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2" r:id="rId3"/>
    <p:sldId id="273" r:id="rId4"/>
    <p:sldId id="278" r:id="rId5"/>
    <p:sldId id="330" r:id="rId6"/>
    <p:sldId id="286" r:id="rId7"/>
    <p:sldId id="296" r:id="rId8"/>
    <p:sldId id="297" r:id="rId9"/>
    <p:sldId id="328" r:id="rId10"/>
    <p:sldId id="329" r:id="rId11"/>
    <p:sldId id="325" r:id="rId12"/>
    <p:sldId id="326" r:id="rId13"/>
    <p:sldId id="327" r:id="rId14"/>
    <p:sldId id="324" r:id="rId15"/>
    <p:sldId id="316" r:id="rId16"/>
    <p:sldId id="317" r:id="rId17"/>
    <p:sldId id="321" r:id="rId18"/>
    <p:sldId id="300" r:id="rId19"/>
    <p:sldId id="323" r:id="rId20"/>
  </p:sldIdLst>
  <p:sldSz cx="9144000" cy="6858000" type="screen4x3"/>
  <p:notesSz cx="7010400" cy="9296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EEB608-943F-455C-8E3D-A9F08563D631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FC653055-6D79-4126-8A6F-6ADB40A709C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7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ACIA</a:t>
          </a:r>
        </a:p>
        <a:p>
          <a:r>
            <a:rPr lang="en-US" sz="17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(IGA+AIA)</a:t>
          </a:r>
          <a:endParaRPr lang="th-TH" sz="17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A773FA-4575-4A2F-9522-983F4FECD834}" type="parTrans" cxnId="{7BA656E4-E290-4AB4-ABC2-5CB2C57CCBCE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DE8AB84-9004-4F2E-8CF3-54C93A79998D}" type="sibTrans" cxnId="{7BA656E4-E290-4AB4-ABC2-5CB2C57CCBCE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71FFDA3-E94D-430A-AF2B-8B8399A2FAA7}">
      <dgm:prSet phldrT="[Text]" custT="1"/>
      <dgm:spPr>
        <a:solidFill>
          <a:srgbClr val="C00000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เปิดเสรี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324565B-BCB2-4551-AE42-B6A17AD146D7}" type="parTrans" cxnId="{0DC80B8D-11B7-4627-B60A-D8EB878633D9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3D0400C-A25D-4743-984B-B66F04CA8B76}" type="sibTrans" cxnId="{0DC80B8D-11B7-4627-B60A-D8EB878633D9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83940B4-EE63-4EF7-AD13-94A7CEC4A167}">
      <dgm:prSet phldrT="[Text]" custT="1"/>
      <dgm:spPr>
        <a:solidFill>
          <a:srgbClr val="D834B5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คุ้มครอง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E3F821B-FEDE-42BC-9E6D-C5459B39EAEF}" type="parTrans" cxnId="{B752C8A3-E33B-4698-99E7-0B5F88B4C972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5297604-64B8-46DC-A069-16CD2E6252DC}" type="sibTrans" cxnId="{B752C8A3-E33B-4698-99E7-0B5F88B4C972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4E1879-81CD-437E-BC68-FF68482052C1}">
      <dgm:prSet phldrT="[Text]" custT="1"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อำนวยความสะดวก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53ED98-5FFF-4A9E-9FA9-706133BE13F4}" type="parTrans" cxnId="{B993C7A4-FD78-4726-B8F1-DCC2AB53E407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A7045A9-7C33-44CB-A63F-A962D508018C}" type="sibTrans" cxnId="{B993C7A4-FD78-4726-B8F1-DCC2AB53E407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C2C4EEC-6DA2-4951-8B80-13C22D27645A}">
      <dgm:prSet phldrT="[Text]" custT="1"/>
      <dgm:spPr>
        <a:solidFill>
          <a:srgbClr val="0070C0"/>
        </a:solidFill>
      </dgm:spPr>
      <dgm:t>
        <a:bodyPr/>
        <a:lstStyle/>
        <a:p>
          <a:r>
            <a: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</a:t>
          </a:r>
          <a:endParaRPr lang="th-TH" sz="18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986561A-B0D3-44CE-8755-444E7BA79465}" type="parTrans" cxnId="{1AD90F7A-67B8-475C-AA93-4752A29B1C6A}">
      <dgm:prSet/>
      <dgm:spPr/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3717DB-7710-451E-9EFA-4C056A28188D}" type="sibTrans" cxnId="{1AD90F7A-67B8-475C-AA93-4752A29B1C6A}">
      <dgm:prSet/>
      <dgm:spPr>
        <a:solidFill>
          <a:schemeClr val="bg1"/>
        </a:solidFill>
        <a:ln>
          <a:solidFill>
            <a:schemeClr val="tx1"/>
          </a:solidFill>
        </a:ln>
      </dgm:spPr>
      <dgm:t>
        <a:bodyPr/>
        <a:lstStyle/>
        <a:p>
          <a:endParaRPr lang="th-TH" sz="18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EB75D51-C76F-4B22-ADB8-56BB0724938A}" type="pres">
      <dgm:prSet presAssocID="{16EEB608-943F-455C-8E3D-A9F08563D63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E8BD72D-FD1C-4789-8D2D-4652BC0D2398}" type="pres">
      <dgm:prSet presAssocID="{FC653055-6D79-4126-8A6F-6ADB40A709CD}" presName="centerShape" presStyleLbl="node0" presStyleIdx="0" presStyleCnt="1"/>
      <dgm:spPr/>
      <dgm:t>
        <a:bodyPr/>
        <a:lstStyle/>
        <a:p>
          <a:endParaRPr lang="th-TH"/>
        </a:p>
      </dgm:t>
    </dgm:pt>
    <dgm:pt modelId="{4405C9C2-D220-4624-92CB-6C2A102D6F65}" type="pres">
      <dgm:prSet presAssocID="{271FFDA3-E94D-430A-AF2B-8B8399A2FAA7}" presName="node" presStyleLbl="node1" presStyleIdx="0" presStyleCnt="4" custRadScaleRad="100113" custRadScaleInc="27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06FD4BF-6FB2-4046-8882-65361238A411}" type="pres">
      <dgm:prSet presAssocID="{271FFDA3-E94D-430A-AF2B-8B8399A2FAA7}" presName="dummy" presStyleCnt="0"/>
      <dgm:spPr/>
    </dgm:pt>
    <dgm:pt modelId="{B67346B2-0DEA-4A81-B2BE-BA9BD7D49549}" type="pres">
      <dgm:prSet presAssocID="{F3D0400C-A25D-4743-984B-B66F04CA8B76}" presName="sibTrans" presStyleLbl="sibTrans2D1" presStyleIdx="0" presStyleCnt="4"/>
      <dgm:spPr/>
      <dgm:t>
        <a:bodyPr/>
        <a:lstStyle/>
        <a:p>
          <a:endParaRPr lang="th-TH"/>
        </a:p>
      </dgm:t>
    </dgm:pt>
    <dgm:pt modelId="{D51302FE-FA89-4068-9628-14C7B96915BC}" type="pres">
      <dgm:prSet presAssocID="{B83940B4-EE63-4EF7-AD13-94A7CEC4A167}" presName="node" presStyleLbl="node1" presStyleIdx="1" presStyleCnt="4" custScaleX="112594" custScaleY="115108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4744890-CC88-46AE-8470-07E283A17ACE}" type="pres">
      <dgm:prSet presAssocID="{B83940B4-EE63-4EF7-AD13-94A7CEC4A167}" presName="dummy" presStyleCnt="0"/>
      <dgm:spPr/>
    </dgm:pt>
    <dgm:pt modelId="{FBE4D236-EC57-41BD-B2FD-6791517BB3C2}" type="pres">
      <dgm:prSet presAssocID="{85297604-64B8-46DC-A069-16CD2E6252DC}" presName="sibTrans" presStyleLbl="sibTrans2D1" presStyleIdx="1" presStyleCnt="4"/>
      <dgm:spPr/>
      <dgm:t>
        <a:bodyPr/>
        <a:lstStyle/>
        <a:p>
          <a:endParaRPr lang="th-TH"/>
        </a:p>
      </dgm:t>
    </dgm:pt>
    <dgm:pt modelId="{715442FE-1516-4173-8E04-590E6BEEA4C4}" type="pres">
      <dgm:prSet presAssocID="{464E1879-81CD-437E-BC68-FF68482052C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FED2C77-C3EB-43DB-AB22-9173820423D2}" type="pres">
      <dgm:prSet presAssocID="{464E1879-81CD-437E-BC68-FF68482052C1}" presName="dummy" presStyleCnt="0"/>
      <dgm:spPr/>
    </dgm:pt>
    <dgm:pt modelId="{32A8435F-4DF5-4E52-B6FC-00A81512344C}" type="pres">
      <dgm:prSet presAssocID="{FA7045A9-7C33-44CB-A63F-A962D508018C}" presName="sibTrans" presStyleLbl="sibTrans2D1" presStyleIdx="2" presStyleCnt="4"/>
      <dgm:spPr/>
      <dgm:t>
        <a:bodyPr/>
        <a:lstStyle/>
        <a:p>
          <a:endParaRPr lang="th-TH"/>
        </a:p>
      </dgm:t>
    </dgm:pt>
    <dgm:pt modelId="{1CE4469A-779D-408E-8BCB-98E8E1FADF8A}" type="pres">
      <dgm:prSet presAssocID="{DC2C4EEC-6DA2-4951-8B80-13C22D27645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F6C8CAA-25A8-4905-AB38-6DFFCE5F8838}" type="pres">
      <dgm:prSet presAssocID="{DC2C4EEC-6DA2-4951-8B80-13C22D27645A}" presName="dummy" presStyleCnt="0"/>
      <dgm:spPr/>
    </dgm:pt>
    <dgm:pt modelId="{3642D573-2194-41F8-85CC-17244749D8A9}" type="pres">
      <dgm:prSet presAssocID="{EF3717DB-7710-451E-9EFA-4C056A28188D}" presName="sibTrans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9F5B3BE8-B5AB-4AFB-84B4-A96D1A207EB6}" type="presOf" srcId="{DC2C4EEC-6DA2-4951-8B80-13C22D27645A}" destId="{1CE4469A-779D-408E-8BCB-98E8E1FADF8A}" srcOrd="0" destOrd="0" presId="urn:microsoft.com/office/officeart/2005/8/layout/radial6"/>
    <dgm:cxn modelId="{B752C8A3-E33B-4698-99E7-0B5F88B4C972}" srcId="{FC653055-6D79-4126-8A6F-6ADB40A709CD}" destId="{B83940B4-EE63-4EF7-AD13-94A7CEC4A167}" srcOrd="1" destOrd="0" parTransId="{4E3F821B-FEDE-42BC-9E6D-C5459B39EAEF}" sibTransId="{85297604-64B8-46DC-A069-16CD2E6252DC}"/>
    <dgm:cxn modelId="{0DC80B8D-11B7-4627-B60A-D8EB878633D9}" srcId="{FC653055-6D79-4126-8A6F-6ADB40A709CD}" destId="{271FFDA3-E94D-430A-AF2B-8B8399A2FAA7}" srcOrd="0" destOrd="0" parTransId="{A324565B-BCB2-4551-AE42-B6A17AD146D7}" sibTransId="{F3D0400C-A25D-4743-984B-B66F04CA8B76}"/>
    <dgm:cxn modelId="{1E0D07B6-5D20-4EEF-84F2-E320AD80A2AB}" type="presOf" srcId="{271FFDA3-E94D-430A-AF2B-8B8399A2FAA7}" destId="{4405C9C2-D220-4624-92CB-6C2A102D6F65}" srcOrd="0" destOrd="0" presId="urn:microsoft.com/office/officeart/2005/8/layout/radial6"/>
    <dgm:cxn modelId="{4503C3F4-266D-4A56-8554-B6F57F72CB9A}" type="presOf" srcId="{EF3717DB-7710-451E-9EFA-4C056A28188D}" destId="{3642D573-2194-41F8-85CC-17244749D8A9}" srcOrd="0" destOrd="0" presId="urn:microsoft.com/office/officeart/2005/8/layout/radial6"/>
    <dgm:cxn modelId="{4B1B89C9-B4E6-4033-9180-98185034513A}" type="presOf" srcId="{85297604-64B8-46DC-A069-16CD2E6252DC}" destId="{FBE4D236-EC57-41BD-B2FD-6791517BB3C2}" srcOrd="0" destOrd="0" presId="urn:microsoft.com/office/officeart/2005/8/layout/radial6"/>
    <dgm:cxn modelId="{7BA656E4-E290-4AB4-ABC2-5CB2C57CCBCE}" srcId="{16EEB608-943F-455C-8E3D-A9F08563D631}" destId="{FC653055-6D79-4126-8A6F-6ADB40A709CD}" srcOrd="0" destOrd="0" parTransId="{FAA773FA-4575-4A2F-9522-983F4FECD834}" sibTransId="{2DE8AB84-9004-4F2E-8CF3-54C93A79998D}"/>
    <dgm:cxn modelId="{1AC7C1E5-AF14-400B-B9D0-958B1AA71677}" type="presOf" srcId="{FC653055-6D79-4126-8A6F-6ADB40A709CD}" destId="{BE8BD72D-FD1C-4789-8D2D-4652BC0D2398}" srcOrd="0" destOrd="0" presId="urn:microsoft.com/office/officeart/2005/8/layout/radial6"/>
    <dgm:cxn modelId="{CAE9E4F5-186D-4D73-B05B-CD4B867E4269}" type="presOf" srcId="{B83940B4-EE63-4EF7-AD13-94A7CEC4A167}" destId="{D51302FE-FA89-4068-9628-14C7B96915BC}" srcOrd="0" destOrd="0" presId="urn:microsoft.com/office/officeart/2005/8/layout/radial6"/>
    <dgm:cxn modelId="{1AD90F7A-67B8-475C-AA93-4752A29B1C6A}" srcId="{FC653055-6D79-4126-8A6F-6ADB40A709CD}" destId="{DC2C4EEC-6DA2-4951-8B80-13C22D27645A}" srcOrd="3" destOrd="0" parTransId="{C986561A-B0D3-44CE-8755-444E7BA79465}" sibTransId="{EF3717DB-7710-451E-9EFA-4C056A28188D}"/>
    <dgm:cxn modelId="{E0907F13-B1AF-4F0A-A0D9-D17533BB645C}" type="presOf" srcId="{464E1879-81CD-437E-BC68-FF68482052C1}" destId="{715442FE-1516-4173-8E04-590E6BEEA4C4}" srcOrd="0" destOrd="0" presId="urn:microsoft.com/office/officeart/2005/8/layout/radial6"/>
    <dgm:cxn modelId="{71666FB1-3ECC-4745-B82A-1DF0BF86039A}" type="presOf" srcId="{16EEB608-943F-455C-8E3D-A9F08563D631}" destId="{3EB75D51-C76F-4B22-ADB8-56BB0724938A}" srcOrd="0" destOrd="0" presId="urn:microsoft.com/office/officeart/2005/8/layout/radial6"/>
    <dgm:cxn modelId="{B993C7A4-FD78-4726-B8F1-DCC2AB53E407}" srcId="{FC653055-6D79-4126-8A6F-6ADB40A709CD}" destId="{464E1879-81CD-437E-BC68-FF68482052C1}" srcOrd="2" destOrd="0" parTransId="{3E53ED98-5FFF-4A9E-9FA9-706133BE13F4}" sibTransId="{FA7045A9-7C33-44CB-A63F-A962D508018C}"/>
    <dgm:cxn modelId="{17E403D4-1107-4B52-A19E-9F5785CA84C8}" type="presOf" srcId="{FA7045A9-7C33-44CB-A63F-A962D508018C}" destId="{32A8435F-4DF5-4E52-B6FC-00A81512344C}" srcOrd="0" destOrd="0" presId="urn:microsoft.com/office/officeart/2005/8/layout/radial6"/>
    <dgm:cxn modelId="{6EF38BC6-2D2F-45BC-A9BD-5241574E704F}" type="presOf" srcId="{F3D0400C-A25D-4743-984B-B66F04CA8B76}" destId="{B67346B2-0DEA-4A81-B2BE-BA9BD7D49549}" srcOrd="0" destOrd="0" presId="urn:microsoft.com/office/officeart/2005/8/layout/radial6"/>
    <dgm:cxn modelId="{C44A1E89-1F78-4F58-9FB1-BDF639611056}" type="presParOf" srcId="{3EB75D51-C76F-4B22-ADB8-56BB0724938A}" destId="{BE8BD72D-FD1C-4789-8D2D-4652BC0D2398}" srcOrd="0" destOrd="0" presId="urn:microsoft.com/office/officeart/2005/8/layout/radial6"/>
    <dgm:cxn modelId="{A7991C6F-47D5-4C81-8443-6E54D4659965}" type="presParOf" srcId="{3EB75D51-C76F-4B22-ADB8-56BB0724938A}" destId="{4405C9C2-D220-4624-92CB-6C2A102D6F65}" srcOrd="1" destOrd="0" presId="urn:microsoft.com/office/officeart/2005/8/layout/radial6"/>
    <dgm:cxn modelId="{A70DEA79-3BBF-4F13-9F1F-E06147FA820D}" type="presParOf" srcId="{3EB75D51-C76F-4B22-ADB8-56BB0724938A}" destId="{006FD4BF-6FB2-4046-8882-65361238A411}" srcOrd="2" destOrd="0" presId="urn:microsoft.com/office/officeart/2005/8/layout/radial6"/>
    <dgm:cxn modelId="{D34DDBB5-DA92-4DDD-9AE7-7C161BBEA380}" type="presParOf" srcId="{3EB75D51-C76F-4B22-ADB8-56BB0724938A}" destId="{B67346B2-0DEA-4A81-B2BE-BA9BD7D49549}" srcOrd="3" destOrd="0" presId="urn:microsoft.com/office/officeart/2005/8/layout/radial6"/>
    <dgm:cxn modelId="{897E20F6-66E0-4FF7-8414-1C434D622401}" type="presParOf" srcId="{3EB75D51-C76F-4B22-ADB8-56BB0724938A}" destId="{D51302FE-FA89-4068-9628-14C7B96915BC}" srcOrd="4" destOrd="0" presId="urn:microsoft.com/office/officeart/2005/8/layout/radial6"/>
    <dgm:cxn modelId="{6F4A0166-AEC6-4976-A830-F3C30467BD28}" type="presParOf" srcId="{3EB75D51-C76F-4B22-ADB8-56BB0724938A}" destId="{94744890-CC88-46AE-8470-07E283A17ACE}" srcOrd="5" destOrd="0" presId="urn:microsoft.com/office/officeart/2005/8/layout/radial6"/>
    <dgm:cxn modelId="{4158D3F3-3AA9-40E4-9D61-9C7B8BE268F1}" type="presParOf" srcId="{3EB75D51-C76F-4B22-ADB8-56BB0724938A}" destId="{FBE4D236-EC57-41BD-B2FD-6791517BB3C2}" srcOrd="6" destOrd="0" presId="urn:microsoft.com/office/officeart/2005/8/layout/radial6"/>
    <dgm:cxn modelId="{DB4E6E4E-F457-4190-99F6-56E8E9C8640F}" type="presParOf" srcId="{3EB75D51-C76F-4B22-ADB8-56BB0724938A}" destId="{715442FE-1516-4173-8E04-590E6BEEA4C4}" srcOrd="7" destOrd="0" presId="urn:microsoft.com/office/officeart/2005/8/layout/radial6"/>
    <dgm:cxn modelId="{5FB175B0-3F44-458A-80A1-1B02CD3F5D66}" type="presParOf" srcId="{3EB75D51-C76F-4B22-ADB8-56BB0724938A}" destId="{FFED2C77-C3EB-43DB-AB22-9173820423D2}" srcOrd="8" destOrd="0" presId="urn:microsoft.com/office/officeart/2005/8/layout/radial6"/>
    <dgm:cxn modelId="{5861DAD7-7280-4113-A8ED-C790753D99B1}" type="presParOf" srcId="{3EB75D51-C76F-4B22-ADB8-56BB0724938A}" destId="{32A8435F-4DF5-4E52-B6FC-00A81512344C}" srcOrd="9" destOrd="0" presId="urn:microsoft.com/office/officeart/2005/8/layout/radial6"/>
    <dgm:cxn modelId="{4AA26306-74A5-494E-8609-41950F45D088}" type="presParOf" srcId="{3EB75D51-C76F-4B22-ADB8-56BB0724938A}" destId="{1CE4469A-779D-408E-8BCB-98E8E1FADF8A}" srcOrd="10" destOrd="0" presId="urn:microsoft.com/office/officeart/2005/8/layout/radial6"/>
    <dgm:cxn modelId="{00286CE9-F786-4EF2-A99E-69BA71AC5E4C}" type="presParOf" srcId="{3EB75D51-C76F-4B22-ADB8-56BB0724938A}" destId="{AF6C8CAA-25A8-4905-AB38-6DFFCE5F8838}" srcOrd="11" destOrd="0" presId="urn:microsoft.com/office/officeart/2005/8/layout/radial6"/>
    <dgm:cxn modelId="{7E18A678-77E5-4244-976B-59B0CC7E850A}" type="presParOf" srcId="{3EB75D51-C76F-4B22-ADB8-56BB0724938A}" destId="{3642D573-2194-41F8-85CC-17244749D8A9}" srcOrd="12" destOrd="0" presId="urn:microsoft.com/office/officeart/2005/8/layout/radial6"/>
  </dgm:cxnLst>
  <dgm:bg>
    <a:noFill/>
  </dgm:bg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2D573-2194-41F8-85CC-17244749D8A9}">
      <dsp:nvSpPr>
        <dsp:cNvPr id="0" name=""/>
        <dsp:cNvSpPr/>
      </dsp:nvSpPr>
      <dsp:spPr>
        <a:xfrm>
          <a:off x="1035761" y="585509"/>
          <a:ext cx="3921214" cy="3921214"/>
        </a:xfrm>
        <a:prstGeom prst="blockArc">
          <a:avLst>
            <a:gd name="adj1" fmla="val 10799144"/>
            <a:gd name="adj2" fmla="val 16204956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2A8435F-4DF5-4E52-B6FC-00A81512344C}">
      <dsp:nvSpPr>
        <dsp:cNvPr id="0" name=""/>
        <dsp:cNvSpPr/>
      </dsp:nvSpPr>
      <dsp:spPr>
        <a:xfrm>
          <a:off x="1035761" y="585986"/>
          <a:ext cx="3921214" cy="3921214"/>
        </a:xfrm>
        <a:prstGeom prst="blockArc">
          <a:avLst>
            <a:gd name="adj1" fmla="val 5400000"/>
            <a:gd name="adj2" fmla="val 10800000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E4D236-EC57-41BD-B2FD-6791517BB3C2}">
      <dsp:nvSpPr>
        <dsp:cNvPr id="0" name=""/>
        <dsp:cNvSpPr/>
      </dsp:nvSpPr>
      <dsp:spPr>
        <a:xfrm>
          <a:off x="1035761" y="585986"/>
          <a:ext cx="3921214" cy="3921214"/>
        </a:xfrm>
        <a:prstGeom prst="blockArc">
          <a:avLst>
            <a:gd name="adj1" fmla="val 0"/>
            <a:gd name="adj2" fmla="val 5400000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7346B2-0DEA-4A81-B2BE-BA9BD7D49549}">
      <dsp:nvSpPr>
        <dsp:cNvPr id="0" name=""/>
        <dsp:cNvSpPr/>
      </dsp:nvSpPr>
      <dsp:spPr>
        <a:xfrm>
          <a:off x="1035761" y="585509"/>
          <a:ext cx="3921214" cy="3921214"/>
        </a:xfrm>
        <a:prstGeom prst="blockArc">
          <a:avLst>
            <a:gd name="adj1" fmla="val 16204955"/>
            <a:gd name="adj2" fmla="val 856"/>
            <a:gd name="adj3" fmla="val 4634"/>
          </a:avLst>
        </a:prstGeom>
        <a:solidFill>
          <a:schemeClr val="bg1"/>
        </a:solidFill>
        <a:ln>
          <a:solidFill>
            <a:schemeClr val="tx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E8BD72D-FD1C-4789-8D2D-4652BC0D2398}">
      <dsp:nvSpPr>
        <dsp:cNvPr id="0" name=""/>
        <dsp:cNvSpPr/>
      </dsp:nvSpPr>
      <dsp:spPr>
        <a:xfrm>
          <a:off x="2095027" y="1645251"/>
          <a:ext cx="1802684" cy="1802684"/>
        </a:xfrm>
        <a:prstGeom prst="ellipse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ACIA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(IGA+AIA)</a:t>
          </a:r>
          <a:endParaRPr lang="th-TH" sz="17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359024" y="1909248"/>
        <a:ext cx="1274690" cy="1274690"/>
      </dsp:txXfrm>
    </dsp:sp>
    <dsp:sp modelId="{4405C9C2-D220-4624-92CB-6C2A102D6F65}">
      <dsp:nvSpPr>
        <dsp:cNvPr id="0" name=""/>
        <dsp:cNvSpPr/>
      </dsp:nvSpPr>
      <dsp:spPr>
        <a:xfrm>
          <a:off x="2368190" y="0"/>
          <a:ext cx="1261878" cy="1261878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เปิดเสรี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52988" y="184798"/>
        <a:ext cx="892282" cy="892282"/>
      </dsp:txXfrm>
    </dsp:sp>
    <dsp:sp modelId="{D51302FE-FA89-4068-9628-14C7B96915BC}">
      <dsp:nvSpPr>
        <dsp:cNvPr id="0" name=""/>
        <dsp:cNvSpPr/>
      </dsp:nvSpPr>
      <dsp:spPr>
        <a:xfrm>
          <a:off x="4201148" y="1820332"/>
          <a:ext cx="1420799" cy="1452523"/>
        </a:xfrm>
        <a:prstGeom prst="ellipse">
          <a:avLst/>
        </a:prstGeom>
        <a:solidFill>
          <a:srgbClr val="D834B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คุ้มครอง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409219" y="2033049"/>
        <a:ext cx="1004657" cy="1027089"/>
      </dsp:txXfrm>
    </dsp:sp>
    <dsp:sp modelId="{715442FE-1516-4173-8E04-590E6BEEA4C4}">
      <dsp:nvSpPr>
        <dsp:cNvPr id="0" name=""/>
        <dsp:cNvSpPr/>
      </dsp:nvSpPr>
      <dsp:spPr>
        <a:xfrm>
          <a:off x="2365429" y="3830834"/>
          <a:ext cx="1261878" cy="1261878"/>
        </a:xfrm>
        <a:prstGeom prst="ellipse">
          <a:avLst/>
        </a:prstGeom>
        <a:solidFill>
          <a:schemeClr val="accent4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อำนวยความสะดวก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50227" y="4015632"/>
        <a:ext cx="892282" cy="892282"/>
      </dsp:txXfrm>
    </dsp:sp>
    <dsp:sp modelId="{1CE4469A-779D-408E-8BCB-98E8E1FADF8A}">
      <dsp:nvSpPr>
        <dsp:cNvPr id="0" name=""/>
        <dsp:cNvSpPr/>
      </dsp:nvSpPr>
      <dsp:spPr>
        <a:xfrm>
          <a:off x="450250" y="1915654"/>
          <a:ext cx="1261878" cy="1261878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</a:t>
          </a:r>
          <a:endParaRPr lang="th-TH" sz="18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35048" y="2100452"/>
        <a:ext cx="892282" cy="892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35D41-F10E-4843-A526-E9C8D5398F6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7AB4B-7E23-4640-B47A-AFB45256D41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016917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2D109-C041-44E8-B0C4-8E1909AE6B07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17993-BCF8-40A2-BF28-9A741A1EE1CE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43591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0" tIns="46640" rIns="93280" bIns="46640" anchor="b"/>
          <a:lstStyle/>
          <a:p>
            <a:pPr algn="r"/>
            <a:fld id="{4ABB1F17-3848-4111-9FF5-51DCD7A2E3E9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77827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0" tIns="46640" rIns="93280" bIns="46640" anchor="b"/>
          <a:lstStyle/>
          <a:p>
            <a:pPr algn="r"/>
            <a:fld id="{C09F95D5-DDA3-480C-82EE-97C514DF3473}" type="slidenum">
              <a:rPr lang="en-US" sz="1200"/>
              <a:pPr algn="r"/>
              <a:t>2</a:t>
            </a:fld>
            <a:endParaRPr lang="th-TH" sz="120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pitchFamily="34" charset="0"/>
              <a:cs typeface="Cordia New" pitchFamily="34" charset="-34"/>
            </a:endParaRPr>
          </a:p>
        </p:txBody>
      </p:sp>
      <p:sp>
        <p:nvSpPr>
          <p:cNvPr id="7783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0722AB-810E-4809-9C31-25792D41D2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41" tIns="45770" rIns="91541" bIns="45770" anchor="b"/>
          <a:lstStyle/>
          <a:p>
            <a:pPr algn="r"/>
            <a:fld id="{EE79DA6A-02F2-45A0-A216-4D25EE88BDD8}" type="slidenum">
              <a:rPr lang="en-US" sz="1200">
                <a:latin typeface="Calibri" pitchFamily="34" charset="0"/>
              </a:rPr>
              <a:pPr algn="r"/>
              <a:t>19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53251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32" tIns="45765" rIns="91532" bIns="45765" anchor="b"/>
          <a:lstStyle/>
          <a:p>
            <a:pPr algn="r"/>
            <a:fld id="{804C99ED-8AAD-4A5B-A845-F2FDF9FBBC41}" type="slidenum">
              <a:rPr lang="en-US" sz="1200">
                <a:latin typeface="Calibri" pitchFamily="34" charset="0"/>
              </a:rPr>
              <a:pPr algn="r"/>
              <a:t>19</a:t>
            </a:fld>
            <a:endParaRPr lang="th-TH" sz="12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32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1100" y="696913"/>
            <a:ext cx="4649788" cy="34877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351" y="4417017"/>
            <a:ext cx="5608975" cy="4182116"/>
          </a:xfrm>
          <a:noFill/>
        </p:spPr>
        <p:txBody>
          <a:bodyPr wrap="square" lIns="91541" tIns="45770" rIns="91541" bIns="4577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-"/>
            </a:pPr>
            <a:endParaRPr lang="th-TH" sz="2400" smtClean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Tahoma" pitchFamily="34" charset="0"/>
              <a:cs typeface="Cordia New" pitchFamily="34" charset="-34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047480-0339-4D37-8A4B-C6270E738EBB}" type="slidenum">
              <a:rPr lang="th-TH" smtClean="0"/>
              <a:pPr/>
              <a:t>3</a:t>
            </a:fld>
            <a:endParaRPr lang="th-TH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0" tIns="46574" rIns="93150" bIns="46574" anchor="b"/>
          <a:lstStyle/>
          <a:p>
            <a:pPr algn="r" defTabSz="927100"/>
            <a:fld id="{5A86A6F5-0280-4E95-AD9B-FB57B50B1901}" type="slidenum">
              <a:rPr lang="en-US" sz="1200">
                <a:latin typeface="Calibri" pitchFamily="34" charset="0"/>
              </a:rPr>
              <a:pPr algn="r" defTabSz="927100"/>
              <a:t>4</a:t>
            </a:fld>
            <a:endParaRPr lang="en-US" sz="1200">
              <a:latin typeface="Calibri" pitchFamily="34" charset="0"/>
            </a:endParaRPr>
          </a:p>
        </p:txBody>
      </p:sp>
      <p:sp>
        <p:nvSpPr>
          <p:cNvPr id="82947" name="Rectangle 7"/>
          <p:cNvSpPr txBox="1">
            <a:spLocks noGrp="1" noChangeArrowheads="1"/>
          </p:cNvSpPr>
          <p:nvPr/>
        </p:nvSpPr>
        <p:spPr bwMode="auto">
          <a:xfrm>
            <a:off x="3970159" y="8829573"/>
            <a:ext cx="3038604" cy="465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50" tIns="46574" rIns="93150" bIns="46574" anchor="b"/>
          <a:lstStyle/>
          <a:p>
            <a:pPr algn="r" defTabSz="9271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fld id="{15CD29D0-A446-4338-B7C2-E5CCF0FFEC0F}" type="slidenum">
              <a:rPr lang="en-US" sz="1200">
                <a:latin typeface="EucrosiaUPC" pitchFamily="18" charset="-34"/>
                <a:cs typeface="EucrosiaUPC" pitchFamily="18" charset="-34"/>
              </a:rPr>
              <a:pPr algn="r" defTabSz="927100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t>4</a:t>
            </a:fld>
            <a:endParaRPr lang="th-TH" sz="1200">
              <a:latin typeface="EucrosiaUPC" pitchFamily="18" charset="-34"/>
              <a:cs typeface="EucrosiaUPC" pitchFamily="18" charset="-34"/>
            </a:endParaRPr>
          </a:p>
        </p:txBody>
      </p:sp>
      <p:sp>
        <p:nvSpPr>
          <p:cNvPr id="829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6A677C-DFBE-4AFD-875D-DB5A08AF74AE}" type="slidenum">
              <a:rPr lang="en-US" smtClean="0">
                <a:cs typeface="Angsana New" pitchFamily="18" charset="-34"/>
              </a:rPr>
              <a:pPr/>
              <a:t>4</a:t>
            </a:fld>
            <a:endParaRPr lang="en-US" smtClean="0">
              <a:cs typeface="Angsana New" pitchFamily="18" charset="-34"/>
            </a:endParaRPr>
          </a:p>
        </p:txBody>
      </p:sp>
      <p:sp>
        <p:nvSpPr>
          <p:cNvPr id="82950" name="ตัวยึดเนื้อหา 4"/>
          <p:cNvSpPr>
            <a:spLocks noGrp="1"/>
          </p:cNvSpPr>
          <p:nvPr>
            <p:ph type="body" idx="1"/>
          </p:nvPr>
        </p:nvSpPr>
        <p:spPr bwMode="auto">
          <a:xfrm>
            <a:off x="702350" y="4417017"/>
            <a:ext cx="5605701" cy="418360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IGA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ความตกลงว่าด้วยการส่งเสริมและคุ้มครองการลงทุนอาเซียน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(ASEAN Agreement for the Promotion and Protection of Investment/ Investment Guarantee Agreement)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- 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1987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u="sng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AIA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กรอบความตกลงว่าด้วยเขตการลงทุนอาเซียน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(Framework Agreement on the ASEAN Investment Area)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- 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1998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u="sng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r>
              <a:rPr lang="en-US" u="sng" smtClean="0">
                <a:latin typeface="Tahoma" pitchFamily="34" charset="0"/>
                <a:cs typeface="Tahoma" pitchFamily="34" charset="0"/>
              </a:rPr>
              <a:t>ACIA</a:t>
            </a:r>
            <a:r>
              <a:rPr lang="en-US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ความตกลงว่าด้วยการลงทุนอาเซียน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(ASEAN Comprehensive Investment Agreement) </a:t>
            </a:r>
            <a:r>
              <a:rPr lang="th-TH" smtClean="0">
                <a:latin typeface="Tahoma" pitchFamily="34" charset="0"/>
                <a:cs typeface="Tahoma" pitchFamily="34" charset="0"/>
              </a:rPr>
              <a:t> - ลงนามปี </a:t>
            </a:r>
            <a:r>
              <a:rPr lang="en-US" smtClean="0">
                <a:latin typeface="Tahoma" pitchFamily="34" charset="0"/>
                <a:cs typeface="Tahoma" pitchFamily="34" charset="0"/>
              </a:rPr>
              <a:t>2552 </a:t>
            </a: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th-TH" smtClean="0">
              <a:latin typeface="Tahoma" pitchFamily="34" charset="0"/>
              <a:cs typeface="Tahoma" pitchFamily="34" charset="0"/>
            </a:endParaRPr>
          </a:p>
          <a:p>
            <a:pPr marL="0" lvl="1" indent="-279400">
              <a:lnSpc>
                <a:spcPct val="90000"/>
              </a:lnSpc>
              <a:buClr>
                <a:schemeClr val="accent1"/>
              </a:buClr>
              <a:buSzPct val="70000"/>
            </a:pPr>
            <a:endParaRPr lang="en-US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638A56-A1B9-4585-9B9D-40FA587985F1}" type="slidenum">
              <a:rPr lang="th-TH" smtClean="0"/>
              <a:pPr/>
              <a:t>5</a:t>
            </a:fld>
            <a:endParaRPr lang="th-TH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ผลกระทบด้านบวก</a:t>
            </a: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ขยายการส่งออกในภูมิภาค ซึ่งเป็นตลาดใหญ่ถึง 580 ล้านคน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สินค้าของไทยที่มีศักยภาพและได้ประโยชน์จากการเปิดเสรีการค้าในอาเซียน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สินค้าเกษตรและอุปโภคบริโภค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ข้าว ธัญพืช น้ำตาลทราย</a:t>
            </a:r>
            <a:r>
              <a:rPr lang="th-TH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ผลไม้สด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อาหารสำเร็จรูป (อาหารกระป๋อง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เครื่องปรุงรส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algn="thaiDist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สินค้าอุตสาหกรรม เช่น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เครื่องใช้ไฟฟ้า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อิเล็กทรอนิกส์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รถยนต์และชิ้นส่วน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คอมพิวเตอร์และชิ้นส่วน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ยางพาราแท่ง/ยางแผ่นรมควัน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ผลิตภัณฑ์สิ่งทอ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เครื่องสำอาง</a:t>
            </a: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วัสดุก่อสร้าง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ผลกระทบด้านลบ</a:t>
            </a:r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การแข่งขันที่เพิ่มขึ้น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สาขาที่ไม่มีความพร้อม หรือมีขีดความสามารถในการแข่งขันต่ำ ย่อมได้รับผลกระทบ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สินค้าที่มีข้อกังวล</a:t>
            </a: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ว่าจะได้รับผลกระทบจากการเปิดเสรีการค้าในอาเซียน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576" indent="-228576" eaLnBrk="1" fontAlgn="auto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th-TH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สินค้าเกษตร ได้แก่ </a:t>
            </a:r>
            <a:r>
              <a:rPr lang="th-TH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น้ำมันปาล์ม  (มาเลเซีย) เมล็ดกาแฟ  (เวียดนาม) มะพร้าว (ฟิลิปปินส์) และชา (อินโดนีเซีย)</a:t>
            </a:r>
            <a:endParaRPr lang="en-US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th-TH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690E08-B602-4C29-B266-22AF6AD770AD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Cordia New" pitchFamily="34" charset="-34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B7A1ACF-4128-4F21-8345-1E915DECD08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1. หลังวันที่ 31 ธันวาคม พ.ศ. 2558 ประเทศไทยจะเกิดการเปลี่ยนแปลงขนานใหญ่อย่างฉับพลันจาการเข้าสู่ประชาคมเศรษฐกิจอาเซียน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อาเซียนได้จัดตั้งเขตการค้าเสรีอาเซียนหรืออาฟต้ามาตั้งแต่ปี 2535 และได้ลดภาษีนำเข้าเป็นศูนย์เกือบทุกรายการแล้วในปี 2553 รวมทั้งได้เริ่มเปิดเสรีการค้าบริการในปี 2538 เปิดเสรีการลงทุนในปี 2541 จนกระทั่งประกาศการจัดตั้ง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2546 เท่ากับว่าได้มีการเปลี่ยนแปลงมาเป็นลำดับ ดังนั้นการเป็น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ในปี 2558 จึงเป็นเป้าหมายหนึ่งของการรวมกลุ่มของอาเซียน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2. จริงหรือไม่ที่คนในประเทศสมาชิกอาเซียนสามารถเดินทางไปประเทศสมาชิกอื่นโดยไม่ต้องใช้หนังสือเดินทาง </a:t>
            </a:r>
            <a:r>
              <a:rPr lang="en-US" smtClean="0">
                <a:cs typeface="Cordia New" pitchFamily="34" charset="-34"/>
              </a:rPr>
              <a:t>(Passport)</a:t>
            </a:r>
          </a:p>
          <a:p>
            <a:r>
              <a:rPr lang="th-TH" u="sng" smtClean="0"/>
              <a:t>ตอบ</a:t>
            </a:r>
            <a:r>
              <a:rPr lang="th-TH" smtClean="0"/>
              <a:t> ในปัจจุบันอาเซียนยังไม่มีแนวคิดในการใช้หนังสือเดินทาง </a:t>
            </a:r>
            <a:r>
              <a:rPr lang="en-US" smtClean="0">
                <a:cs typeface="Cordia New" pitchFamily="34" charset="-34"/>
              </a:rPr>
              <a:t>(Passport) </a:t>
            </a:r>
            <a:r>
              <a:rPr lang="th-TH" smtClean="0"/>
              <a:t>ร่วมกันหรือยกเลิกการใช้หนังสือเดินทางของประชาชน แต่การเดินทางของคนในอาเซียนได้รับความสะดวกสบายมากขึ้น เพราะแต่ละประเทศสมาชิกมีข้อตกลงในการยกเลิกวีซ่าเข้า-ออกระหว่างกัน ยกเว้นประเทศพม่าที่ยังคงจำเป็นต้องทำวีซ่าเข้าประเทศ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3. การรวมตัวเป็นประชาคมเศรษฐกิจอาเซียนจะทำให้มีการค้าขายกันเองในอาเซียนเท่านั้น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en-US" smtClean="0">
                <a:cs typeface="Cordia New" pitchFamily="34" charset="-34"/>
              </a:rPr>
              <a:t> AEC </a:t>
            </a:r>
            <a:r>
              <a:rPr lang="th-TH" smtClean="0"/>
              <a:t>ไม่ได้มีเพียงนโยบายค้าขายกันเองในอาเซียนเท่านั้นแต่มีเป้าหมายปรับตัวเข้ากับเศรษฐกิจโลกด้วย โดยอาเซียนมีเป้าหมายปรับตัวเข้ากับเศรษฐกิจโลกด้วย โดยอาเซียนมีการจัดทำเขตการค้าเสรี </a:t>
            </a:r>
            <a:r>
              <a:rPr lang="en-US" smtClean="0">
                <a:cs typeface="Cordia New" pitchFamily="34" charset="-34"/>
              </a:rPr>
              <a:t>(FTA) </a:t>
            </a:r>
            <a:r>
              <a:rPr lang="th-TH" smtClean="0"/>
              <a:t>กับประเทศคู่เจรจาต่างๆได้แก่จีน ญี่ปุ่น เกาหลีใต้ อินเดีย ออสเตรเลียและนิวซีแลนด์ เพื่อสามารถขยายการส่งออกและโอกาสทางการค้า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4. ประชาคมเศรษฐกิจอาเซียนจะทำให้คนไทยไม่มีงานทำ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จะมีการการเคลื่อนย้ายแรงงานเฉพาะวิชาชีพ 8 สาขาคือ แพทย์ ทันตแพทย์ พยาบาล วิศวกร สถาปนิก นักบัญชี ช่างสำรวจ บุคคลากรด้านการท่องเที่ยว ซึ่งจะต้องมีคุณสมบัติตามที่อาเซียนตกลงกัน คนไทยก็ไปทำงานในประเทศอาเซียนได้ด้วยเงื่อนไขเดียวกัน ส่วนแรงงานต่างชาติในประเทศไทยในปัจจุบันจำนวนมากนั้นเป็นความต้องการของประเทศไทยเองที่ขาดแคลนแรงงาน ไม่เกี่ยวข้องกับ </a:t>
            </a:r>
            <a:r>
              <a:rPr lang="en-US" smtClean="0">
                <a:cs typeface="Cordia New" pitchFamily="34" charset="-34"/>
              </a:rPr>
              <a:t>AEC</a:t>
            </a:r>
          </a:p>
          <a:p>
            <a:r>
              <a:rPr lang="th-TH" smtClean="0"/>
              <a:t>5. เมื่อเปิดประชาคมอาเซียนและมีการลดภาษีศุลกากรเหลืออัตราร้อยละ 0 ในกว่าร้อยละ 90 ของสินค้าทั้งหมดภายใต้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กรมศุลกากรจะหมดความสำคัญ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แม้ว่าจะมีการลดภาษีศุลการกรภายใต้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เป็นร้อยละ 0 เกือบทั้งหมดไปแล้ว แต่กรมศุลกากรก็ยังมีบทบาทสำคัญในการตรวจสอบสินค้าที่เข้ามาว่าเป็นสินค้าที่มีถิ่นกำเนิดสินค้าจากประเทศสมาชิกจริงหรือไม่ มีความน่าเชื่อถือเพียงใด และสินค้านั้นเป็นของต้องห้ามที่ต้องจำกัดอยู่ภายใต้การควบคุมหรือต้องมีการขออนุญาตนำเข้าด้วย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6. ประเทศไทยต้องเปลี่ยนไปใช้ภาษาอังกฤษในการทำงาน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ภาษาไทยเป็นภาษาประจำชาติไทยไม่มีการเปลี่ยนแปลง แต่ภาษาอังกฤษจะมีบทบาทที่ใช้ในการประชุมอาเซียนหรือติดต่อกันเป็นหลัก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7.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จะทำให้นักลงทุนอาเซียนสามารถลงทุนในธุรกิจบริการได้อย่างเสรีโดยไม่มีข้อจำกัด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ปี 2015 ชาติอาเซียนจะสามารถถือหุ้นในธุรกิจบริการได้อย่างน้อย 70% โดยการเปิดเสรีทั้งนี้ขึ้นกับกฎหมายในแต่ละประเทศ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8. เมื่อเป็นประชาคมอาเซียน ชาวต่างชาติจะเข้ามากว้านซื้อที่ดินในเมืองไทย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ชาวต่างชาติไม่สามารถเข้ามากว้านซื้อที่ดินในเมืองไทยได้ เนื่องจากตามประมวลกฎหมายที่ดินของไทยคนต่างด้าวไม่ว่าจะเป็นบุคคลธรรมดา หรือนิติบุคคล ไม่มีสิทธิถือครองเป็นเจ้าของกรรมสิทธิ์ที่ดินในประเทศไทย เว้นแต่จะเป็นนักลงทุนที่ไดรับสิทธิตามกฎหมายพิเศษ โดยอาจถือกรรมสิทธิ์ได้เฉพาะตลอดระยะเวลาที่ไดรับการส่งเสริมเท่านั้น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9. การรวมตัวทางเศรษฐกิจของอาเซียนคล้ายกับสหภาพยุโรป </a:t>
            </a:r>
            <a:r>
              <a:rPr lang="en-US" smtClean="0">
                <a:cs typeface="Cordia New" pitchFamily="34" charset="-34"/>
              </a:rPr>
              <a:t>(European Union: EU) </a:t>
            </a:r>
            <a:r>
              <a:rPr lang="th-TH" smtClean="0"/>
              <a:t>จึงก่อให้เกิดความเสี่ยงในลักษณะเดียวกัน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ระดับการบูรณาการทางเศรษฐกิจของ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แตกต่างจากสหภาพยุโรปมาก เพราะสหภาพยุโรปเป็นสภาพเศรษฐกิจซึ่งมีการจัดตั้งหน่วยงานที่มีอำนาจเหนือรัฐแต่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เป็น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ที่กว้างและลึกกว่า </a:t>
            </a:r>
            <a:r>
              <a:rPr lang="en-US" smtClean="0">
                <a:cs typeface="Cordia New" pitchFamily="34" charset="-34"/>
              </a:rPr>
              <a:t>FTA </a:t>
            </a:r>
            <a:r>
              <a:rPr lang="th-TH" smtClean="0"/>
              <a:t>ทั่วๆไป โดยแต่ละประเทศมีอำนาจอธิปไตย การตัดสินใจดำเนินการใดๆของอาเซียนอาศัยหลักฉันทามติ </a:t>
            </a:r>
            <a:r>
              <a:rPr lang="en-US" smtClean="0">
                <a:cs typeface="Cordia New" pitchFamily="34" charset="-34"/>
              </a:rPr>
              <a:t>(consensus) </a:t>
            </a:r>
            <a:r>
              <a:rPr lang="th-TH" smtClean="0"/>
              <a:t>จึงต้องได้รับความยินยอมจากประเทศสมาชิกทั้งหมดก่อน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10. เมื่อเกิดการเคลื่อนย้าย หมุนเวียนของสินค้าโดยเสรี สินค้าคุณภาพต่ำจะทะลักเข้ามาประเทศไทย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ภายใต้ </a:t>
            </a:r>
            <a:r>
              <a:rPr lang="en-US" smtClean="0">
                <a:cs typeface="Cordia New" pitchFamily="34" charset="-34"/>
              </a:rPr>
              <a:t>AEC </a:t>
            </a:r>
            <a:r>
              <a:rPr lang="th-TH" smtClean="0"/>
              <a:t>ได้มีความร่วมมือด้านมาตรฐานและการรับรองคุณภาพสินค้า เช่น เครื่องใช้ไฟฟ้า ยา เป็นต้น และจะขยายไปถึงสินค้าอื่นๆต่อไป เพื่อให้สินค้าของอาเซียนมีมาตรฐานที่น่าเชื่อถือให้กับผู้บริโภค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11. ชาวอาเซียนจะมาประกอบอาชีพทำนาในเมืองไทยได้หรือไม่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ไม่สามารถเข้ามาทำนาในเมืองไทยได้ เนื่องจากพระราชบัญญัติการทำงานของคนต่างด้าว พ.ศ. 2521 ได้กำหนดอาชีพสงวน 39 อาชีพ ซึ่งเป็นอาชีพที่บุคคลต่างด้าวห้ามทำ เช่น งานกสิกรรม งานเลี้ยงสัตว์ งานป่าไม้ งานประมง งานช่างไม้ เป็นต้น อาชีพทำนาจึงเป็นอาชีพที่สงวนไว้สำหรับชาวไทยเท่านั้น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 12. </a:t>
            </a:r>
            <a:r>
              <a:rPr lang="en-US" smtClean="0">
                <a:cs typeface="Cordia New" pitchFamily="34" charset="-34"/>
              </a:rPr>
              <a:t>ASEAN Community </a:t>
            </a:r>
            <a:r>
              <a:rPr lang="th-TH" smtClean="0"/>
              <a:t>คือ </a:t>
            </a:r>
            <a:r>
              <a:rPr lang="en-US" smtClean="0">
                <a:cs typeface="Cordia New" pitchFamily="34" charset="-34"/>
              </a:rPr>
              <a:t>ASEAN Economic Community </a:t>
            </a:r>
            <a:r>
              <a:rPr lang="th-TH" smtClean="0"/>
              <a:t>สนใจด้านเศรษฐกิจอย่างเดียว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ประชาคมอาเซียน </a:t>
            </a:r>
            <a:r>
              <a:rPr lang="en-US" smtClean="0">
                <a:cs typeface="Cordia New" pitchFamily="34" charset="-34"/>
              </a:rPr>
              <a:t>(AC) </a:t>
            </a:r>
            <a:r>
              <a:rPr lang="th-TH" smtClean="0"/>
              <a:t>มีองค์ประกอบ 3 ด้าน คือ </a:t>
            </a:r>
            <a:r>
              <a:rPr lang="en-US" smtClean="0">
                <a:cs typeface="Cordia New" pitchFamily="34" charset="-34"/>
              </a:rPr>
              <a:t>ASEAN Political Security Community (APSC), ASEAN Economic Community (AEC), ASEAN Socio-Cultural Community (ASCC) </a:t>
            </a:r>
            <a:r>
              <a:rPr lang="th-TH" smtClean="0"/>
              <a:t>นั่นคืออาเซียนจะมีความร่วมมือทั้งด้านเศรษฐกิจ การเมือง ความมั่นคง และสังคม วัฒนธรรม 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13. ประชาชนจากประเทศสมาชิกอื่น สามารถเข้ามาตั้งถิ่นฐานในประเทศไทยได้อย่างเสรี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การที่ไทยเข้าสู่การเป็นประชาคมอาเซียน ไม่ได้หมายรวมถึงการที่ให้คนในประเทศสมาชิกเข้ามาตั้งถิ่นฐานในประเทศไทยได้อย่างเสรี และหาดประชาชนของประเทศอาเซียนอื่นต้องการเข้ามาตั้งถิ่นฐานในประเทศไทยก็ต้องปฏิบัติตามเงื่อนไขและกฎหมายภายในประเทศอย่างเคร่งครัด</a:t>
            </a:r>
            <a:endParaRPr lang="en-US" smtClean="0">
              <a:cs typeface="Cordia New" pitchFamily="34" charset="-34"/>
            </a:endParaRPr>
          </a:p>
          <a:p>
            <a:r>
              <a:rPr lang="th-TH" smtClean="0"/>
              <a:t>14. อาเซียนจะใช้เงินสกุลเดียวกันแบบ </a:t>
            </a:r>
            <a:r>
              <a:rPr lang="en-US" smtClean="0">
                <a:cs typeface="Cordia New" pitchFamily="34" charset="-34"/>
              </a:rPr>
              <a:t>EU </a:t>
            </a:r>
            <a:r>
              <a:rPr lang="th-TH" smtClean="0"/>
              <a:t>หรือไม่</a:t>
            </a:r>
            <a:endParaRPr lang="en-US" smtClean="0">
              <a:cs typeface="Cordia New" pitchFamily="34" charset="-34"/>
            </a:endParaRPr>
          </a:p>
          <a:p>
            <a:r>
              <a:rPr lang="th-TH" u="sng" smtClean="0"/>
              <a:t>ตอบ</a:t>
            </a:r>
            <a:r>
              <a:rPr lang="th-TH" smtClean="0"/>
              <a:t> ข้อตกลงในปัจจุบันยังไม่มีแนวคิดในการใช้เงินสกุลเดียวกันภายในอาเซียน โดยการเปิดเสรีด้านการเงินนั้น </a:t>
            </a:r>
            <a:r>
              <a:rPr lang="en-US" smtClean="0">
                <a:cs typeface="Cordia New" pitchFamily="34" charset="-34"/>
              </a:rPr>
              <a:t>(Financial Service Liberalization) </a:t>
            </a:r>
            <a:r>
              <a:rPr lang="th-TH" smtClean="0"/>
              <a:t>มีเป้าหมายเพียงการบริหารจัดการระบบการเคลื่อนย้ายบัญชีทุนให้เสรีขึ้น และมีตลาดทุนที่เชื่อมโยงระหว่างกัน สิ่งเหล่านี้จะเป็นการอำนวยความสะดวกในการค้า</a:t>
            </a:r>
            <a:endParaRPr lang="en-US" smtClean="0">
              <a:cs typeface="Cordia New" pitchFamily="34" charset="-34"/>
            </a:endParaRPr>
          </a:p>
          <a:p>
            <a:pPr>
              <a:spcBef>
                <a:spcPct val="0"/>
              </a:spcBef>
            </a:pPr>
            <a:endParaRPr lang="th-TH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45CA4E-8DE5-45AD-A2B0-F8D4381656C8}" type="slidenum">
              <a:rPr lang="th-TH" smtClean="0"/>
              <a:pPr/>
              <a:t>15</a:t>
            </a:fld>
            <a:endParaRPr lang="th-TH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/>
              <a:t>ประชาคมอาเซียนจะส่งผลกระทบต่อประเทศไทยในวงกว้าง  โดยเฉพาะด้านเศรษฐกิจ เกิดการจัดระบบและการเพิ่มขึ้นของการค้า การลงทุน และการบริการระหว่างประเทศ  การพัฒนาโครงสร้างพื้นฐานและการขยายตัวของเมือง การบริหารงานชายแดน การค้าชายแดน  การปฏิสัมพันธ์ทางสังคมอย่างใกล้ชิด การเคลื่อนย้ายคนและการเปลี่ยนแปลงด้านเทคโนโลยีและการสื่อสาร</a:t>
            </a:r>
          </a:p>
          <a:p>
            <a:endParaRPr lang="th-TH" smtClean="0"/>
          </a:p>
          <a:p>
            <a:r>
              <a:rPr lang="th-TH" smtClean="0"/>
              <a:t>กรมการปกครองจึงอาจได้รับผลกระทบในส่วนที่เกี่ยวข้องและเกิดความท้าทายในหลายด้าน เช่น ปัญหาความมั่นคงรูปแบบใหม่  การบริหารงานทะเบียน การค้าชายแดน การจัดการความขัดแย้ง การประกอบอาชีพของประชาชน  การพัฒนาเศรษฐกิจฐานราก  ความเหลื่อมล้ำทางสังคม การพัฒนาภาษาต่างประเทศ  การสร้างความสัมพันธ์ระหว่างประเทศ การส่งเสริมประชาธิปไตยและสิทธิมนุษยธรรม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smtClean="0">
                <a:solidFill>
                  <a:srgbClr val="006600"/>
                </a:solidFill>
              </a:rPr>
              <a:t>ถึงแม้ว่ากรมการปกครองจะไม่ได้มีผลกระทบโดยตรงในเชิงการขับเคลื่อนหรือดำเนินการให้เป็นไปตามพิมพ์เขียวของประชาคมเศรษฐกิจอาเซียน</a:t>
            </a:r>
          </a:p>
          <a:p>
            <a:r>
              <a:rPr lang="th-TH" smtClean="0">
                <a:solidFill>
                  <a:srgbClr val="006600"/>
                </a:solidFill>
              </a:rPr>
              <a:t>แต่ในฐานะหน่วยงานที่มีภารกิจสำคัญในการบริหารราชการส่วนภูมิภาคซึ่งเกี่ยวข้องกับประชาชนโดยตรงนั้น </a:t>
            </a:r>
          </a:p>
          <a:p>
            <a:r>
              <a:rPr lang="th-TH" smtClean="0">
                <a:solidFill>
                  <a:srgbClr val="006600"/>
                </a:solidFill>
              </a:rPr>
              <a:t>การปรับตัวและเตรียมความพร้อมสำหรับผลกระทบทั้งเชิงบวกและลบย่อมจะเป็นการสร้างความสามารถในการแข่งขันหรือเป็นแรงสนับสนุนที่จะทำให้การเป็นประชาคมเศรษฐกิจอาเซียนของไทย</a:t>
            </a:r>
          </a:p>
          <a:p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B706-27E8-447C-8935-F67211DAA90B}" type="datetimeFigureOut">
              <a:rPr lang="th-TH" smtClean="0"/>
              <a:pPr/>
              <a:t>17/02/57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3D16C-8F15-4925-B282-09C67735791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714620"/>
          </a:xfrm>
          <a:solidFill>
            <a:srgbClr val="B4AA7A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th-TH" dirty="0" smtClean="0"/>
              <a:t>“บทบาทข้าราชการฝ่ายปกครองกับการเข้าสู่</a:t>
            </a:r>
            <a:br>
              <a:rPr lang="th-TH" dirty="0" smtClean="0"/>
            </a:br>
            <a:r>
              <a:rPr lang="th-TH" dirty="0" smtClean="0">
                <a:solidFill>
                  <a:srgbClr val="C00000"/>
                </a:solidFill>
              </a:rPr>
              <a:t>ประชาคมอาเซียน”</a:t>
            </a:r>
            <a:endParaRPr lang="th-TH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143512"/>
            <a:ext cx="8501122" cy="1500198"/>
          </a:xfrm>
        </p:spPr>
        <p:txBody>
          <a:bodyPr>
            <a:normAutofit/>
          </a:bodyPr>
          <a:lstStyle/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วันที่ 19 กุมภาพันธ์ 2557 เวลา 09.00-12.00 น.</a:t>
            </a:r>
          </a:p>
          <a:p>
            <a:r>
              <a:rPr lang="th-TH" sz="2000" b="1" dirty="0" smtClean="0">
                <a:solidFill>
                  <a:schemeClr val="accent5">
                    <a:lumMod val="75000"/>
                  </a:schemeClr>
                </a:solidFill>
              </a:rPr>
              <a:t>ณ ห้องบรรยายชั้น 4 อาคารสำนักอธิการวิทยาลัยการปกครอง</a:t>
            </a:r>
            <a:endParaRPr lang="th-TH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8794" y="3286124"/>
            <a:ext cx="5429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จินตนา  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</a:rPr>
              <a:t>ชัยยวรรณา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การ</a:t>
            </a:r>
          </a:p>
          <a:p>
            <a:pPr algn="ctr"/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</a:rPr>
              <a:t>รองอธิบดี กรมเจรจาการค้าระหว่างประเทศ</a:t>
            </a:r>
            <a:endParaRPr lang="th-TH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51520" y="1484784"/>
            <a:ext cx="2304256" cy="1440160"/>
          </a:xfrm>
          <a:prstGeom prst="roundRect">
            <a:avLst/>
          </a:prstGeom>
          <a:solidFill>
            <a:srgbClr val="00B050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Circular" pitchFamily="2" charset="0"/>
              <a:cs typeface="+mj-cs"/>
            </a:endParaRPr>
          </a:p>
        </p:txBody>
      </p:sp>
      <p:sp>
        <p:nvSpPr>
          <p:cNvPr id="79895" name="Slide Number Placeholder 1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89B6641-6C58-47D1-944B-D7865D3FD26F}" type="slidenum">
              <a:rPr lang="th-TH" sz="1600" b="1" smtClean="0"/>
              <a:pPr>
                <a:defRPr/>
              </a:pPr>
              <a:t>10</a:t>
            </a:fld>
            <a:endParaRPr lang="th-TH" b="1" smtClean="0"/>
          </a:p>
        </p:txBody>
      </p:sp>
      <p:sp>
        <p:nvSpPr>
          <p:cNvPr id="119814" name="Title 2"/>
          <p:cNvSpPr>
            <a:spLocks noGrp="1"/>
          </p:cNvSpPr>
          <p:nvPr>
            <p:ph type="title"/>
          </p:nvPr>
        </p:nvSpPr>
        <p:spPr>
          <a:xfrm>
            <a:off x="719138" y="144463"/>
            <a:ext cx="8229600" cy="681037"/>
          </a:xfrm>
          <a:solidFill>
            <a:schemeClr val="bg2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th-TH" sz="44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JasmineUPC" pitchFamily="18" charset="-34"/>
                <a:cs typeface="JasmineUPC" pitchFamily="18" charset="-34"/>
              </a:rPr>
              <a:t>“บริการไทย” ที่ได้เปรียบ/เสียเปรียบ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39552" y="1700808"/>
            <a:ext cx="1800200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rgbClr val="FF0000"/>
                </a:solidFill>
                <a:effectLst>
                  <a:innerShdw blurRad="114300">
                    <a:prstClr val="black"/>
                  </a:innerShdw>
                </a:effectLst>
                <a:latin typeface="JasmineUPC" pitchFamily="18" charset="-34"/>
                <a:cs typeface="JasmineUPC" pitchFamily="18" charset="-34"/>
              </a:rPr>
              <a:t>ได้เปรียบ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51520" y="4437112"/>
            <a:ext cx="2304256" cy="1440160"/>
          </a:xfrm>
          <a:prstGeom prst="roundRect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Circular" pitchFamily="2" charset="0"/>
              <a:cs typeface="+mj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7544" y="4653136"/>
            <a:ext cx="1872208" cy="1008112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600" b="1" dirty="0">
                <a:solidFill>
                  <a:schemeClr val="tx1"/>
                </a:solidFill>
                <a:effectLst>
                  <a:innerShdw blurRad="114300">
                    <a:prstClr val="black"/>
                  </a:innerShdw>
                </a:effectLst>
                <a:latin typeface="JasmineUPC" pitchFamily="18" charset="-34"/>
                <a:cs typeface="JasmineUPC" pitchFamily="18" charset="-34"/>
              </a:rPr>
              <a:t>เสียเปรียบ</a:t>
            </a:r>
          </a:p>
        </p:txBody>
      </p:sp>
      <p:pic>
        <p:nvPicPr>
          <p:cNvPr id="18" name="Picture 26" descr="http://t2.gstatic.com/images?q=tbn:ANd9GcSpVWwViwsbvrHn0evQgM1r7bziWVYJlZTmYWx1RGr9SEr6h0ww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6108" y="2204864"/>
            <a:ext cx="1966332" cy="133739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9" name="Picture 30" descr="http://www.toplaza.com/adpics/9/4b107541807ddefc6bc4a0af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941140"/>
            <a:ext cx="1872208" cy="131320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>
              <a:rot lat="600000" lon="0" rev="20999999"/>
            </a:camera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4461" name="TextBox 19"/>
          <p:cNvSpPr txBox="1">
            <a:spLocks noChangeArrowheads="1"/>
          </p:cNvSpPr>
          <p:nvPr/>
        </p:nvSpPr>
        <p:spPr bwMode="auto">
          <a:xfrm>
            <a:off x="3214688" y="1223963"/>
            <a:ext cx="33845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b="1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u="sng">
                <a:latin typeface="JasmineUPC" pitchFamily="18" charset="-34"/>
                <a:cs typeface="JasmineUPC" pitchFamily="18" charset="-34"/>
              </a:rPr>
              <a:t>การท่องเที่ยว</a:t>
            </a:r>
          </a:p>
          <a:p>
            <a:r>
              <a:rPr lang="th-TH" b="1">
                <a:latin typeface="JasmineUPC" pitchFamily="18" charset="-34"/>
                <a:cs typeface="JasmineUPC" pitchFamily="18" charset="-34"/>
              </a:rPr>
              <a:t>ร้านอาหาร,โรงแรม</a:t>
            </a:r>
          </a:p>
          <a:p>
            <a:pPr>
              <a:buFont typeface="Arial" pitchFamily="34" charset="0"/>
              <a:buChar char="•"/>
            </a:pPr>
            <a:r>
              <a:rPr lang="th-TH" b="1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u="sng">
                <a:latin typeface="JasmineUPC" pitchFamily="18" charset="-34"/>
                <a:cs typeface="JasmineUPC" pitchFamily="18" charset="-34"/>
              </a:rPr>
              <a:t>บริการด้านสุขภาพ</a:t>
            </a:r>
          </a:p>
          <a:p>
            <a:r>
              <a:rPr lang="th-TH" b="1">
                <a:latin typeface="JasmineUPC" pitchFamily="18" charset="-34"/>
                <a:cs typeface="JasmineUPC" pitchFamily="18" charset="-34"/>
              </a:rPr>
              <a:t>โรงพยาบาล,บริการสปา ,นวดแผนไทย</a:t>
            </a:r>
          </a:p>
        </p:txBody>
      </p:sp>
      <p:sp>
        <p:nvSpPr>
          <p:cNvPr id="29" name="Striped Right Arrow 28"/>
          <p:cNvSpPr/>
          <p:nvPr/>
        </p:nvSpPr>
        <p:spPr>
          <a:xfrm>
            <a:off x="2627784" y="1988840"/>
            <a:ext cx="576064" cy="360040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Circular" pitchFamily="2" charset="0"/>
              <a:cs typeface="+mj-cs"/>
            </a:endParaRPr>
          </a:p>
        </p:txBody>
      </p:sp>
      <p:sp>
        <p:nvSpPr>
          <p:cNvPr id="104465" name="TextBox 29"/>
          <p:cNvSpPr txBox="1">
            <a:spLocks noChangeArrowheads="1"/>
          </p:cNvSpPr>
          <p:nvPr/>
        </p:nvSpPr>
        <p:spPr bwMode="auto">
          <a:xfrm>
            <a:off x="3198813" y="4044950"/>
            <a:ext cx="37433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h-TH" b="1" u="sng">
                <a:latin typeface="JasmineUPC" pitchFamily="18" charset="-34"/>
                <a:cs typeface="JasmineUPC" pitchFamily="18" charset="-34"/>
              </a:rPr>
              <a:t>สาขาที่มีข้อกังวลว่าจะได้ผลกระทบ </a:t>
            </a:r>
            <a:r>
              <a:rPr lang="th-TH" b="1">
                <a:latin typeface="JasmineUPC" pitchFamily="18" charset="-34"/>
                <a:cs typeface="JasmineUPC" pitchFamily="18" charset="-34"/>
              </a:rPr>
              <a:t>เช่น โลจิสติกส์ ,โทรคมนาคม,สาขาที่ต้องใช้เงินลงทุนและเทคโนโลยีสูง ธุรกิจสถาปนิกขนาดกลางและขนาดเล็ก</a:t>
            </a:r>
          </a:p>
        </p:txBody>
      </p:sp>
      <p:pic>
        <p:nvPicPr>
          <p:cNvPr id="32" name="Picture 34" descr="http://t2.gstatic.com/images?q=tbn:ANd9GcRI0du3TF48qgzGxbq4jorfYoUBZljdEAoPv8HRl_QY31Z0wM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107027"/>
            <a:ext cx="1656184" cy="1338197"/>
          </a:xfrm>
          <a:prstGeom prst="roundRect">
            <a:avLst>
              <a:gd name="adj" fmla="val 1525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" name="Picture 32" descr="http://t1.gstatic.com/images?q=tbn:ANd9GcRt-VgXTkMbTNQFWpim3pC22zyW4VPXvmRE0Z6xFMN2EiZPwnO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626" y="5442160"/>
            <a:ext cx="1944216" cy="12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>
              <a:rot lat="0" lon="0" rev="300000"/>
            </a:camera>
            <a:lightRig rig="threePt" dir="t"/>
          </a:scene3d>
        </p:spPr>
      </p:pic>
      <p:sp>
        <p:nvSpPr>
          <p:cNvPr id="33" name="Striped Right Arrow 32"/>
          <p:cNvSpPr/>
          <p:nvPr/>
        </p:nvSpPr>
        <p:spPr>
          <a:xfrm>
            <a:off x="2627784" y="4941168"/>
            <a:ext cx="576064" cy="360040"/>
          </a:xfrm>
          <a:prstGeom prst="stripedRightArrow">
            <a:avLst>
              <a:gd name="adj1" fmla="val 50000"/>
              <a:gd name="adj2" fmla="val 50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Circular" pitchFamily="2" charset="0"/>
              <a:cs typeface="+mj-cs"/>
            </a:endParaRPr>
          </a:p>
        </p:txBody>
      </p:sp>
      <p:pic>
        <p:nvPicPr>
          <p:cNvPr id="104472" name="Picture 10" descr="DTNnewlogo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74038" y="6434138"/>
            <a:ext cx="758825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9" name="Picture 1" descr="asean_564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428625" y="-357188"/>
            <a:ext cx="17145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74" name="Slide Number Placeholder 26"/>
          <p:cNvSpPr txBox="1">
            <a:spLocks/>
          </p:cNvSpPr>
          <p:nvPr/>
        </p:nvSpPr>
        <p:spPr bwMode="auto">
          <a:xfrm>
            <a:off x="7010400" y="6499225"/>
            <a:ext cx="2133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42B1DB8-A4D3-4F2A-AABE-8BF39FE23203}" type="slidenum">
              <a:rPr lang="th-TH" sz="1600">
                <a:latin typeface="Angsana New" pitchFamily="18" charset="-34"/>
              </a:rPr>
              <a:pPr algn="r"/>
              <a:t>10</a:t>
            </a:fld>
            <a:endParaRPr lang="th-TH" sz="1600">
              <a:latin typeface="Angsana New" pitchFamily="18" charset="-34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7575" y="838200"/>
            <a:ext cx="7400925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TextBox 2"/>
          <p:cNvSpPr txBox="1">
            <a:spLocks noChangeArrowheads="1"/>
          </p:cNvSpPr>
          <p:nvPr/>
        </p:nvSpPr>
        <p:spPr bwMode="auto">
          <a:xfrm>
            <a:off x="1000100" y="5643578"/>
            <a:ext cx="502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1600" dirty="0">
                <a:latin typeface="Cordia News" pitchFamily="34" charset="-34"/>
                <a:cs typeface="Cordia News" pitchFamily="34" charset="-34"/>
              </a:rPr>
              <a:t>ที่มา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: </a:t>
            </a:r>
            <a:r>
              <a:rPr lang="th-TH" sz="1600" dirty="0">
                <a:latin typeface="Cordia News" pitchFamily="34" charset="-34"/>
                <a:cs typeface="Cordia News" pitchFamily="34" charset="-34"/>
              </a:rPr>
              <a:t>การวิเคราะห์โดย </a:t>
            </a:r>
            <a:r>
              <a:rPr lang="en-US" sz="1600" dirty="0">
                <a:latin typeface="Cordia News" pitchFamily="34" charset="-34"/>
                <a:cs typeface="Cordia News" pitchFamily="34" charset="-34"/>
              </a:rPr>
              <a:t>SCB EIC</a:t>
            </a:r>
          </a:p>
        </p:txBody>
      </p:sp>
      <p:sp>
        <p:nvSpPr>
          <p:cNvPr id="44036" name="TextBox 3"/>
          <p:cNvSpPr txBox="1">
            <a:spLocks noChangeArrowheads="1"/>
          </p:cNvSpPr>
          <p:nvPr/>
        </p:nvSpPr>
        <p:spPr bwMode="auto">
          <a:xfrm>
            <a:off x="803275" y="400050"/>
            <a:ext cx="800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ผลกระทบเชิงบวก เชิงลบจาก </a:t>
            </a:r>
            <a:r>
              <a:rPr lang="en-US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AEC</a:t>
            </a:r>
            <a:r>
              <a:rPr lang="th-TH" sz="2800" b="1" dirty="0">
                <a:solidFill>
                  <a:srgbClr val="7030A0"/>
                </a:solidFill>
                <a:latin typeface="Angsana News" pitchFamily="18" charset="-34"/>
                <a:cs typeface="Angsana News" pitchFamily="18" charset="-34"/>
              </a:rPr>
              <a:t> ต่อธุรกิจโดยรวม</a:t>
            </a:r>
            <a:endParaRPr lang="en-US" sz="2800" b="1" dirty="0">
              <a:solidFill>
                <a:srgbClr val="7030A0"/>
              </a:solidFill>
              <a:latin typeface="Angsana News" pitchFamily="18" charset="-34"/>
              <a:cs typeface="Angsana News" pitchFamily="18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5812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51B9C-FA97-4F3B-8D12-EF7DFEB6CC85}" type="slidenum">
              <a:rPr lang="th-TH" smtClean="0"/>
              <a:pPr>
                <a:defRPr/>
              </a:pPr>
              <a:t>12</a:t>
            </a:fld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57250" y="1714500"/>
          <a:ext cx="7286650" cy="423490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57330"/>
                <a:gridCol w="1457330"/>
                <a:gridCol w="1457330"/>
                <a:gridCol w="1457330"/>
                <a:gridCol w="1457330"/>
              </a:tblGrid>
              <a:tr h="13650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มูลค่าการค้ารวม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(ล้านบาท)</a:t>
                      </a:r>
                      <a:endParaRPr lang="en-US" sz="20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มูลค่าการค้าชายแดน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ล้านบาท)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สัดส่วน</a:t>
                      </a:r>
                      <a:endParaRPr lang="en-US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ต่อการค้าชายแดนรวมของไทย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การค้าชายแดน /มูลค่า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การค้ารวม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ของแต่ละประเทศ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TH SarabunPSK" pitchFamily="34" charset="-34"/>
                          <a:cs typeface="TH SarabunPSK" pitchFamily="34" charset="-34"/>
                        </a:rPr>
                        <a:t>มาเลเซีย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793,298.0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515,923.4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56.6%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65.0%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เมียนมาร์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211,343.6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180,471.5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19.8%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85.4%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cs typeface="TH SarabunPSK" pitchFamily="34" charset="-34"/>
                        </a:rPr>
                        <a:t>ลาว</a:t>
                      </a:r>
                      <a:endParaRPr lang="en-US" sz="20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149,484.7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132,016.3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14.5%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88.3%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7174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>
                          <a:latin typeface="TH SarabunPSK" pitchFamily="34" charset="-34"/>
                          <a:cs typeface="TH SarabunPSK" pitchFamily="34" charset="-34"/>
                        </a:rPr>
                        <a:t>กัมพูชา</a:t>
                      </a:r>
                      <a:endParaRPr lang="en-US" sz="200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124,580.2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82,089.0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9.1%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65.8%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500034" y="857232"/>
            <a:ext cx="8039511" cy="633248"/>
          </a:xfrm>
          <a:prstGeom prst="roundRect">
            <a:avLst/>
          </a:prstGeom>
          <a:solidFill>
            <a:srgbClr val="CC9900"/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5">
                <a:satMod val="11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dirty="0">
                <a:latin typeface="TH SarabunPSK" pitchFamily="34" charset="-34"/>
                <a:cs typeface="TH SarabunPSK" pitchFamily="34" charset="-34"/>
              </a:rPr>
              <a:t>การค้าชายแดนไทยกับประเทศเพื่อนบ้าน ปี 2555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285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0BCF75-82A5-49CC-832F-DBA81898E4D3}" type="slidenum">
              <a:rPr lang="th-TH" smtClean="0"/>
              <a:pPr>
                <a:defRPr/>
              </a:pPr>
              <a:t>13</a:t>
            </a:fld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500" y="1714500"/>
          <a:ext cx="7929618" cy="4446177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1428759"/>
                <a:gridCol w="3000396"/>
                <a:gridCol w="3500463"/>
              </a:tblGrid>
              <a:tr h="4286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สินค้านำเข้า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สินค้าส่งออก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มาเลเซีย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เครื่องคอมพิวเตอร์และอุปกรณ์ เทปแม่เหล็ก จานแม่เหล็ก สำหรับคอมพิวเตอร์ สื่อบันทึกข้อมูล ภาพ เสียง ส่วนประกอบคอมพิวเตอร์ เครื่องจักรที่ใช้ในอุตสาหกรรมและส่วนประกอบ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ยางพารา เครื่องคอมพิวเตอร์ อุปกรณ์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และส่วนประกอบ ผลิตภัณฑ์ยางอื่นๆ ไม้แปรรูป รถยนต์ อุปกรณ์ 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เมียนมาร์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ก๊าซธรรมชาติ พืชน้ำมันและผลิตภัณฑ์ โค กระบือ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สุกร แพะ แกะ สัตว์น้ำ ผลิตภัณฑ์ไม้อื่นๆ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น้ำมันดีเซล เครื่องดื่มที่มีแอลกอฮอล์ น้ำมันเบนซิน เครื่องดื่มที่ไม่มีแอลกอฮอล์ ผ้าผืน และด้าย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ลาว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ทองแดงและผลิตภัณฑ์ ไม้แปรรูป ผักและของปรุงแต่งจากผัก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ธัญพืช ผลไม้และของปรุงแต่งจากผลไม้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น้ำมันดีเซล รถยนต์ อุปกรณ์และส่วนประกอบ น้ำมันเบนซิน เหล็ก เหล็กกล้า เครื่องจักรที่ใช้ในการก่อสร้างและส่วนประกอบ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  <a:tr h="95818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cs typeface="TH SarabunPSK" pitchFamily="34" charset="-34"/>
                        </a:rPr>
                        <a:t>กัมพูชา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ผักและของปรุงแต่งจากผัก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ลวดและสายเคเบิ้ลที่หุ้มฉนวนเครื่องรับ-ส่งสัญญาณและอุปกรณ์ติดตั้ง อลูมิเนียมและผลิตภัณฑ์ มอเตอร์ไฟฟ้า ชุดเครื่องกำเนิดไฟฟ้า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เครื่องยนต์สันดาปภายในแบบลูกสูบ เครื่องดื่มที่ไม่มีแอลกอฮอล์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เครื่องสำอาง เครื่องหอม และสบู่ ยางยานพาหนะ รถยนต์ อุปกรณ์ และส่วนประกอบ </a:t>
                      </a:r>
                      <a:endParaRPr lang="en-US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500034" y="857232"/>
            <a:ext cx="8039511" cy="633248"/>
          </a:xfrm>
          <a:prstGeom prst="roundRect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/>
            <a:contourClr>
              <a:schemeClr val="accent5">
                <a:satMod val="115000"/>
              </a:schemeClr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dirty="0">
                <a:latin typeface="TH SarabunPSK" pitchFamily="34" charset="-34"/>
                <a:cs typeface="TH SarabunPSK" pitchFamily="34" charset="-34"/>
              </a:rPr>
              <a:t>สินค้าชายแดนนำเข้า-ส่งออก </a:t>
            </a:r>
            <a:endParaRPr lang="en-US" sz="36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971550" y="2492375"/>
            <a:ext cx="7286625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6600" b="1">
                <a:latin typeface="Angsana New" pitchFamily="18" charset="-34"/>
              </a:rPr>
              <a:t>เชื่อ หรือ ไม่</a:t>
            </a:r>
            <a:r>
              <a:rPr lang="en-US" sz="6600" b="1">
                <a:latin typeface="Angsana New" pitchFamily="18" charset="-34"/>
              </a:rPr>
              <a:t> ???</a:t>
            </a:r>
            <a:endParaRPr lang="th-TH" sz="6600" b="1">
              <a:latin typeface="Angsana New" pitchFamily="18" charset="-34"/>
            </a:endParaRPr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FDEC0A-60AA-4AB4-99DB-9061B97D71B6}" type="slidenum">
              <a:rPr lang="th-TH" sz="1600" b="1" smtClean="0">
                <a:solidFill>
                  <a:schemeClr val="tx1"/>
                </a:solidFill>
              </a:rPr>
              <a:pPr/>
              <a:t>14</a:t>
            </a:fld>
            <a:endParaRPr lang="th-TH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2997_549340468417661_1354452622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5546" y="714356"/>
            <a:ext cx="2582598" cy="5251925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635000"/>
          </a:effectLst>
        </p:spPr>
      </p:pic>
      <p:sp>
        <p:nvSpPr>
          <p:cNvPr id="3" name="TextBox 2"/>
          <p:cNvSpPr txBox="1"/>
          <p:nvPr/>
        </p:nvSpPr>
        <p:spPr>
          <a:xfrm>
            <a:off x="142844" y="214290"/>
            <a:ext cx="2808312" cy="864096"/>
          </a:xfrm>
          <a:prstGeom prst="wedgeRoundRectCallout">
            <a:avLst>
              <a:gd name="adj1" fmla="val 49233"/>
              <a:gd name="adj2" fmla="val 6487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หลังจากปี</a:t>
            </a:r>
            <a:r>
              <a:rPr lang="en-US" sz="2000" dirty="0">
                <a:latin typeface="Angsana New" pitchFamily="18" charset="-34"/>
              </a:rPr>
              <a:t> 2558</a:t>
            </a:r>
            <a:r>
              <a:rPr lang="th-TH" sz="2000" dirty="0">
                <a:latin typeface="Angsana New" pitchFamily="18" charset="-34"/>
              </a:rPr>
              <a:t> ประเทศไทยจะเกิดการเปลี่ยนแปลงครั้งยิ่งใหญ่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  โดยเฉพาะด้านเศรษฐกิจ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828" y="1428736"/>
            <a:ext cx="2592288" cy="720080"/>
          </a:xfrm>
          <a:prstGeom prst="wedgeRoundRectCallout">
            <a:avLst>
              <a:gd name="adj1" fmla="val 55473"/>
              <a:gd name="adj2" fmla="val 8321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แรงงานจะทะลัก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latin typeface="Angsana New" pitchFamily="18" charset="-34"/>
              </a:rPr>
              <a:t>คนไทยจะถูกแย่งอาชีพ</a:t>
            </a:r>
            <a:r>
              <a:rPr lang="en-US" sz="2000" dirty="0">
                <a:latin typeface="Angsana New" pitchFamily="18" charset="-34"/>
              </a:rPr>
              <a:t>!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779921"/>
            <a:ext cx="2592288" cy="792087"/>
          </a:xfrm>
          <a:prstGeom prst="wedgeRoundRectCallout">
            <a:avLst>
              <a:gd name="adj1" fmla="val 53990"/>
              <a:gd name="adj2" fmla="val -7312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dirty="0">
                <a:latin typeface="Angsana New" pitchFamily="18" charset="-34"/>
              </a:rPr>
              <a:t>AEC </a:t>
            </a:r>
            <a:r>
              <a:rPr lang="th-TH" sz="2200" dirty="0">
                <a:latin typeface="Angsana New" pitchFamily="18" charset="-34"/>
              </a:rPr>
              <a:t>จะทำให้เกิดปรากฏการณ์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“สมองไหล</a:t>
            </a:r>
            <a:r>
              <a:rPr lang="en-US" sz="2200" dirty="0">
                <a:latin typeface="Angsana New" pitchFamily="18" charset="-34"/>
              </a:rPr>
              <a:t>!</a:t>
            </a:r>
            <a:r>
              <a:rPr lang="th-TH" sz="2200" dirty="0">
                <a:latin typeface="Angsana New" pitchFamily="18" charset="-34"/>
              </a:rPr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4922929"/>
            <a:ext cx="2664296" cy="792087"/>
          </a:xfrm>
          <a:prstGeom prst="wedgeRoundRectCallout">
            <a:avLst>
              <a:gd name="adj1" fmla="val 51718"/>
              <a:gd name="adj2" fmla="val -7685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ประชาคมอาเซียนสนใจแต่ด้านเศรษฐกิจเพียงอย่างเดียว</a:t>
            </a:r>
            <a:r>
              <a:rPr lang="en-US" sz="2200" dirty="0">
                <a:latin typeface="Angsana New" pitchFamily="18" charset="-34"/>
              </a:rPr>
              <a:t>!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332656"/>
            <a:ext cx="2736304" cy="792088"/>
          </a:xfrm>
          <a:prstGeom prst="wedgeRoundRectCallout">
            <a:avLst>
              <a:gd name="adj1" fmla="val -45664"/>
              <a:gd name="adj2" fmla="val 7531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อาเซียนเป็นภูมิภาคที่มีการรวมตัวเหมือน </a:t>
            </a:r>
            <a:r>
              <a:rPr lang="en-US" sz="2200" dirty="0">
                <a:latin typeface="Angsana New" pitchFamily="18" charset="-34"/>
              </a:rPr>
              <a:t>EU</a:t>
            </a:r>
            <a:r>
              <a:rPr lang="th-TH" sz="2200" dirty="0">
                <a:latin typeface="Angsana New" pitchFamily="18" charset="-34"/>
              </a:rPr>
              <a:t>จริงหรือ</a:t>
            </a:r>
            <a:r>
              <a:rPr lang="en-US" sz="2200" dirty="0">
                <a:latin typeface="Angsana New" pitchFamily="18" charset="-34"/>
              </a:rPr>
              <a:t>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4214818"/>
            <a:ext cx="2520280" cy="792087"/>
          </a:xfrm>
          <a:prstGeom prst="wedgeRoundRectCallout">
            <a:avLst>
              <a:gd name="adj1" fmla="val -66582"/>
              <a:gd name="adj2" fmla="val -5335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คนอาเซียนเดินทางระหว่างกัน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โดยไม่ต้องใช้ </a:t>
            </a:r>
            <a:r>
              <a:rPr lang="en-US" sz="2200" dirty="0">
                <a:latin typeface="Angsana New" pitchFamily="18" charset="-34"/>
              </a:rPr>
              <a:t>passport?</a:t>
            </a:r>
            <a:endParaRPr lang="th-TH" sz="2200" dirty="0">
              <a:latin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2160" y="3071810"/>
            <a:ext cx="2664296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อนาคตอาเซียนจะ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ใช้เงินสกุลเดียวกัน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5648" y="1500174"/>
            <a:ext cx="2844824" cy="1008112"/>
          </a:xfrm>
          <a:prstGeom prst="wedgeRoundRectCallout">
            <a:avLst>
              <a:gd name="adj1" fmla="val -48234"/>
              <a:gd name="adj2" fmla="val 67876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นักลงทุนอาเซียนสามารถลงทุนในธุรกิจบริการในอาเซียนได้อย่างเสรี ไม่มีข้อจำกัด</a:t>
            </a:r>
          </a:p>
        </p:txBody>
      </p:sp>
      <p:sp>
        <p:nvSpPr>
          <p:cNvPr id="29723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436B68F-6DB8-41FC-AC46-CECDC93D7E12}" type="slidenum">
              <a:rPr lang="th-TH" sz="1600" b="1" smtClean="0">
                <a:solidFill>
                  <a:schemeClr val="tx1"/>
                </a:solidFill>
              </a:rPr>
              <a:pPr/>
              <a:t>15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7563" y="142875"/>
            <a:ext cx="2232025" cy="476250"/>
          </a:xfrm>
          <a:prstGeom prst="wedgeRoundRectCallout">
            <a:avLst>
              <a:gd name="adj1" fmla="val -3768"/>
              <a:gd name="adj2" fmla="val 74937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อาชญากรจะเพิ่มขึ้น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2844" y="2643182"/>
            <a:ext cx="2592288" cy="857256"/>
          </a:xfrm>
          <a:prstGeom prst="wedgeRoundRectCallout">
            <a:avLst>
              <a:gd name="adj1" fmla="val 56096"/>
              <a:gd name="adj2" fmla="val -6725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200" dirty="0">
                <a:latin typeface="Angsana New" pitchFamily="18" charset="-34"/>
              </a:rPr>
              <a:t>ภาษีศุลกากรจะเป็น 0 ทำให้กรมศุลกากรหมดความสำคัญ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08232" y="5357826"/>
            <a:ext cx="2521420" cy="720079"/>
          </a:xfrm>
          <a:prstGeom prst="wedgeRoundRectCallout">
            <a:avLst>
              <a:gd name="adj1" fmla="val -51733"/>
              <a:gd name="adj2" fmla="val -8365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/>
              <a:t>ประเทศไทยต้องเปลี่ยนไปใช้ภาษาอังกฤษในการทำงาน</a:t>
            </a:r>
            <a:endParaRPr lang="th-TH" sz="2000" dirty="0">
              <a:latin typeface="Angsana New" pitchFamily="18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85786" y="5857892"/>
            <a:ext cx="2664296" cy="792087"/>
          </a:xfrm>
          <a:prstGeom prst="wedgeRoundRectCallout">
            <a:avLst>
              <a:gd name="adj1" fmla="val 61451"/>
              <a:gd name="adj2" fmla="val -5618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lIns="0" tIns="0" rIns="0" bIns="0" anchor="ctr" anchorCtr="1"/>
          <a:lstStyle/>
          <a:p>
            <a:pPr>
              <a:defRPr/>
            </a:pPr>
            <a:r>
              <a:rPr lang="th-TH" sz="2000" dirty="0"/>
              <a:t>ชาวต่างชาติจะกว้านซื้อที่ดินในเมืองไทย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857625" y="6007100"/>
            <a:ext cx="2232025" cy="850900"/>
          </a:xfrm>
          <a:prstGeom prst="wedgeRoundRectCallout">
            <a:avLst>
              <a:gd name="adj1" fmla="val 1735"/>
              <a:gd name="adj2" fmla="val -78968"/>
              <a:gd name="adj3" fmla="val 16667"/>
            </a:avLst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200" dirty="0"/>
              <a:t>เปิดเสรีสินค้าทำให้สินค้าคุณภาพต่ำทะลักไทย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933450" y="214313"/>
            <a:ext cx="7924800" cy="785812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h-TH" sz="3600" b="1" dirty="0" smtClean="0">
                <a:solidFill>
                  <a:schemeClr val="bg1"/>
                </a:solidFill>
                <a:latin typeface="Circular" pitchFamily="2" charset="0"/>
              </a:rPr>
              <a:t>กรมการปกครองและผลกระทบ</a:t>
            </a:r>
            <a:endParaRPr lang="en-US" sz="36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59413" name="Picture 9" descr="asean_564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28625" y="-357188"/>
            <a:ext cx="17145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827F4E2-9006-4BE2-8C23-9B9538A22CFE}" type="slidenum">
              <a:rPr lang="th-TH" sz="1600" b="1" smtClean="0">
                <a:solidFill>
                  <a:schemeClr val="tx1"/>
                </a:solidFill>
              </a:rPr>
              <a:pPr/>
              <a:t>16</a:t>
            </a:fld>
            <a:endParaRPr lang="th-TH" b="1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0034" y="2214554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การค้าชายแดน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8625" y="2281238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การจัดการความขัดแย้ง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0034" y="3066680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การประกอบอาชีพของประชาชน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508625" y="3067050"/>
            <a:ext cx="306387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การพัฒนาเศรษฐกิจฐานราก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00688" y="392430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ความเหลื่อมล้ำทางสังคม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00688" y="4781550"/>
            <a:ext cx="3103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การพัฒนาภาษาต่างประเทศ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0034" y="3929066"/>
            <a:ext cx="4680520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การสร้างความสัมพันธ์ระหว่างประเทศ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8596" y="4781192"/>
            <a:ext cx="4786346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การส่งเสริมประชาธิปไตยและสิทธิมนุษยธรรม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508625" y="1352550"/>
            <a:ext cx="30956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การบริหารงานทะเบียน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00034" y="1357298"/>
            <a:ext cx="4680520" cy="64807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ปัญหาความมั่นคงรูปแบบใหม่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9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http://asean.mnre.go.th/images/design/cartoonyy.png"/>
          <p:cNvPicPr>
            <a:picLocks noChangeAspect="1" noChangeArrowheads="1"/>
          </p:cNvPicPr>
          <p:nvPr/>
        </p:nvPicPr>
        <p:blipFill>
          <a:blip r:embed="rId3">
            <a:lum bright="4000"/>
          </a:blip>
          <a:srcRect b="12518"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EB591FB-411C-4EDB-94E9-7BEF46F2F609}" type="slidenum">
              <a:rPr lang="th-TH" smtClean="0"/>
              <a:pPr/>
              <a:t>17</a:t>
            </a:fld>
            <a:endParaRPr lang="th-TH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42938" y="306388"/>
            <a:ext cx="8183562" cy="1050925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Aft>
                <a:spcPts val="0"/>
              </a:spcAft>
              <a:defRPr/>
            </a:pPr>
            <a:endParaRPr lang="th-TH" sz="40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214414" y="4000504"/>
            <a:ext cx="2786082" cy="7143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การบริหารจัดการชายแดน</a:t>
            </a:r>
          </a:p>
          <a:p>
            <a:pPr algn="ctr">
              <a:defRPr/>
            </a:pPr>
            <a:r>
              <a:rPr lang="th-TH" dirty="0"/>
              <a:t>-----</a:t>
            </a:r>
            <a:r>
              <a:rPr lang="th-TH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th-TH" dirty="0"/>
              <a:t>การค้าชายแดน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85720" y="2500306"/>
            <a:ext cx="2928958" cy="135732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/>
              <a:t>เสริมสร้างความเข้มแข็งทางเศรษฐกิจฐานรากเพื่อเชื่อมโยงโอกาสจากประชาคมอาเซียน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572132" y="3857628"/>
            <a:ext cx="2786082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 smtClean="0"/>
              <a:t>พัฒนา</a:t>
            </a:r>
            <a:r>
              <a:rPr lang="th-TH" dirty="0"/>
              <a:t>โครงสร้างพื้นฐาน พื้นที่และเมือง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214678" y="4929198"/>
            <a:ext cx="2786082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ให้ความรู้แก่ประชาชน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00034" y="142852"/>
            <a:ext cx="72728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Browallia New" pitchFamily="34" charset="-34"/>
                <a:cs typeface="Browallia New" pitchFamily="34" charset="-34"/>
              </a:rPr>
              <a:t>งานด้านการปกครองกับ 3 เสาอาเซียน (ต่อ)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714750" y="1000125"/>
            <a:ext cx="1643063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เศรษฐกิจ</a:t>
            </a:r>
          </a:p>
        </p:txBody>
      </p:sp>
      <p:sp>
        <p:nvSpPr>
          <p:cNvPr id="18" name="Right Arrow 17"/>
          <p:cNvSpPr/>
          <p:nvPr/>
        </p:nvSpPr>
        <p:spPr>
          <a:xfrm rot="3237223">
            <a:off x="5041900" y="2401888"/>
            <a:ext cx="935038" cy="57626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9" name="Rounded Rectangle 18"/>
          <p:cNvSpPr/>
          <p:nvPr/>
        </p:nvSpPr>
        <p:spPr>
          <a:xfrm>
            <a:off x="6072198" y="2643182"/>
            <a:ext cx="2786082" cy="8572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/>
              <a:t>ส่งเสริมอาชีพ และความเป็นอยู่ของประชาชน</a:t>
            </a:r>
          </a:p>
        </p:txBody>
      </p:sp>
      <p:sp>
        <p:nvSpPr>
          <p:cNvPr id="21" name="Right Arrow 20"/>
          <p:cNvSpPr/>
          <p:nvPr/>
        </p:nvSpPr>
        <p:spPr>
          <a:xfrm rot="5400000">
            <a:off x="4106863" y="25368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22" name="Right Arrow 21"/>
          <p:cNvSpPr/>
          <p:nvPr/>
        </p:nvSpPr>
        <p:spPr>
          <a:xfrm rot="7009608">
            <a:off x="3214688" y="2473325"/>
            <a:ext cx="935037" cy="576263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4282" y="1374306"/>
            <a:ext cx="1828800" cy="685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เอกชน</a:t>
            </a:r>
            <a:endParaRPr lang="en-US" sz="2300" b="1" dirty="0"/>
          </a:p>
        </p:txBody>
      </p:sp>
      <p:sp>
        <p:nvSpPr>
          <p:cNvPr id="5" name="Right Arrow 4"/>
          <p:cNvSpPr/>
          <p:nvPr/>
        </p:nvSpPr>
        <p:spPr>
          <a:xfrm>
            <a:off x="2214546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271461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จ้างแรงงานต่างด้าว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440010" y="1500174"/>
            <a:ext cx="457200" cy="490537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4950962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ประชาชนกระทบหรือไม่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6682482" y="1500174"/>
            <a:ext cx="533400" cy="490537"/>
          </a:xfrm>
          <a:prstGeom prst="leftArrow">
            <a:avLst/>
          </a:prstGeom>
          <a:solidFill>
            <a:srgbClr val="FF0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7286644" y="1357298"/>
            <a:ext cx="1676400" cy="6858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chemeClr val="accent5">
                    <a:lumMod val="50000"/>
                  </a:schemeClr>
                </a:solidFill>
              </a:rPr>
              <a:t>กระทรวงแรงงาน/มหาดไทย</a:t>
            </a:r>
            <a:endParaRPr lang="en-US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0430" y="2143116"/>
            <a:ext cx="1828800" cy="838200"/>
          </a:xfrm>
          <a:prstGeom prst="round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หลักการ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400" b="1" dirty="0"/>
              <a:t>ไม่เลือกปฏิบัติ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228600" y="29718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กระทรวงสาธารณสุข</a:t>
            </a:r>
            <a:endParaRPr lang="en-US" sz="2300" b="1" dirty="0"/>
          </a:p>
        </p:txBody>
      </p:sp>
      <p:sp>
        <p:nvSpPr>
          <p:cNvPr id="13" name="Right Arrow 12"/>
          <p:cNvSpPr/>
          <p:nvPr/>
        </p:nvSpPr>
        <p:spPr>
          <a:xfrm>
            <a:off x="2160588" y="31242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667000" y="3048000"/>
            <a:ext cx="28194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รักษาพยาบาล</a:t>
            </a:r>
            <a:endParaRPr lang="en-US" sz="2000" dirty="0">
              <a:solidFill>
                <a:srgbClr val="3333CC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ป้องกันโรค 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39624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สำนักงานประกันสังคม</a:t>
            </a:r>
            <a:endParaRPr lang="en-US" sz="2300" b="1" dirty="0"/>
          </a:p>
        </p:txBody>
      </p:sp>
      <p:sp>
        <p:nvSpPr>
          <p:cNvPr id="16" name="Right Arrow 15"/>
          <p:cNvSpPr/>
          <p:nvPr/>
        </p:nvSpPr>
        <p:spPr>
          <a:xfrm>
            <a:off x="2133600" y="41148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667000" y="3895725"/>
            <a:ext cx="5410200" cy="828675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เก็บเงินเข้ากองทุนจากแรงงานไทย ต้องเก็บต่างด้าวหรือไม่ จ่ายชดเชยตาม พรบ. ทั้งคนไทย / ต่างด้าวหรือไม่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28600" y="49530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กรมพัฒนาฝีมือแรงงาน</a:t>
            </a:r>
            <a:endParaRPr lang="en-US" sz="2300" b="1" dirty="0"/>
          </a:p>
        </p:txBody>
      </p:sp>
      <p:sp>
        <p:nvSpPr>
          <p:cNvPr id="20" name="Right Arrow 19"/>
          <p:cNvSpPr/>
          <p:nvPr/>
        </p:nvSpPr>
        <p:spPr>
          <a:xfrm>
            <a:off x="2133600" y="5105400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2667000" y="5029200"/>
            <a:ext cx="54102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พัฒนาแรงงานไทย ให้ได้ระดับดี แรงงานต่างด้าวด้วยหรือไม่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28600" y="5943600"/>
            <a:ext cx="1828800" cy="8382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300" b="1" dirty="0"/>
              <a:t>บริการสาธารณะอื่น ๆ</a:t>
            </a:r>
            <a:endParaRPr lang="en-US" sz="2300" b="1" dirty="0"/>
          </a:p>
        </p:txBody>
      </p:sp>
      <p:sp>
        <p:nvSpPr>
          <p:cNvPr id="23" name="Right Arrow 22"/>
          <p:cNvSpPr/>
          <p:nvPr/>
        </p:nvSpPr>
        <p:spPr>
          <a:xfrm>
            <a:off x="2133600" y="6059488"/>
            <a:ext cx="457200" cy="45720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2667000" y="5943600"/>
            <a:ext cx="1828800" cy="6096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2000" dirty="0">
                <a:solidFill>
                  <a:srgbClr val="3333CC"/>
                </a:solidFill>
              </a:rPr>
              <a:t>รถขนส่ง เป็นต้น</a:t>
            </a:r>
            <a:endParaRPr lang="en-US" sz="2000" dirty="0">
              <a:solidFill>
                <a:srgbClr val="3333CC"/>
              </a:solidFill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428596" y="500042"/>
            <a:ext cx="8229600" cy="762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b="1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diaUPC" pitchFamily="34" charset="-34"/>
                <a:ea typeface="+mj-ea"/>
                <a:cs typeface="CordiaUPC" pitchFamily="34" charset="-34"/>
              </a:rPr>
              <a:t>Inflows</a:t>
            </a:r>
          </a:p>
        </p:txBody>
      </p:sp>
      <p:pic>
        <p:nvPicPr>
          <p:cNvPr id="73751" name="Picture 2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6856" y="466026"/>
            <a:ext cx="7699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52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5703888"/>
            <a:ext cx="990600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643042" y="0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chemeClr val="accent5">
                    <a:lumMod val="50000"/>
                  </a:schemeClr>
                </a:solidFill>
              </a:rPr>
              <a:t>แนวทางการปรับตัวรองรับการเปลี่ยนแปลง</a:t>
            </a:r>
            <a:endParaRPr lang="th-TH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AutoShape 23"/>
          <p:cNvSpPr>
            <a:spLocks noChangeArrowheads="1"/>
          </p:cNvSpPr>
          <p:nvPr/>
        </p:nvSpPr>
        <p:spPr bwMode="auto">
          <a:xfrm>
            <a:off x="2339975" y="1196975"/>
            <a:ext cx="2411413" cy="792163"/>
          </a:xfrm>
          <a:prstGeom prst="roundRect">
            <a:avLst>
              <a:gd name="adj" fmla="val 6042"/>
            </a:avLst>
          </a:prstGeom>
          <a:solidFill>
            <a:srgbClr val="45CB0F">
              <a:alpha val="79999"/>
            </a:srgbClr>
          </a:solidFill>
          <a:ln w="9525">
            <a:noFill/>
            <a:round/>
            <a:headEnd/>
            <a:tailEnd/>
          </a:ln>
        </p:spPr>
        <p:txBody>
          <a:bodyPr lIns="18000" tIns="36000" rIns="18000" bIns="36000" anchor="ctr"/>
          <a:lstStyle/>
          <a:p>
            <a:pPr marL="174625" indent="-1746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bg1"/>
                </a:solidFill>
                <a:latin typeface="Browallia New" pitchFamily="34" charset="-34"/>
                <a:cs typeface="+mj-cs"/>
              </a:rPr>
              <a:t>ขอบคุณ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857750" y="3286125"/>
            <a:ext cx="3167063" cy="7016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Call Center : 0-2507-7555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u="sng" dirty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Arial Unicode MS" pitchFamily="34" charset="-128"/>
                <a:cs typeface="+mj-cs"/>
              </a:rPr>
              <a:t>www.dtn.go.th</a:t>
            </a:r>
            <a:endParaRPr lang="th-TH" sz="2000" u="sng" dirty="0">
              <a:solidFill>
                <a:srgbClr val="00B0F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Arial Unicode MS" pitchFamily="34" charset="-128"/>
              <a:cs typeface="+mj-cs"/>
            </a:endParaRPr>
          </a:p>
        </p:txBody>
      </p:sp>
      <p:pic>
        <p:nvPicPr>
          <p:cNvPr id="36868" name="Picture 12" descr="dtn_slogan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052513"/>
            <a:ext cx="6985000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9" name="Slide Number Placeholder 16"/>
          <p:cNvSpPr txBox="1">
            <a:spLocks noGrp="1"/>
          </p:cNvSpPr>
          <p:nvPr/>
        </p:nvSpPr>
        <p:spPr bwMode="auto">
          <a:xfrm>
            <a:off x="107950" y="643255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6453A3EA-A564-49D5-8911-0FE450C58BBD}" type="slidenum">
              <a:rPr lang="en-US" sz="1200">
                <a:latin typeface="Gill Sans MT" pitchFamily="34" charset="0"/>
              </a:rPr>
              <a:pPr/>
              <a:t>19</a:t>
            </a:fld>
            <a:endParaRPr lang="en-US" sz="1200">
              <a:latin typeface="Gill Sans MT" pitchFamily="34" charset="0"/>
            </a:endParaRPr>
          </a:p>
        </p:txBody>
      </p:sp>
      <p:pic>
        <p:nvPicPr>
          <p:cNvPr id="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43875" y="6283325"/>
            <a:ext cx="928688" cy="554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23850" y="1485900"/>
            <a:ext cx="8453438" cy="1157288"/>
          </a:xfrm>
          <a:prstGeom prst="rect">
            <a:avLst/>
          </a:prstGeom>
          <a:solidFill>
            <a:srgbClr val="99CCFF">
              <a:alpha val="59999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SzPct val="84000"/>
            </a:pPr>
            <a:r>
              <a:rPr lang="th-TH" sz="2400" b="1" i="1">
                <a:latin typeface="FreesiaUPC" pitchFamily="34" charset="-34"/>
                <a:cs typeface="FreesiaUPC" pitchFamily="34" charset="-34"/>
              </a:rPr>
              <a:t>1. 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ภาษีนำเข้าสินค้า – </a:t>
            </a:r>
            <a:r>
              <a:rPr lang="th-TH" sz="2400" b="1" i="1" u="sng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ต้องเป็นศูนย์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(ลดเป็นลำดับตั้งแต่ปี 2536)</a:t>
            </a:r>
          </a:p>
          <a:p>
            <a:pPr>
              <a:buSzPct val="84000"/>
            </a:pPr>
            <a:r>
              <a:rPr lang="th-TH" sz="24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</a:t>
            </a: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- </a:t>
            </a:r>
            <a:r>
              <a:rPr lang="en-US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1 </a:t>
            </a: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ม.ค. 53</a:t>
            </a:r>
            <a:r>
              <a:rPr lang="en-US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อาเซียน 6 (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SG 100%, TH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99.8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%,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BR 99.2%, PH 99%, IN 98.7%, ML 98.4%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)</a:t>
            </a:r>
          </a:p>
          <a:p>
            <a:pPr>
              <a:buSzPct val="84000"/>
            </a:pPr>
            <a:r>
              <a:rPr lang="th-TH" sz="2200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 - 1 ม.ค. 58 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อาเซียน </a:t>
            </a:r>
            <a:r>
              <a:rPr lang="en-US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4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(</a:t>
            </a:r>
            <a:r>
              <a:rPr lang="en-US" sz="2200">
                <a:solidFill>
                  <a:srgbClr val="2020D2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CLMV</a:t>
            </a:r>
            <a:r>
              <a:rPr lang="th-TH" sz="2200">
                <a:solidFill>
                  <a:srgbClr val="0000CC"/>
                </a:solidFill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)</a:t>
            </a:r>
            <a:endParaRPr lang="th-TH" sz="2200" i="1" u="sng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30726" name="AutoShape 37"/>
          <p:cNvSpPr>
            <a:spLocks noChangeArrowheads="1"/>
          </p:cNvSpPr>
          <p:nvPr/>
        </p:nvSpPr>
        <p:spPr bwMode="auto">
          <a:xfrm>
            <a:off x="1285852" y="428604"/>
            <a:ext cx="6929486" cy="855688"/>
          </a:xfrm>
          <a:prstGeom prst="flowChartAlternateProcess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AEC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กับการเปิดเสรีการค้าสินค้า</a:t>
            </a:r>
          </a:p>
          <a:p>
            <a:pPr algn="ctr">
              <a:defRPr/>
            </a:pP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ภาษีสินค้า/อุปสรรคนำเข้าจะหมดไป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th-TH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กลายเป็น</a:t>
            </a:r>
            <a:r>
              <a:rPr lang="th-TH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ตลาดอาเซียน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</a:p>
        </p:txBody>
      </p:sp>
      <p:sp>
        <p:nvSpPr>
          <p:cNvPr id="21510" name="Text Box 29"/>
          <p:cNvSpPr txBox="1">
            <a:spLocks noChangeArrowheads="1"/>
          </p:cNvSpPr>
          <p:nvPr/>
        </p:nvSpPr>
        <p:spPr bwMode="auto">
          <a:xfrm>
            <a:off x="323850" y="2719388"/>
            <a:ext cx="8458200" cy="884237"/>
          </a:xfrm>
          <a:prstGeom prst="rect">
            <a:avLst/>
          </a:prstGeom>
          <a:solidFill>
            <a:srgbClr val="FFCCCC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2400" b="1" i="1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อุปสรรคทางการค้าที่มิใช่ภาษี </a:t>
            </a:r>
            <a:r>
              <a:rPr lang="en-US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(Non-Tariff Barriers: NTBs)</a:t>
            </a:r>
            <a:r>
              <a:rPr lang="th-TH" sz="2400" b="1" i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- </a:t>
            </a:r>
            <a:r>
              <a:rPr lang="th-TH" sz="2400" b="1" i="1" u="sng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ต้องหมดไป</a:t>
            </a:r>
            <a:r>
              <a:rPr lang="th-TH" sz="2400" b="1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      </a:t>
            </a:r>
          </a:p>
          <a:p>
            <a:r>
              <a:rPr lang="th-TH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    </a:t>
            </a:r>
            <a:r>
              <a:rPr lang="th-TH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- อาเซียน 5 (1 ม.ค. 53) ฟิลิปปินส์ (1 ม.ค. 55) </a:t>
            </a:r>
            <a:r>
              <a:rPr lang="en-US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CLMV (1</a:t>
            </a:r>
            <a:r>
              <a:rPr lang="th-TH" sz="2200">
                <a:latin typeface="FreesiaUPC" pitchFamily="34" charset="-34"/>
                <a:ea typeface="Arial Unicode MS" pitchFamily="34" charset="-128"/>
                <a:cs typeface="FreesiaUPC" pitchFamily="34" charset="-34"/>
              </a:rPr>
              <a:t> ม.ค. 58)</a:t>
            </a:r>
            <a:endParaRPr lang="en-US" sz="2200" i="1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21511" name="Text Box 30"/>
          <p:cNvSpPr txBox="1">
            <a:spLocks noChangeArrowheads="1"/>
          </p:cNvSpPr>
          <p:nvPr/>
        </p:nvSpPr>
        <p:spPr bwMode="auto">
          <a:xfrm>
            <a:off x="323850" y="3675063"/>
            <a:ext cx="8458200" cy="884237"/>
          </a:xfrm>
          <a:prstGeom prst="rect">
            <a:avLst/>
          </a:prstGeom>
          <a:solidFill>
            <a:srgbClr val="BFF6B8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h-TH" sz="2400" b="1" i="1">
                <a:latin typeface="FreesiaUPC" pitchFamily="34" charset="-34"/>
                <a:cs typeface="FreesiaUPC" pitchFamily="34" charset="-34"/>
              </a:rPr>
              <a:t>3. กฎว่าด้วยถิ่นกำเนิดสินค้า </a:t>
            </a:r>
            <a:r>
              <a:rPr lang="en-US" sz="2400" b="1" i="1">
                <a:latin typeface="FreesiaUPC" pitchFamily="34" charset="-34"/>
                <a:cs typeface="FreesiaUPC" pitchFamily="34" charset="-34"/>
              </a:rPr>
              <a:t>(ROOs) – </a:t>
            </a:r>
            <a:r>
              <a:rPr lang="th-TH" sz="2400" b="1" i="1" u="sng">
                <a:latin typeface="FreesiaUPC" pitchFamily="34" charset="-34"/>
                <a:cs typeface="FreesiaUPC" pitchFamily="34" charset="-34"/>
              </a:rPr>
              <a:t>เพิ่มทางเลือกอย่างเท่าเทียม (</a:t>
            </a:r>
            <a:r>
              <a:rPr lang="en-US" sz="2400" b="1" i="1" u="sng">
                <a:latin typeface="FreesiaUPC" pitchFamily="34" charset="-34"/>
                <a:cs typeface="FreesiaUPC" pitchFamily="34" charset="-34"/>
              </a:rPr>
              <a:t>co-equal)</a:t>
            </a:r>
          </a:p>
          <a:p>
            <a:r>
              <a:rPr lang="en-US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>
                <a:latin typeface="FreesiaUPC" pitchFamily="34" charset="-34"/>
                <a:cs typeface="FreesiaUPC" pitchFamily="34" charset="-34"/>
              </a:rPr>
              <a:t>- RVC (40), CTC, PSRs</a:t>
            </a:r>
            <a:endParaRPr lang="th-TH" sz="2400" i="1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323850" y="4622800"/>
            <a:ext cx="8458200" cy="1108075"/>
          </a:xfrm>
          <a:prstGeom prst="rect">
            <a:avLst/>
          </a:prstGeom>
          <a:solidFill>
            <a:srgbClr val="F9F7AB">
              <a:alpha val="81175"/>
            </a:srgb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h-TH" sz="2400" b="1" i="1" dirty="0">
                <a:latin typeface="FreesiaUPC" pitchFamily="34" charset="-34"/>
                <a:cs typeface="FreesiaUPC" pitchFamily="34" charset="-34"/>
              </a:rPr>
              <a:t>4. มาตรฐานร่วม – </a:t>
            </a:r>
            <a:r>
              <a:rPr lang="th-TH" sz="2400" b="1" i="1" u="sng" dirty="0">
                <a:latin typeface="FreesiaUPC" pitchFamily="34" charset="-34"/>
                <a:cs typeface="FreesiaUPC" pitchFamily="34" charset="-34"/>
              </a:rPr>
              <a:t>ให้สอดคล้องกับระบบสากลและระหว่างอาเซียน</a:t>
            </a:r>
            <a:endParaRPr lang="en-US" sz="2400" b="1" i="1" u="sng" dirty="0">
              <a:latin typeface="FreesiaUPC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en-US" sz="2200" dirty="0">
                <a:latin typeface="FreesiaUPC" pitchFamily="34" charset="-34"/>
                <a:cs typeface="FreesiaUPC" pitchFamily="34" charset="-34"/>
              </a:rPr>
              <a:t>       </a:t>
            </a:r>
            <a:r>
              <a:rPr lang="en-US" sz="2000" dirty="0">
                <a:latin typeface="+mn-lt"/>
                <a:cs typeface="FreesiaUPC" pitchFamily="34" charset="-34"/>
              </a:rPr>
              <a:t>-</a:t>
            </a:r>
            <a:r>
              <a:rPr lang="en-US" sz="2200" dirty="0">
                <a:latin typeface="+mn-lt"/>
                <a:cs typeface="FreesiaUPC" pitchFamily="34" charset="-34"/>
              </a:rPr>
              <a:t> </a:t>
            </a:r>
            <a:r>
              <a:rPr lang="th-TH" sz="2000" dirty="0">
                <a:latin typeface="+mn-lt"/>
                <a:cs typeface="FreesiaUPC" pitchFamily="34" charset="-34"/>
              </a:rPr>
              <a:t>เครื่องใช้ไฟฟ้า ความปลอดภัยทางไฟฟ้า องค์ประกอบด้านแม่เหล็กไฟฟ้า ผลิตภัณฑ์ยาง เภสัชกรรม (กำลังดำเนินการ - เกษตร ประมง ไม้ ยานยนต์ วัสดุก่อสร้าง เครื่องมือแพทย์ ยาแผนโบราณ อาหารเสริม) </a:t>
            </a:r>
          </a:p>
        </p:txBody>
      </p:sp>
      <p:sp>
        <p:nvSpPr>
          <p:cNvPr id="65547" name="Text Box 30"/>
          <p:cNvSpPr txBox="1">
            <a:spLocks noChangeArrowheads="1"/>
          </p:cNvSpPr>
          <p:nvPr/>
        </p:nvSpPr>
        <p:spPr bwMode="auto">
          <a:xfrm>
            <a:off x="323850" y="5759450"/>
            <a:ext cx="8458200" cy="884238"/>
          </a:xfrm>
          <a:prstGeom prst="rect">
            <a:avLst/>
          </a:prstGeom>
          <a:solidFill>
            <a:schemeClr val="bg2">
              <a:lumMod val="90000"/>
              <a:alpha val="81175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th-TH" sz="2400" b="1" i="1" dirty="0">
                <a:latin typeface="FreesiaUPC" pitchFamily="34" charset="-34"/>
                <a:cs typeface="FreesiaUPC" pitchFamily="34" charset="-34"/>
              </a:rPr>
              <a:t>5. พิธีการทางศุลกากรที่ทันสมัย</a:t>
            </a:r>
            <a:r>
              <a:rPr lang="en-US" sz="2400" b="1" i="1" dirty="0">
                <a:latin typeface="FreesiaUPC" pitchFamily="34" charset="-34"/>
                <a:cs typeface="FreesiaUPC" pitchFamily="34" charset="-34"/>
              </a:rPr>
              <a:t> - </a:t>
            </a:r>
            <a:r>
              <a:rPr lang="th-TH" sz="2400" b="1" i="1" u="sng" dirty="0">
                <a:latin typeface="FreesiaUPC" pitchFamily="34" charset="-34"/>
                <a:cs typeface="FreesiaUPC" pitchFamily="34" charset="-34"/>
              </a:rPr>
              <a:t>อำนวยความสะดวกทางการค้า</a:t>
            </a:r>
            <a:endParaRPr lang="en-US" sz="2400" b="1" i="1" u="sng" dirty="0">
              <a:latin typeface="FreesiaUPC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en-US" sz="2200" dirty="0">
                <a:latin typeface="FreesiaUPC" pitchFamily="34" charset="-34"/>
                <a:cs typeface="FreesiaUPC" pitchFamily="34" charset="-34"/>
              </a:rPr>
              <a:t>      </a:t>
            </a:r>
            <a:r>
              <a:rPr lang="en-US" dirty="0">
                <a:latin typeface="FreesiaUPC" pitchFamily="34" charset="-34"/>
                <a:cs typeface="FreesiaUPC" pitchFamily="34" charset="-34"/>
              </a:rPr>
              <a:t>- ASEAN Single Window, Self-Certification</a:t>
            </a:r>
            <a:endParaRPr lang="th-TH" i="1" dirty="0">
              <a:latin typeface="FreesiaUPC" pitchFamily="34" charset="-34"/>
              <a:ea typeface="Arial Unicode MS" pitchFamily="34" charset="-128"/>
              <a:cs typeface="FreesiaUPC" pitchFamily="34" charset="-34"/>
            </a:endParaRPr>
          </a:p>
        </p:txBody>
      </p:sp>
      <p:pic>
        <p:nvPicPr>
          <p:cNvPr id="8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43875" y="6283325"/>
            <a:ext cx="928688" cy="5540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1643063" y="285750"/>
            <a:ext cx="4406900" cy="917575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ทำธุรกิจบริการเสรี</a:t>
            </a:r>
            <a:endParaRPr lang="th-TH" sz="32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214811" y="2500307"/>
            <a:ext cx="1080120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2551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(2008)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5429256" y="2500307"/>
            <a:ext cx="1071570" cy="763401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2553</a:t>
            </a:r>
            <a:endParaRPr lang="th-TH" sz="2000" b="1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(2010)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643702" y="2500307"/>
            <a:ext cx="1071569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2556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(2013)</a:t>
            </a: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858148" y="2500307"/>
            <a:ext cx="1071570" cy="754817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2558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(2015)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3" y="1500188"/>
            <a:ext cx="7858125" cy="815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h-TH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 </a:t>
            </a:r>
            <a:r>
              <a:rPr lang="th-TH" sz="23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อนุญาตให้ผู้ประกอบกิจการบริการของอาเซียนทำธุรกิจในอาเซียน โดยมีสัดส่วนหุ้นได้สูงสุด </a:t>
            </a:r>
            <a:r>
              <a:rPr lang="th-TH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70</a:t>
            </a:r>
            <a:r>
              <a:rPr lang="en-US" sz="23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</a:t>
            </a:r>
            <a:endParaRPr lang="th-TH" sz="230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Striped Right Arrow 40"/>
          <p:cNvSpPr/>
          <p:nvPr/>
        </p:nvSpPr>
        <p:spPr>
          <a:xfrm>
            <a:off x="142875" y="5429250"/>
            <a:ext cx="1571625" cy="12858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400" b="1" spc="-2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สาขาอื่นๆ เช่น ขนส่ง </a:t>
            </a:r>
            <a:r>
              <a:rPr lang="th-TH" sz="1400" b="1" spc="-2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ศึกษา</a:t>
            </a:r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5614988" y="5734050"/>
            <a:ext cx="3097212" cy="514350"/>
            <a:chOff x="3203848" y="4149080"/>
            <a:chExt cx="3096344" cy="514350"/>
          </a:xfrm>
        </p:grpSpPr>
        <p:sp>
          <p:nvSpPr>
            <p:cNvPr id="56" name="Rectangle 24"/>
            <p:cNvSpPr>
              <a:spLocks noChangeArrowheads="1"/>
            </p:cNvSpPr>
            <p:nvPr/>
          </p:nvSpPr>
          <p:spPr bwMode="auto">
            <a:xfrm>
              <a:off x="3203848" y="4149080"/>
              <a:ext cx="647518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49%</a:t>
              </a:r>
            </a:p>
          </p:txBody>
        </p:sp>
        <p:sp>
          <p:nvSpPr>
            <p:cNvPr id="57" name="Rectangle 24"/>
            <p:cNvSpPr>
              <a:spLocks noChangeArrowheads="1"/>
            </p:cNvSpPr>
            <p:nvPr/>
          </p:nvSpPr>
          <p:spPr bwMode="auto">
            <a:xfrm>
              <a:off x="4427467" y="4149080"/>
              <a:ext cx="649106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51%</a:t>
              </a:r>
            </a:p>
          </p:txBody>
        </p:sp>
        <p:sp>
          <p:nvSpPr>
            <p:cNvPr id="58" name="Rectangle 24"/>
            <p:cNvSpPr>
              <a:spLocks noChangeArrowheads="1"/>
            </p:cNvSpPr>
            <p:nvPr/>
          </p:nvSpPr>
          <p:spPr bwMode="auto">
            <a:xfrm>
              <a:off x="5652674" y="4149080"/>
              <a:ext cx="647518" cy="514350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70%</a:t>
              </a:r>
            </a:p>
          </p:txBody>
        </p:sp>
        <p:sp>
          <p:nvSpPr>
            <p:cNvPr id="59" name="Striped Right Arrow 58"/>
            <p:cNvSpPr/>
            <p:nvPr/>
          </p:nvSpPr>
          <p:spPr>
            <a:xfrm>
              <a:off x="3995788" y="4220518"/>
              <a:ext cx="288844" cy="4333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sp>
          <p:nvSpPr>
            <p:cNvPr id="60" name="Striped Right Arrow 59"/>
            <p:cNvSpPr/>
            <p:nvPr/>
          </p:nvSpPr>
          <p:spPr>
            <a:xfrm>
              <a:off x="5219408" y="4220518"/>
              <a:ext cx="288844" cy="4333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951163" y="5807075"/>
            <a:ext cx="1655762" cy="431800"/>
            <a:chOff x="2916238" y="6092825"/>
            <a:chExt cx="1655762" cy="431800"/>
          </a:xfrm>
        </p:grpSpPr>
        <p:grpSp>
          <p:nvGrpSpPr>
            <p:cNvPr id="4" name="Group 64"/>
            <p:cNvGrpSpPr>
              <a:grpSpLocks/>
            </p:cNvGrpSpPr>
            <p:nvPr/>
          </p:nvGrpSpPr>
          <p:grpSpPr bwMode="auto">
            <a:xfrm>
              <a:off x="2916238" y="6092825"/>
              <a:ext cx="719137" cy="431800"/>
              <a:chOff x="2915816" y="5301208"/>
              <a:chExt cx="720080" cy="432048"/>
            </a:xfrm>
          </p:grpSpPr>
          <p:sp>
            <p:nvSpPr>
              <p:cNvPr id="66" name="Striped Right Arrow 65"/>
              <p:cNvSpPr/>
              <p:nvPr/>
            </p:nvSpPr>
            <p:spPr>
              <a:xfrm>
                <a:off x="3348182" y="5301208"/>
                <a:ext cx="287714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67" name="Striped Right Arrow 66"/>
              <p:cNvSpPr/>
              <p:nvPr/>
            </p:nvSpPr>
            <p:spPr>
              <a:xfrm>
                <a:off x="2915816" y="5301208"/>
                <a:ext cx="287714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  <p:grpSp>
          <p:nvGrpSpPr>
            <p:cNvPr id="5" name="Group 67"/>
            <p:cNvGrpSpPr>
              <a:grpSpLocks/>
            </p:cNvGrpSpPr>
            <p:nvPr/>
          </p:nvGrpSpPr>
          <p:grpSpPr bwMode="auto">
            <a:xfrm>
              <a:off x="3851275" y="6092825"/>
              <a:ext cx="720725" cy="431800"/>
              <a:chOff x="2915816" y="5301208"/>
              <a:chExt cx="720080" cy="432048"/>
            </a:xfrm>
          </p:grpSpPr>
          <p:sp>
            <p:nvSpPr>
              <p:cNvPr id="69" name="Striped Right Arrow 68"/>
              <p:cNvSpPr/>
              <p:nvPr/>
            </p:nvSpPr>
            <p:spPr>
              <a:xfrm>
                <a:off x="3347230" y="5301208"/>
                <a:ext cx="288666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70" name="Striped Right Arrow 69"/>
              <p:cNvSpPr/>
              <p:nvPr/>
            </p:nvSpPr>
            <p:spPr>
              <a:xfrm>
                <a:off x="2915816" y="5301208"/>
                <a:ext cx="288666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</p:grpSp>
      <p:sp>
        <p:nvSpPr>
          <p:cNvPr id="71" name="Striped Right Arrow 70"/>
          <p:cNvSpPr/>
          <p:nvPr/>
        </p:nvSpPr>
        <p:spPr>
          <a:xfrm>
            <a:off x="4751388" y="5807075"/>
            <a:ext cx="287337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2928927" y="2500307"/>
            <a:ext cx="1080120" cy="763401"/>
          </a:xfrm>
          <a:prstGeom prst="roundRect">
            <a:avLst/>
          </a:prstGeom>
          <a:ln>
            <a:headEnd/>
            <a:tailEnd/>
          </a:ln>
          <a:effectLst>
            <a:outerShdw blurRad="63500" dist="25400" dir="5400000" rotWithShape="0">
              <a:srgbClr val="000000">
                <a:alpha val="43137"/>
              </a:srgbClr>
            </a:outerShdw>
            <a:softEdge rad="3175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ปี 2549</a:t>
            </a:r>
          </a:p>
          <a:p>
            <a:pPr algn="ctr">
              <a:lnSpc>
                <a:spcPts val="1700"/>
              </a:lnSpc>
              <a:spcBef>
                <a:spcPct val="50000"/>
              </a:spcBef>
              <a:buSzPct val="84000"/>
              <a:defRPr/>
            </a:pPr>
            <a:r>
              <a:rPr lang="th-TH" sz="2000" b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(2006)</a:t>
            </a:r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142875" y="2928938"/>
            <a:ext cx="6121400" cy="1928812"/>
            <a:chOff x="179388" y="3143250"/>
            <a:chExt cx="6121400" cy="2085975"/>
          </a:xfrm>
        </p:grpSpPr>
        <p:sp>
          <p:nvSpPr>
            <p:cNvPr id="39" name="Striped Right Arrow 38"/>
            <p:cNvSpPr/>
            <p:nvPr/>
          </p:nvSpPr>
          <p:spPr>
            <a:xfrm>
              <a:off x="179388" y="3143250"/>
              <a:ext cx="2879725" cy="2085975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ts val="1800"/>
                </a:lnSpc>
                <a:defRPr/>
              </a:pPr>
              <a:r>
                <a:rPr lang="th-TH" sz="15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สาขาเร่งรัดการรวมกลุ่ม</a:t>
              </a:r>
            </a:p>
            <a:p>
              <a:pPr>
                <a:lnSpc>
                  <a:spcPts val="1800"/>
                </a:lnSpc>
                <a:defRPr/>
              </a:pPr>
              <a:r>
                <a:rPr lang="th-TH" sz="14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โทรคมนาคม คอมพิวเตอร์</a:t>
              </a:r>
            </a:p>
            <a:p>
              <a:pPr>
                <a:lnSpc>
                  <a:spcPts val="1800"/>
                </a:lnSpc>
                <a:defRPr/>
              </a:pP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สุขภาพ </a:t>
              </a:r>
              <a:r>
                <a:rPr lang="en-US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/</a:t>
              </a: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ท่องเที่ยว</a:t>
              </a:r>
              <a:r>
                <a:rPr lang="en-US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/</a:t>
              </a:r>
              <a:r>
                <a:rPr lang="th-TH" sz="1400" b="1" spc="-2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การบิน</a:t>
              </a:r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3203576" y="4005110"/>
              <a:ext cx="647700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49%</a:t>
              </a: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4427538" y="4005110"/>
              <a:ext cx="649288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51%</a:t>
              </a:r>
            </a:p>
          </p:txBody>
        </p:sp>
        <p:sp>
          <p:nvSpPr>
            <p:cNvPr id="45" name="Rectangle 24"/>
            <p:cNvSpPr>
              <a:spLocks noChangeArrowheads="1"/>
            </p:cNvSpPr>
            <p:nvPr/>
          </p:nvSpPr>
          <p:spPr bwMode="auto">
            <a:xfrm>
              <a:off x="5653088" y="4005110"/>
              <a:ext cx="647700" cy="51505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+mj-cs"/>
                </a:rPr>
                <a:t>70%</a:t>
              </a:r>
            </a:p>
          </p:txBody>
        </p:sp>
        <p:sp>
          <p:nvSpPr>
            <p:cNvPr id="48" name="Striped Right Arrow 47"/>
            <p:cNvSpPr/>
            <p:nvPr/>
          </p:nvSpPr>
          <p:spPr>
            <a:xfrm>
              <a:off x="3995738" y="4077218"/>
              <a:ext cx="287338" cy="430929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sp>
          <p:nvSpPr>
            <p:cNvPr id="49" name="Striped Right Arrow 48"/>
            <p:cNvSpPr/>
            <p:nvPr/>
          </p:nvSpPr>
          <p:spPr>
            <a:xfrm>
              <a:off x="5219701" y="4077218"/>
              <a:ext cx="287337" cy="430929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</p:grpSp>
      <p:sp>
        <p:nvSpPr>
          <p:cNvPr id="40" name="Striped Right Arrow 39"/>
          <p:cNvSpPr/>
          <p:nvPr/>
        </p:nvSpPr>
        <p:spPr>
          <a:xfrm>
            <a:off x="142875" y="4429125"/>
            <a:ext cx="1928813" cy="116205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rPr>
              <a:t>โลจีสติกส์</a:t>
            </a:r>
          </a:p>
        </p:txBody>
      </p: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6838950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70%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4391025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49%</a:t>
            </a:r>
          </a:p>
        </p:txBody>
      </p:sp>
      <p:sp>
        <p:nvSpPr>
          <p:cNvPr id="51" name="Rectangle 24"/>
          <p:cNvSpPr>
            <a:spLocks noChangeArrowheads="1"/>
          </p:cNvSpPr>
          <p:nvPr/>
        </p:nvSpPr>
        <p:spPr bwMode="auto">
          <a:xfrm>
            <a:off x="5614988" y="4727575"/>
            <a:ext cx="647700" cy="51435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+mj-cs"/>
              </a:rPr>
              <a:t>51%</a:t>
            </a:r>
          </a:p>
        </p:txBody>
      </p:sp>
      <p:sp>
        <p:nvSpPr>
          <p:cNvPr id="46" name="Striped Right Arrow 45"/>
          <p:cNvSpPr/>
          <p:nvPr/>
        </p:nvSpPr>
        <p:spPr>
          <a:xfrm>
            <a:off x="5178425" y="4786313"/>
            <a:ext cx="287338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sp>
        <p:nvSpPr>
          <p:cNvPr id="53" name="Striped Right Arrow 52"/>
          <p:cNvSpPr/>
          <p:nvPr/>
        </p:nvSpPr>
        <p:spPr>
          <a:xfrm>
            <a:off x="6392863" y="4786313"/>
            <a:ext cx="287337" cy="4318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+mj-cs"/>
            </a:endParaRPr>
          </a:p>
        </p:txBody>
      </p:sp>
      <p:grpSp>
        <p:nvGrpSpPr>
          <p:cNvPr id="7" name="Group 48"/>
          <p:cNvGrpSpPr>
            <a:grpSpLocks/>
          </p:cNvGrpSpPr>
          <p:nvPr/>
        </p:nvGrpSpPr>
        <p:grpSpPr bwMode="auto">
          <a:xfrm>
            <a:off x="3000375" y="4786313"/>
            <a:ext cx="1187450" cy="431800"/>
            <a:chOff x="3384576" y="6092825"/>
            <a:chExt cx="1187429" cy="431800"/>
          </a:xfrm>
        </p:grpSpPr>
        <p:sp>
          <p:nvSpPr>
            <p:cNvPr id="73" name="Striped Right Arrow 72"/>
            <p:cNvSpPr/>
            <p:nvPr/>
          </p:nvSpPr>
          <p:spPr bwMode="auto">
            <a:xfrm>
              <a:off x="3384576" y="6092825"/>
              <a:ext cx="287333" cy="43180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th-TH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j-cs"/>
              </a:endParaRPr>
            </a:p>
          </p:txBody>
        </p:sp>
        <p:grpSp>
          <p:nvGrpSpPr>
            <p:cNvPr id="9" name="Group 67"/>
            <p:cNvGrpSpPr>
              <a:grpSpLocks/>
            </p:cNvGrpSpPr>
            <p:nvPr/>
          </p:nvGrpSpPr>
          <p:grpSpPr bwMode="auto">
            <a:xfrm>
              <a:off x="3851280" y="6092825"/>
              <a:ext cx="720725" cy="431800"/>
              <a:chOff x="2915817" y="5301208"/>
              <a:chExt cx="720079" cy="432048"/>
            </a:xfrm>
          </p:grpSpPr>
          <p:sp>
            <p:nvSpPr>
              <p:cNvPr id="63" name="Striped Right Arrow 62"/>
              <p:cNvSpPr/>
              <p:nvPr/>
            </p:nvSpPr>
            <p:spPr>
              <a:xfrm>
                <a:off x="3347235" y="5301208"/>
                <a:ext cx="288661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  <p:sp>
            <p:nvSpPr>
              <p:cNvPr id="65" name="Striped Right Arrow 64"/>
              <p:cNvSpPr/>
              <p:nvPr/>
            </p:nvSpPr>
            <p:spPr>
              <a:xfrm>
                <a:off x="2915830" y="5301208"/>
                <a:ext cx="288661" cy="432048"/>
              </a:xfrm>
              <a:prstGeom prst="strip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th-TH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mic Sans MS" pitchFamily="66" charset="0"/>
                  <a:cs typeface="+mj-cs"/>
                </a:endParaRPr>
              </a:p>
            </p:txBody>
          </p:sp>
        </p:grpSp>
      </p:grpSp>
      <p:sp>
        <p:nvSpPr>
          <p:cNvPr id="2255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000875" y="6438900"/>
            <a:ext cx="1757363" cy="419100"/>
          </a:xfrm>
          <a:noFill/>
        </p:spPr>
        <p:txBody>
          <a:bodyPr/>
          <a:lstStyle/>
          <a:p>
            <a:fld id="{BCB5196B-AB55-4840-96B5-7861C193A65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/>
        </p:nvGraphicFramePr>
        <p:xfrm>
          <a:off x="0" y="1285860"/>
          <a:ext cx="6072199" cy="5093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7651" name="Picture 3" descr="C:\Users\BO\Desktop\LOGO-DTN-Original1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12088" y="6126163"/>
            <a:ext cx="11779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pPr algn="l"/>
            <a:fld id="{67550A41-0C82-43BA-AE9B-94EE68748B77}" type="slidenum">
              <a:rPr lang="en-US" smtClean="0"/>
              <a:pPr algn="l"/>
              <a:t>4</a:t>
            </a:fld>
            <a:endParaRPr lang="en-US" smtClean="0"/>
          </a:p>
        </p:txBody>
      </p:sp>
      <p:sp>
        <p:nvSpPr>
          <p:cNvPr id="12" name="Striped Right Arrow 11"/>
          <p:cNvSpPr/>
          <p:nvPr/>
        </p:nvSpPr>
        <p:spPr>
          <a:xfrm>
            <a:off x="5867400" y="1500188"/>
            <a:ext cx="3168650" cy="4071937"/>
          </a:xfrm>
          <a:prstGeom prst="stripedRightArrow">
            <a:avLst>
              <a:gd name="adj1" fmla="val 60924"/>
              <a:gd name="adj2" fmla="val 19888"/>
            </a:avLst>
          </a:prstGeom>
          <a:solidFill>
            <a:srgbClr val="7030A0"/>
          </a:solidFill>
          <a:ln>
            <a:solidFill>
              <a:srgbClr val="E472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400" u="sng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400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th-TH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นโยบายเชิงรุกเพื่อดึงดูดเงินลงทุนจากต่างประเทศ โดยสร้างสภาพแวดล้อมที่เอื้อต่อการลงทุน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th-TH" sz="1400" dirty="0">
              <a:solidFill>
                <a:schemeClr val="accent2">
                  <a:lumMod val="20000"/>
                  <a:lumOff val="8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th-TH" sz="1400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นโยบายสนับสนุนให้มีการลงทุนในต่างประเทศมากขึ้น</a:t>
            </a:r>
          </a:p>
        </p:txBody>
      </p:sp>
      <p:sp>
        <p:nvSpPr>
          <p:cNvPr id="27654" name="TextBox 28"/>
          <p:cNvSpPr txBox="1">
            <a:spLocks noChangeArrowheads="1"/>
          </p:cNvSpPr>
          <p:nvPr/>
        </p:nvSpPr>
        <p:spPr bwMode="auto">
          <a:xfrm>
            <a:off x="3500430" y="4714884"/>
            <a:ext cx="928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การผลิต</a:t>
            </a:r>
          </a:p>
        </p:txBody>
      </p:sp>
      <p:sp>
        <p:nvSpPr>
          <p:cNvPr id="27655" name="TextBox 29"/>
          <p:cNvSpPr txBox="1">
            <a:spLocks noChangeArrowheads="1"/>
          </p:cNvSpPr>
          <p:nvPr/>
        </p:nvSpPr>
        <p:spPr bwMode="auto">
          <a:xfrm>
            <a:off x="2786050" y="4714884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ป่าไม้</a:t>
            </a:r>
          </a:p>
        </p:txBody>
      </p:sp>
      <p:sp>
        <p:nvSpPr>
          <p:cNvPr id="27656" name="TextBox 30"/>
          <p:cNvSpPr txBox="1">
            <a:spLocks noChangeArrowheads="1"/>
          </p:cNvSpPr>
          <p:nvPr/>
        </p:nvSpPr>
        <p:spPr bwMode="auto">
          <a:xfrm>
            <a:off x="1928813" y="4643438"/>
            <a:ext cx="10207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เหมืองแร่</a:t>
            </a:r>
          </a:p>
        </p:txBody>
      </p:sp>
      <p:sp>
        <p:nvSpPr>
          <p:cNvPr id="27657" name="TextBox 31"/>
          <p:cNvSpPr txBox="1">
            <a:spLocks noChangeArrowheads="1"/>
          </p:cNvSpPr>
          <p:nvPr/>
        </p:nvSpPr>
        <p:spPr bwMode="auto">
          <a:xfrm>
            <a:off x="1643063" y="4357688"/>
            <a:ext cx="738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ประมง</a:t>
            </a:r>
          </a:p>
        </p:txBody>
      </p:sp>
      <p:sp>
        <p:nvSpPr>
          <p:cNvPr id="27658" name="TextBox 32"/>
          <p:cNvSpPr txBox="1">
            <a:spLocks noChangeArrowheads="1"/>
          </p:cNvSpPr>
          <p:nvPr/>
        </p:nvSpPr>
        <p:spPr bwMode="auto">
          <a:xfrm>
            <a:off x="1500188" y="400050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เกษตร</a:t>
            </a:r>
          </a:p>
        </p:txBody>
      </p:sp>
      <p:sp>
        <p:nvSpPr>
          <p:cNvPr id="27659" name="TextBox 47"/>
          <p:cNvSpPr txBox="1">
            <a:spLocks noChangeArrowheads="1"/>
          </p:cNvSpPr>
          <p:nvPr/>
        </p:nvSpPr>
        <p:spPr bwMode="auto">
          <a:xfrm>
            <a:off x="1928794" y="2143116"/>
            <a:ext cx="7858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2C0AF6"/>
                </a:solidFill>
                <a:latin typeface="Tahoma" pitchFamily="34" charset="0"/>
                <a:cs typeface="Tahoma" pitchFamily="34" charset="0"/>
              </a:rPr>
              <a:t>FDI</a:t>
            </a:r>
            <a:endParaRPr lang="th-TH" sz="2000" dirty="0">
              <a:solidFill>
                <a:srgbClr val="2C0AF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60" name="TextBox 48"/>
          <p:cNvSpPr txBox="1">
            <a:spLocks noChangeArrowheads="1"/>
          </p:cNvSpPr>
          <p:nvPr/>
        </p:nvSpPr>
        <p:spPr bwMode="auto">
          <a:xfrm>
            <a:off x="3357554" y="2143116"/>
            <a:ext cx="1296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rgbClr val="2C0AF6"/>
                </a:solidFill>
                <a:latin typeface="Tahoma" pitchFamily="34" charset="0"/>
                <a:cs typeface="Tahoma" pitchFamily="34" charset="0"/>
              </a:rPr>
              <a:t>Portfolio</a:t>
            </a:r>
            <a:endParaRPr lang="th-TH" sz="2000" dirty="0">
              <a:solidFill>
                <a:srgbClr val="2C0AF6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7661" name="TextBox 20"/>
          <p:cNvSpPr txBox="1">
            <a:spLocks noChangeArrowheads="1"/>
          </p:cNvSpPr>
          <p:nvPr/>
        </p:nvSpPr>
        <p:spPr bwMode="auto">
          <a:xfrm>
            <a:off x="3571868" y="4143380"/>
            <a:ext cx="108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4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บริการเกี่ยวเนื่อง</a:t>
            </a:r>
          </a:p>
        </p:txBody>
      </p:sp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643063" y="214313"/>
            <a:ext cx="4143375" cy="928687"/>
          </a:xfrm>
          <a:prstGeom prst="horizontalScroll">
            <a:avLst>
              <a:gd name="adj" fmla="val 12500"/>
            </a:avLst>
          </a:prstGeom>
          <a:solidFill>
            <a:srgbClr val="FC78CD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เคลื่อนย้ายลงทุนเสรี</a:t>
            </a: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1714500" y="214313"/>
            <a:ext cx="4838700" cy="1054100"/>
          </a:xfrm>
          <a:prstGeom prst="horizontalScrol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h-TH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เคลื่อนย้ายแรงงานฝีมือเสรี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857250" y="1500188"/>
            <a:ext cx="7143750" cy="933450"/>
            <a:chOff x="596280" y="1538231"/>
            <a:chExt cx="8001000" cy="933555"/>
          </a:xfrm>
        </p:grpSpPr>
        <p:sp>
          <p:nvSpPr>
            <p:cNvPr id="18" name="Text Box 9"/>
            <p:cNvSpPr txBox="1">
              <a:spLocks noChangeArrowheads="1"/>
            </p:cNvSpPr>
            <p:nvPr/>
          </p:nvSpPr>
          <p:spPr bwMode="auto">
            <a:xfrm>
              <a:off x="596280" y="1538231"/>
              <a:ext cx="7991476" cy="40015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SzPct val="70000"/>
                <a:buFont typeface="Wingdings" pitchFamily="2" charset="2"/>
                <a:buChar char="q"/>
                <a:defRPr/>
              </a:pPr>
              <a:r>
                <a:rPr lang="th-TH" sz="200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th-TH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อำนวยความสะดวกการตรวจลงตรา</a:t>
              </a: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/</a:t>
              </a:r>
              <a:r>
                <a:rPr lang="th-TH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ออกใบอนุญาตทำงาน</a:t>
              </a: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596280" y="2071631"/>
              <a:ext cx="8001000" cy="400155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spAutoFit/>
            </a:bodyPr>
            <a:lstStyle/>
            <a:p>
              <a:pPr>
                <a:spcBef>
                  <a:spcPct val="50000"/>
                </a:spcBef>
                <a:buSzPct val="70000"/>
                <a:buFont typeface="Wingdings" pitchFamily="2" charset="2"/>
                <a:buChar char="q"/>
                <a:defRPr/>
              </a:pPr>
              <a:r>
                <a:rPr lang="en-US" sz="2000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th-TH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ทำข้อตกลงยอมรับร่วม </a:t>
              </a: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(</a:t>
              </a:r>
              <a:r>
                <a:rPr lang="en-US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Arial Unicode MS" pitchFamily="34" charset="-128"/>
                  <a:cs typeface="Arial Unicode MS" pitchFamily="34" charset="-128"/>
                </a:rPr>
                <a:t>MRAs)</a:t>
              </a:r>
              <a:r>
                <a:rPr lang="th-TH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omic Sans MS" pitchFamily="66" charset="0"/>
                  <a:ea typeface="Arial Unicode MS" pitchFamily="34" charset="-128"/>
                  <a:cs typeface="Arial Unicode MS" pitchFamily="34" charset="-128"/>
                </a:rPr>
                <a:t>  </a:t>
              </a:r>
              <a:r>
                <a:rPr lang="th-TH" sz="20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สาขาบริการวิชาชีพ</a:t>
              </a:r>
            </a:p>
          </p:txBody>
        </p:sp>
      </p:grpSp>
      <p:sp>
        <p:nvSpPr>
          <p:cNvPr id="25" name="AutoShape 2"/>
          <p:cNvSpPr>
            <a:spLocks noChangeArrowheads="1"/>
          </p:cNvSpPr>
          <p:nvPr/>
        </p:nvSpPr>
        <p:spPr bwMode="auto">
          <a:xfrm>
            <a:off x="3635896" y="5589240"/>
            <a:ext cx="1981200" cy="609600"/>
          </a:xfrm>
          <a:prstGeom prst="horizontalScroll">
            <a:avLst>
              <a:gd name="adj" fmla="val 12500"/>
            </a:avLst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txBody>
          <a:bodyPr wrap="none" anchor="ctr"/>
          <a:lstStyle/>
          <a:p>
            <a:pPr>
              <a:defRPr/>
            </a:pPr>
            <a:r>
              <a:rPr lang="th-TH" sz="16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สาขาทันตแพทย์</a:t>
            </a:r>
          </a:p>
        </p:txBody>
      </p:sp>
      <p:sp>
        <p:nvSpPr>
          <p:cNvPr id="26" name="AutoShape 2"/>
          <p:cNvSpPr>
            <a:spLocks noChangeArrowheads="1"/>
          </p:cNvSpPr>
          <p:nvPr/>
        </p:nvSpPr>
        <p:spPr bwMode="auto">
          <a:xfrm>
            <a:off x="4716016" y="4797152"/>
            <a:ext cx="1676400" cy="609600"/>
          </a:xfrm>
          <a:prstGeom prst="horizontalScroll">
            <a:avLst>
              <a:gd name="adj" fmla="val 12500"/>
            </a:avLst>
          </a:prstGeom>
          <a:solidFill>
            <a:srgbClr val="FF8205"/>
          </a:solidFill>
          <a:ln w="9525">
            <a:solidFill>
              <a:schemeClr val="tx1"/>
            </a:solidFill>
            <a:round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</p:spPr>
        <p:txBody>
          <a:bodyPr wrap="none" anchor="ctr"/>
          <a:lstStyle/>
          <a:p>
            <a:pPr>
              <a:defRPr/>
            </a:pPr>
            <a:r>
              <a:rPr lang="th-TH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สาขาพยาบาล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42938" y="4643438"/>
            <a:ext cx="7762875" cy="1571625"/>
            <a:chOff x="977280" y="4861477"/>
            <a:chExt cx="7415806" cy="1409148"/>
          </a:xfrm>
        </p:grpSpPr>
        <p:sp>
          <p:nvSpPr>
            <p:cNvPr id="22" name="AutoShape 2"/>
            <p:cNvSpPr>
              <a:spLocks noChangeArrowheads="1"/>
            </p:cNvSpPr>
            <p:nvPr/>
          </p:nvSpPr>
          <p:spPr bwMode="auto">
            <a:xfrm>
              <a:off x="977280" y="4861477"/>
              <a:ext cx="1905000" cy="609600"/>
            </a:xfrm>
            <a:prstGeom prst="horizontalScroll">
              <a:avLst>
                <a:gd name="adj" fmla="val 12500"/>
              </a:avLst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>
                <a:prstClr val="black">
                  <a:alpha val="50000"/>
                </a:prstClr>
              </a:innerShdw>
              <a:reflection blurRad="6350" stA="50000" endA="300" endPos="90000" dir="5400000" sy="-100000" algn="bl" rotWithShape="0"/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1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สาขาวิศวกรรม</a:t>
              </a:r>
            </a:p>
          </p:txBody>
        </p:sp>
        <p:sp>
          <p:nvSpPr>
            <p:cNvPr id="23" name="AutoShape 2"/>
            <p:cNvSpPr>
              <a:spLocks noChangeArrowheads="1"/>
            </p:cNvSpPr>
            <p:nvPr/>
          </p:nvSpPr>
          <p:spPr bwMode="auto">
            <a:xfrm>
              <a:off x="1205880" y="5638800"/>
              <a:ext cx="2133600" cy="609600"/>
            </a:xfrm>
            <a:prstGeom prst="horizontalScroll">
              <a:avLst>
                <a:gd name="adj" fmla="val 12500"/>
              </a:avLst>
            </a:prstGeom>
            <a:solidFill>
              <a:srgbClr val="008FD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0000" endA="300" endPos="90000" dir="5400000" sy="-100000" algn="bl" rotWithShape="0"/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1600" b="1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สาขานักบัญชี</a:t>
              </a:r>
            </a:p>
          </p:txBody>
        </p:sp>
        <p:sp>
          <p:nvSpPr>
            <p:cNvPr id="24" name="AutoShape 2"/>
            <p:cNvSpPr>
              <a:spLocks noChangeArrowheads="1"/>
            </p:cNvSpPr>
            <p:nvPr/>
          </p:nvSpPr>
          <p:spPr bwMode="auto">
            <a:xfrm>
              <a:off x="2958480" y="4953000"/>
              <a:ext cx="1600200" cy="609600"/>
            </a:xfrm>
            <a:prstGeom prst="horizontalScroll">
              <a:avLst>
                <a:gd name="adj" fmla="val 12500"/>
              </a:avLst>
            </a:prstGeom>
            <a:solidFill>
              <a:srgbClr val="00B05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innerShdw blurRad="63500" dist="50800" dir="2700000">
                <a:prstClr val="black">
                  <a:alpha val="50000"/>
                </a:prstClr>
              </a:innerShdw>
              <a:reflection blurRad="6350" stA="50000" endA="300" endPos="90000" dir="5400000" sy="-100000" algn="bl" rotWithShape="0"/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2000" b="1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rPr>
                <a:t>สาขาแพทย์</a:t>
              </a:r>
            </a:p>
          </p:txBody>
        </p:sp>
        <p:sp>
          <p:nvSpPr>
            <p:cNvPr id="27" name="AutoShape 2"/>
            <p:cNvSpPr>
              <a:spLocks noChangeArrowheads="1"/>
            </p:cNvSpPr>
            <p:nvPr/>
          </p:nvSpPr>
          <p:spPr bwMode="auto">
            <a:xfrm>
              <a:off x="6564157" y="4925529"/>
              <a:ext cx="1828929" cy="609207"/>
            </a:xfrm>
            <a:prstGeom prst="horizontalScroll">
              <a:avLst>
                <a:gd name="adj" fmla="val 12500"/>
              </a:avLst>
            </a:prstGeom>
            <a:solidFill>
              <a:srgbClr val="0033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16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สาขานักสำรวจ</a:t>
              </a:r>
            </a:p>
          </p:txBody>
        </p:sp>
        <p:sp>
          <p:nvSpPr>
            <p:cNvPr id="28" name="AutoShape 2"/>
            <p:cNvSpPr>
              <a:spLocks noChangeArrowheads="1"/>
            </p:cNvSpPr>
            <p:nvPr/>
          </p:nvSpPr>
          <p:spPr bwMode="auto">
            <a:xfrm>
              <a:off x="5940865" y="5661418"/>
              <a:ext cx="2285403" cy="609207"/>
            </a:xfrm>
            <a:prstGeom prst="horizontalScroll">
              <a:avLst>
                <a:gd name="adj" fmla="val 12500"/>
              </a:avLst>
            </a:prstGeom>
            <a:solidFill>
              <a:srgbClr val="FF66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76200" dist="12700" dir="2700000" sy="-23000" kx="-800400" algn="bl" rotWithShape="0">
                <a:prstClr val="black">
                  <a:alpha val="20000"/>
                </a:prst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th-TH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สาขาสถาปัตยกรรม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857250" y="2643188"/>
            <a:ext cx="7143750" cy="2011362"/>
            <a:chOff x="901081" y="3052448"/>
            <a:chExt cx="7567658" cy="1787380"/>
          </a:xfrm>
        </p:grpSpPr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901081" y="3052448"/>
              <a:ext cx="7567658" cy="65175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323850" indent="-250825">
                <a:lnSpc>
                  <a:spcPts val="2500"/>
                </a:lnSpc>
                <a:spcBef>
                  <a:spcPts val="600"/>
                </a:spcBef>
                <a:buSzPct val="70000"/>
                <a:buFont typeface="Wingdings" pitchFamily="2" charset="2"/>
                <a:buChar char="§"/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ยอมรับร่วมกันเรื่อง “คุณสมบัติ” ที่เป็นเงื่อนไขการได้รับอนุญาตให้ประกอบวิชาชีพ และเป็นการลดขั้นตอนการตรวจสอบและรับรองวุฒิการศึกษา</a:t>
              </a:r>
            </a:p>
          </p:txBody>
        </p:sp>
        <p:sp>
          <p:nvSpPr>
            <p:cNvPr id="29" name="Text Box 3"/>
            <p:cNvSpPr txBox="1">
              <a:spLocks noChangeArrowheads="1"/>
            </p:cNvSpPr>
            <p:nvPr/>
          </p:nvSpPr>
          <p:spPr bwMode="auto">
            <a:xfrm>
              <a:off x="901081" y="3814236"/>
              <a:ext cx="7567658" cy="10255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>
              <a:spAutoFit/>
            </a:bodyPr>
            <a:lstStyle/>
            <a:p>
              <a:pPr marL="323850" indent="-250825">
                <a:spcBef>
                  <a:spcPts val="600"/>
                </a:spcBef>
                <a:buSzPct val="70000"/>
                <a:buFont typeface="Wingdings" pitchFamily="2" charset="2"/>
                <a:buChar char="§"/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นักวิชาชีพในอาเซียนประเทศหนึ่ง สามารถจดทะเบียนเพื่อประกอบวิชาชีพในประเทศอาเซียนอื่นได้ </a:t>
              </a:r>
              <a:r>
                <a:rPr lang="th-TH" sz="1600" b="1" u="sng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แต่</a:t>
              </a: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ยังต้องปฏิบัติตามกฏระเบียบภายในของประเทศนั้นๆ ในการอนุญาตประกอบวิชาชีพสาขานั้นๆ </a:t>
              </a:r>
            </a:p>
            <a:p>
              <a:pPr marL="323850" indent="-250825">
                <a:spcBef>
                  <a:spcPts val="600"/>
                </a:spcBef>
                <a:buSzPct val="70000"/>
                <a:buFont typeface="Wingdings" pitchFamily="2" charset="2"/>
                <a:buChar char="§"/>
                <a:defRPr/>
              </a:pP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ปัจจุบัน ตกลงกันได้แล้ว </a:t>
              </a:r>
              <a:r>
                <a:rPr lang="en-US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7 </a:t>
              </a: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สาขา </a:t>
              </a:r>
              <a:r>
                <a:rPr lang="en-US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+ </a:t>
              </a:r>
              <a:r>
                <a:rPr lang="th-TH" sz="1600" b="1" dirty="0">
                  <a:solidFill>
                    <a:schemeClr val="tx1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อาชีพสาขาท่องเที่ยว 32 ตำแหน่งงาน</a:t>
              </a:r>
            </a:p>
          </p:txBody>
        </p:sp>
      </p:grpSp>
      <p:sp>
        <p:nvSpPr>
          <p:cNvPr id="3482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29438" y="6286500"/>
            <a:ext cx="1757362" cy="419100"/>
          </a:xfrm>
          <a:noFill/>
        </p:spPr>
        <p:txBody>
          <a:bodyPr/>
          <a:lstStyle/>
          <a:p>
            <a:fld id="{1AC1E4AF-3B5F-4286-95A4-A6F93C839F7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9388" y="188913"/>
            <a:ext cx="8785225" cy="165576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Movement of Natural Person: MNP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การเคลื่อนย้ายบุคคลธรรมดา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79388" y="1989138"/>
            <a:ext cx="8785225" cy="1944687"/>
          </a:xfrm>
          <a:prstGeom prst="roundRect">
            <a:avLst/>
          </a:prstGeom>
          <a:noFill/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ข้อผูกพันของไทยจะอนุญาตให้มีการเคลื่อนย้ายบุคลากร 2 ประเภทเท่านั้น คือ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79388" y="4076700"/>
            <a:ext cx="4321175" cy="2592388"/>
          </a:xfrm>
          <a:prstGeom prst="round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ผู้เยี่ยมเยือนทางธุรกิจ (</a:t>
            </a: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Business Visitor: BV)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43438" y="4076700"/>
            <a:ext cx="4321175" cy="2592388"/>
          </a:xfrm>
          <a:prstGeom prst="roundRect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ผู้โอนย้ายภายในบริษัท </a:t>
            </a:r>
            <a:r>
              <a:rPr lang="en-US" sz="4800" dirty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(Intra-Corporate Transferee: ICT)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AA47699A-ECFB-49E4-B5D0-6D0C37AD4923}" type="slidenum">
              <a:rPr lang="en-US" smtClean="0">
                <a:solidFill>
                  <a:srgbClr val="002060"/>
                </a:solidFill>
              </a:rPr>
              <a:pPr/>
              <a:t>7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71625"/>
            <a:ext cx="8286750" cy="4286250"/>
          </a:xfrm>
          <a:prstGeom prst="roundRect">
            <a:avLst>
              <a:gd name="adj" fmla="val 21506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ขยายตลาดการค้าสินค้าและบริการ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ขยายการลงทุน/ร่วมทุน</a:t>
            </a:r>
            <a:endParaRPr lang="en-US" sz="2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นำเข้าวัตถุดิบ/สินค้ากึ่งสำเร็จรูป </a:t>
            </a:r>
          </a:p>
          <a:p>
            <a:pPr marL="0" lvl="2" indent="-457200" eaLnBrk="0" hangingPunct="0">
              <a:lnSpc>
                <a:spcPct val="200000"/>
              </a:lnSpc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ใช้ประโยชน์จากระบบ </a:t>
            </a:r>
            <a:r>
              <a:rPr lang="en-US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Logistics</a:t>
            </a:r>
          </a:p>
          <a:p>
            <a:pPr marL="0" lvl="2" indent="-457200" eaLnBrk="0" hangingPunct="0">
              <a:lnSpc>
                <a:spcPct val="200000"/>
              </a:lnSpc>
              <a:buFont typeface="Wingdings" pitchFamily="2" charset="2"/>
              <a:buChar char=""/>
              <a:defRPr/>
            </a:pPr>
            <a:r>
              <a:rPr lang="th-TH" sz="24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เพิ่มขีดความสามารถในการแข่งขัน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0034" y="320928"/>
            <a:ext cx="8001056" cy="792088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 คือ </a:t>
            </a:r>
            <a:r>
              <a:rPr lang="th-TH" sz="3500" b="1" u="sng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โอกาส</a:t>
            </a:r>
            <a:r>
              <a:rPr lang="th-TH" sz="3500" b="1" dirty="0">
                <a:solidFill>
                  <a:srgbClr val="EE7EB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ของไทย</a:t>
            </a:r>
          </a:p>
        </p:txBody>
      </p:sp>
      <p:pic>
        <p:nvPicPr>
          <p:cNvPr id="46087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7788" y="6432550"/>
            <a:ext cx="533400" cy="381000"/>
          </a:xfrm>
          <a:noFill/>
        </p:spPr>
        <p:txBody>
          <a:bodyPr/>
          <a:lstStyle/>
          <a:p>
            <a:fld id="{9F32A3E1-4A0B-49CE-825C-D80D3C527358}" type="slidenum">
              <a:rPr lang="en-US" smtClean="0">
                <a:solidFill>
                  <a:srgbClr val="002060"/>
                </a:solidFill>
              </a:rPr>
              <a:pPr/>
              <a:t>8</a:t>
            </a:fld>
            <a:endParaRPr lang="en-US" smtClean="0">
              <a:solidFill>
                <a:srgbClr val="00206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8625" y="1500188"/>
            <a:ext cx="8215313" cy="464343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สินค้าของประเทศอาเซียนอื่นอาจเข้ามาในตลาดในประเทศไทย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มากขึ้น ในราคาที่ต่ำกว่า และ/หรือ คุณภาพดีกว่า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ธุรกิจบริการของประเทศอาเซียนอื่นที่มีความได้เปรียบในการ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แข่งขัน  อาจเข้ามาตั้งธุรกิจแข่งขันในไทยเพิ่มขึ้น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"/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บุคลากรของอาเซียนมีทักษะทางด้านภาษาอังกฤษ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และภาษาอาเซียนที่สูงกว่า  </a:t>
            </a: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2" indent="-457200" eaLnBrk="0" hangingPunct="0">
              <a:lnSpc>
                <a:spcPct val="150000"/>
              </a:lnSpc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71472" y="404664"/>
            <a:ext cx="7786742" cy="720080"/>
          </a:xfrm>
          <a:prstGeom prst="roundRect">
            <a:avLst>
              <a:gd name="adj" fmla="val 33093"/>
            </a:avLst>
          </a:prstGeom>
          <a:solidFill>
            <a:srgbClr val="00206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อาเซียนสร้าง </a:t>
            </a:r>
            <a:r>
              <a:rPr lang="th-TH" sz="3500" u="sng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ความท้าทาย</a:t>
            </a:r>
            <a:r>
              <a:rPr lang="th-TH" sz="3500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35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ให้กับไทย</a:t>
            </a:r>
          </a:p>
        </p:txBody>
      </p:sp>
      <p:pic>
        <p:nvPicPr>
          <p:cNvPr id="47111" name="Picture 3" descr="C:\Users\BO\Desktop\LOGO-DTN-Origina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5949950"/>
            <a:ext cx="11779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76" name="Slide Number Placeholder 26"/>
          <p:cNvSpPr>
            <a:spLocks noGrp="1"/>
          </p:cNvSpPr>
          <p:nvPr>
            <p:ph type="sldNum" sz="quarter" idx="12"/>
          </p:nvPr>
        </p:nvSpPr>
        <p:spPr bwMode="auto">
          <a:xfrm>
            <a:off x="7010400" y="6499225"/>
            <a:ext cx="2133600" cy="35877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227094B-22A6-420D-A862-A0F33A705D7D}" type="slidenum">
              <a:rPr lang="th-TH" smtClean="0">
                <a:latin typeface="Angsana New" pitchFamily="18" charset="-34"/>
              </a:rPr>
              <a:pPr>
                <a:defRPr/>
              </a:pPr>
              <a:t>9</a:t>
            </a:fld>
            <a:endParaRPr lang="th-TH" smtClean="0">
              <a:latin typeface="Angsana New" pitchFamily="18" charset="-34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4688" y="147638"/>
            <a:ext cx="8229600" cy="633412"/>
          </a:xfr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r" eaLnBrk="1" hangingPunct="1">
              <a:defRPr/>
            </a:pPr>
            <a:r>
              <a:rPr lang="th-TH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“สินค้าไทย” ที่ได้เปรียบ/เสียเปรียบ</a:t>
            </a:r>
            <a:endParaRPr lang="th-TH" sz="4400" dirty="0" smtClean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6540344" y="1414486"/>
            <a:ext cx="2389374" cy="1943076"/>
          </a:xfrm>
          <a:prstGeom prst="flowChartConnector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70C0"/>
                </a:solidFill>
                <a:latin typeface="JasmineUPC" pitchFamily="18" charset="-34"/>
                <a:cs typeface="JasmineUPC" pitchFamily="18" charset="-34"/>
              </a:rPr>
              <a:t>สินค้าไทย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0070C0"/>
                </a:solidFill>
                <a:latin typeface="JasmineUPC" pitchFamily="18" charset="-34"/>
                <a:cs typeface="JasmineUPC" pitchFamily="18" charset="-34"/>
              </a:rPr>
              <a:t>ที่ได้เปรียบ</a:t>
            </a:r>
          </a:p>
        </p:txBody>
      </p:sp>
      <p:sp>
        <p:nvSpPr>
          <p:cNvPr id="7" name="Flowchart: Connector 6"/>
          <p:cNvSpPr/>
          <p:nvPr/>
        </p:nvSpPr>
        <p:spPr>
          <a:xfrm>
            <a:off x="142844" y="4336604"/>
            <a:ext cx="2461382" cy="1807040"/>
          </a:xfrm>
          <a:prstGeom prst="flowChartConnector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สินค้าไทย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200" b="1" dirty="0">
                <a:solidFill>
                  <a:srgbClr val="C00000"/>
                </a:solidFill>
                <a:latin typeface="JasmineUPC" pitchFamily="18" charset="-34"/>
                <a:cs typeface="JasmineUPC" pitchFamily="18" charset="-34"/>
              </a:rPr>
              <a:t>ที่เสียเปรียบ</a:t>
            </a:r>
            <a:endParaRPr lang="th-TH" sz="3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14744" y="857232"/>
            <a:ext cx="2000264" cy="1058881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200" dirty="0">
                <a:solidFill>
                  <a:srgbClr val="00206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สินค้า    เกษตรและอุปโภคบริโภค</a:t>
            </a:r>
            <a:endParaRPr lang="th-TH" sz="2200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3779912" y="2000240"/>
            <a:ext cx="1935096" cy="923564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300" dirty="0">
                <a:solidFill>
                  <a:srgbClr val="00206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สินค้า       หัตกรรม</a:t>
            </a:r>
            <a:endParaRPr lang="th-TH" sz="2300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779912" y="2998662"/>
            <a:ext cx="2006534" cy="930404"/>
          </a:xfrm>
          <a:prstGeom prst="ellipse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300" dirty="0">
                <a:solidFill>
                  <a:srgbClr val="00206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สินค้าอุตสาหกรรม</a:t>
            </a:r>
            <a:endParaRPr lang="th-TH" sz="2300" dirty="0">
              <a:solidFill>
                <a:srgbClr val="00206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286125" y="4429125"/>
            <a:ext cx="2509838" cy="1643063"/>
          </a:xfrm>
          <a:prstGeom prst="ellipse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228600" indent="-228600" algn="dist" fontAlgn="auto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th-TH" sz="14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02419" name="TextBox 11"/>
          <p:cNvSpPr txBox="1">
            <a:spLocks noChangeArrowheads="1"/>
          </p:cNvSpPr>
          <p:nvPr/>
        </p:nvSpPr>
        <p:spPr bwMode="auto">
          <a:xfrm>
            <a:off x="3492500" y="4598988"/>
            <a:ext cx="2159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2400" dirty="0">
                <a:solidFill>
                  <a:srgbClr val="00206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สินค้าที่มีข้อกังวลว่าจะได้รับผลกระทบจากการเปิดเสรีการค้าในอาเซียน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555164" y="3929066"/>
            <a:ext cx="2374554" cy="71438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น้ำมันปาล์ม  (มาเลเซีย)</a:t>
            </a:r>
            <a:endParaRPr lang="th-TH" sz="2400" dirty="0">
              <a:solidFill>
                <a:srgbClr val="C0000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555164" y="4643446"/>
            <a:ext cx="2374554" cy="64579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มะพร้าว (ฟิลิปปินส์)</a:t>
            </a:r>
            <a:endParaRPr lang="th-TH" sz="2400" dirty="0">
              <a:solidFill>
                <a:srgbClr val="C0000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555164" y="5286388"/>
            <a:ext cx="2374554" cy="64579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ชา (อินโดนีเซีย)</a:t>
            </a:r>
            <a:endParaRPr lang="th-TH" sz="2400" dirty="0">
              <a:solidFill>
                <a:srgbClr val="C0000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2029" y="2924943"/>
            <a:ext cx="2548587" cy="997061"/>
          </a:xfrm>
          <a:prstGeom prst="roundRect">
            <a:avLst>
              <a:gd name="adj" fmla="val 50000"/>
            </a:avLst>
          </a:prstGeom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00B05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เครื่องใช้ไฟฟ้า  อิเล็กทรอนิกส์ รถยนต์และชิ้นส่วน</a:t>
            </a:r>
            <a:endParaRPr lang="th-TH" sz="2400" dirty="0">
              <a:solidFill>
                <a:srgbClr val="00B05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57224" y="1988840"/>
            <a:ext cx="2274616" cy="725780"/>
          </a:xfrm>
          <a:prstGeom prst="roundRect">
            <a:avLst>
              <a:gd name="adj" fmla="val 50000"/>
            </a:avLst>
          </a:prstGeom>
          <a:ln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00B05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ผ้าทอ ตุ๊กตาไม้ ของตกแต่งบ้าน</a:t>
            </a:r>
            <a:endParaRPr lang="th-TH" sz="2400" dirty="0">
              <a:solidFill>
                <a:srgbClr val="00B05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57224" y="1052736"/>
            <a:ext cx="2274616" cy="733190"/>
          </a:xfrm>
          <a:prstGeom prst="roundRect">
            <a:avLst>
              <a:gd name="adj" fmla="val 50000"/>
            </a:avLst>
          </a:prstGeom>
          <a:ln w="19050">
            <a:solidFill>
              <a:srgbClr val="92D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00B05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ข้าว ธัญพืช ผลไม้สดและแปรรูป อาหาร</a:t>
            </a:r>
            <a:endParaRPr lang="th-TH" sz="2400" dirty="0">
              <a:solidFill>
                <a:srgbClr val="00B050"/>
              </a:solidFill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2" name="Striped Right Arrow 21"/>
          <p:cNvSpPr/>
          <p:nvPr/>
        </p:nvSpPr>
        <p:spPr>
          <a:xfrm>
            <a:off x="5853324" y="2214554"/>
            <a:ext cx="576064" cy="36004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24" name="Striped Right Arrow 23"/>
          <p:cNvSpPr/>
          <p:nvPr/>
        </p:nvSpPr>
        <p:spPr>
          <a:xfrm rot="10800000">
            <a:off x="2643175" y="5085184"/>
            <a:ext cx="576064" cy="360040"/>
          </a:xfrm>
          <a:prstGeom prst="striped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latin typeface="JasmineUPC" pitchFamily="18" charset="-34"/>
              <a:cs typeface="JasmineUPC" pitchFamily="18" charset="-34"/>
            </a:endParaRPr>
          </a:p>
        </p:txBody>
      </p:sp>
      <p:cxnSp>
        <p:nvCxnSpPr>
          <p:cNvPr id="26" name="Straight Connector 25"/>
          <p:cNvCxnSpPr>
            <a:stCxn id="0" idx="6"/>
          </p:cNvCxnSpPr>
          <p:nvPr/>
        </p:nvCxnSpPr>
        <p:spPr>
          <a:xfrm flipV="1">
            <a:off x="5795963" y="4286250"/>
            <a:ext cx="758825" cy="965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0" idx="6"/>
          </p:cNvCxnSpPr>
          <p:nvPr/>
        </p:nvCxnSpPr>
        <p:spPr>
          <a:xfrm flipV="1">
            <a:off x="5795963" y="4965700"/>
            <a:ext cx="758825" cy="2857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0" idx="6"/>
          </p:cNvCxnSpPr>
          <p:nvPr/>
        </p:nvCxnSpPr>
        <p:spPr>
          <a:xfrm>
            <a:off x="5795963" y="5251450"/>
            <a:ext cx="758825" cy="3571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0" idx="6"/>
          </p:cNvCxnSpPr>
          <p:nvPr/>
        </p:nvCxnSpPr>
        <p:spPr>
          <a:xfrm>
            <a:off x="5795963" y="5251450"/>
            <a:ext cx="758825" cy="9985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21038" y="3355975"/>
            <a:ext cx="558800" cy="1079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132138" y="2312988"/>
            <a:ext cx="647700" cy="7143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3143250" y="1385888"/>
            <a:ext cx="571500" cy="6191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555164" y="5926480"/>
            <a:ext cx="2374554" cy="645792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dirty="0">
                <a:solidFill>
                  <a:srgbClr val="C00000"/>
                </a:solidFill>
                <a:latin typeface="JasmineUPC" pitchFamily="18" charset="-34"/>
                <a:ea typeface="Arial Unicode MS" pitchFamily="34" charset="-128"/>
                <a:cs typeface="JasmineUPC" pitchFamily="18" charset="-34"/>
              </a:rPr>
              <a:t>เมล็ดกาแฟ  (เวียดนาม)</a:t>
            </a:r>
            <a:endParaRPr lang="th-TH" sz="2400" dirty="0">
              <a:solidFill>
                <a:srgbClr val="C00000"/>
              </a:solidFill>
              <a:latin typeface="JasmineUPC" pitchFamily="18" charset="-34"/>
              <a:cs typeface="JasmineUPC" pitchFamily="18" charset="-34"/>
            </a:endParaRPr>
          </a:p>
        </p:txBody>
      </p:sp>
      <p:pic>
        <p:nvPicPr>
          <p:cNvPr id="56322" name="Picture 1" descr="asean_564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25" y="-357188"/>
            <a:ext cx="17145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2902</Words>
  <Application>Microsoft Office PowerPoint</Application>
  <PresentationFormat>On-screen Show (4:3)</PresentationFormat>
  <Paragraphs>308</Paragraphs>
  <Slides>19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“บทบาทข้าราชการฝ่ายปกครองกับการเข้าสู่ ประชาคมอาเซียน”</vt:lpstr>
      <vt:lpstr>Slide 2</vt:lpstr>
      <vt:lpstr>Slide 3</vt:lpstr>
      <vt:lpstr>Slide 4</vt:lpstr>
      <vt:lpstr>Slide 5</vt:lpstr>
      <vt:lpstr>Slide 6</vt:lpstr>
      <vt:lpstr>Slide 7</vt:lpstr>
      <vt:lpstr>Slide 8</vt:lpstr>
      <vt:lpstr>“สินค้าไทย” ที่ได้เปรียบ/เสียเปรียบ</vt:lpstr>
      <vt:lpstr>“บริการไทย” ที่ได้เปรียบ/เสียเปรียบ</vt:lpstr>
      <vt:lpstr>Slide 11</vt:lpstr>
      <vt:lpstr>Slide 12</vt:lpstr>
      <vt:lpstr>Slide 13</vt:lpstr>
      <vt:lpstr>Slide 14</vt:lpstr>
      <vt:lpstr>Slide 15</vt:lpstr>
      <vt:lpstr>กรมการปกครองและผลกระทบ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“บทบาทข้าราชการฝ่ายปกครองกับการเข้าสู่ ประชาคมอาเซียน”</dc:title>
  <dc:creator>wanwatsa</dc:creator>
  <cp:lastModifiedBy>buangoenp</cp:lastModifiedBy>
  <cp:revision>5</cp:revision>
  <dcterms:modified xsi:type="dcterms:W3CDTF">2014-02-17T04:00:54Z</dcterms:modified>
</cp:coreProperties>
</file>