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quickStyle9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340" r:id="rId4"/>
    <p:sldId id="341" r:id="rId5"/>
    <p:sldId id="342" r:id="rId6"/>
    <p:sldId id="343" r:id="rId7"/>
    <p:sldId id="344" r:id="rId8"/>
    <p:sldId id="304" r:id="rId9"/>
    <p:sldId id="322" r:id="rId10"/>
    <p:sldId id="345" r:id="rId11"/>
    <p:sldId id="312" r:id="rId12"/>
    <p:sldId id="329" r:id="rId13"/>
    <p:sldId id="346" r:id="rId14"/>
    <p:sldId id="324" r:id="rId15"/>
    <p:sldId id="283" r:id="rId16"/>
    <p:sldId id="338" r:id="rId17"/>
    <p:sldId id="268" r:id="rId18"/>
    <p:sldId id="339" r:id="rId19"/>
    <p:sldId id="347" r:id="rId20"/>
    <p:sldId id="270" r:id="rId21"/>
    <p:sldId id="328" r:id="rId22"/>
    <p:sldId id="348" r:id="rId23"/>
    <p:sldId id="288" r:id="rId24"/>
    <p:sldId id="289" r:id="rId25"/>
    <p:sldId id="349" r:id="rId26"/>
    <p:sldId id="350" r:id="rId27"/>
    <p:sldId id="334" r:id="rId28"/>
    <p:sldId id="335" r:id="rId29"/>
    <p:sldId id="336" r:id="rId30"/>
    <p:sldId id="337" r:id="rId31"/>
    <p:sldId id="333" r:id="rId32"/>
    <p:sldId id="291" r:id="rId3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29EB"/>
    <a:srgbClr val="990033"/>
    <a:srgbClr val="FFFFFF"/>
    <a:srgbClr val="A50021"/>
    <a:srgbClr val="660033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38" autoAdjust="0"/>
    <p:restoredTop sz="94671" autoAdjust="0"/>
  </p:normalViewPr>
  <p:slideViewPr>
    <p:cSldViewPr>
      <p:cViewPr>
        <p:scale>
          <a:sx n="75" d="100"/>
          <a:sy n="75" d="100"/>
        </p:scale>
        <p:origin x="-246" y="-16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plotArea>
      <c:layout>
        <c:manualLayout>
          <c:layoutTarget val="inner"/>
          <c:xMode val="edge"/>
          <c:yMode val="edge"/>
          <c:x val="6.8879967207962106E-2"/>
          <c:y val="3.7240895522546058E-2"/>
          <c:w val="0.79349940701444766"/>
          <c:h val="0.90012794906816951"/>
        </c:manualLayout>
      </c:layout>
      <c:lineChart>
        <c:grouping val="standard"/>
        <c:ser>
          <c:idx val="1"/>
          <c:order val="0"/>
          <c:tx>
            <c:strRef>
              <c:f>Sheet1!$A$3</c:f>
              <c:strCache>
                <c:ptCount val="1"/>
                <c:pt idx="0">
                  <c:v>Cambodia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cat>
            <c:numRef>
              <c:f>Sheet1!$D$1:$F$1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Sheet1!$D$3:$F$3</c:f>
              <c:numCache>
                <c:formatCode>General</c:formatCode>
                <c:ptCount val="3"/>
                <c:pt idx="0">
                  <c:v>5.3</c:v>
                </c:pt>
                <c:pt idx="1">
                  <c:v>-4.5</c:v>
                </c:pt>
                <c:pt idx="2">
                  <c:v>2.1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Indonesia</c:v>
                </c:pt>
              </c:strCache>
            </c:strRef>
          </c:tx>
          <c:cat>
            <c:numRef>
              <c:f>Sheet1!$D$1:$F$1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Sheet1!$D$4:$F$4</c:f>
              <c:numCache>
                <c:formatCode>General</c:formatCode>
                <c:ptCount val="3"/>
                <c:pt idx="0">
                  <c:v>0.9</c:v>
                </c:pt>
                <c:pt idx="1">
                  <c:v>2.6</c:v>
                </c:pt>
                <c:pt idx="2">
                  <c:v>3.9</c:v>
                </c:pt>
              </c:numCache>
            </c:numRef>
          </c:val>
        </c:ser>
        <c:ser>
          <c:idx val="3"/>
          <c:order val="2"/>
          <c:tx>
            <c:strRef>
              <c:f>Sheet1!$A$5</c:f>
              <c:strCache>
                <c:ptCount val="1"/>
                <c:pt idx="0">
                  <c:v>Malaysia</c:v>
                </c:pt>
              </c:strCache>
            </c:strRef>
          </c:tx>
          <c:cat>
            <c:numRef>
              <c:f>Sheet1!$D$1:$F$1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Sheet1!$D$5:$F$5</c:f>
              <c:numCache>
                <c:formatCode>General</c:formatCode>
                <c:ptCount val="3"/>
                <c:pt idx="0">
                  <c:v>3.5</c:v>
                </c:pt>
                <c:pt idx="1">
                  <c:v>-3.9</c:v>
                </c:pt>
                <c:pt idx="2">
                  <c:v>4.5999999999999996</c:v>
                </c:pt>
              </c:numCache>
            </c:numRef>
          </c:val>
        </c:ser>
        <c:ser>
          <c:idx val="4"/>
          <c:order val="3"/>
          <c:tx>
            <c:strRef>
              <c:f>Sheet1!$A$6</c:f>
              <c:strCache>
                <c:ptCount val="1"/>
                <c:pt idx="0">
                  <c:v>Myanmar</c:v>
                </c:pt>
              </c:strCache>
            </c:strRef>
          </c:tx>
          <c:cat>
            <c:numRef>
              <c:f>Sheet1!$D$1:$F$1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Sheet1!$D$6:$F$6</c:f>
              <c:numCache>
                <c:formatCode>General</c:formatCode>
                <c:ptCount val="3"/>
                <c:pt idx="0">
                  <c:v>7.4</c:v>
                </c:pt>
                <c:pt idx="1">
                  <c:v>8.5</c:v>
                </c:pt>
                <c:pt idx="2">
                  <c:v>3.4</c:v>
                </c:pt>
              </c:numCache>
            </c:numRef>
          </c:val>
        </c:ser>
        <c:ser>
          <c:idx val="5"/>
          <c:order val="4"/>
          <c:tx>
            <c:strRef>
              <c:f>Sheet1!$A$7</c:f>
              <c:strCache>
                <c:ptCount val="1"/>
                <c:pt idx="0">
                  <c:v>Philippines</c:v>
                </c:pt>
              </c:strCache>
            </c:strRef>
          </c:tx>
          <c:cat>
            <c:numRef>
              <c:f>Sheet1!$D$1:$F$1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Sheet1!$D$7:$F$7</c:f>
              <c:numCache>
                <c:formatCode>General</c:formatCode>
                <c:ptCount val="3"/>
                <c:pt idx="0">
                  <c:v>2.1</c:v>
                </c:pt>
                <c:pt idx="1">
                  <c:v>-1.7000000000000004</c:v>
                </c:pt>
                <c:pt idx="2">
                  <c:v>4.5999999999999996</c:v>
                </c:pt>
              </c:numCache>
            </c:numRef>
          </c:val>
        </c:ser>
        <c:ser>
          <c:idx val="6"/>
          <c:order val="5"/>
          <c:tx>
            <c:strRef>
              <c:f>Sheet1!$A$8</c:f>
              <c:strCache>
                <c:ptCount val="1"/>
                <c:pt idx="0">
                  <c:v>Singapore</c:v>
                </c:pt>
              </c:strCache>
            </c:strRef>
          </c:tx>
          <c:cat>
            <c:numRef>
              <c:f>Sheet1!$D$1:$F$1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Sheet1!$D$8:$F$8</c:f>
              <c:numCache>
                <c:formatCode>General</c:formatCode>
                <c:ptCount val="3"/>
                <c:pt idx="0">
                  <c:v>-6.3</c:v>
                </c:pt>
                <c:pt idx="1">
                  <c:v>-2.9</c:v>
                </c:pt>
                <c:pt idx="2">
                  <c:v>13.6</c:v>
                </c:pt>
              </c:numCache>
            </c:numRef>
          </c:val>
        </c:ser>
        <c:ser>
          <c:idx val="7"/>
          <c:order val="6"/>
          <c:tx>
            <c:strRef>
              <c:f>Sheet1!$A$9</c:f>
              <c:strCache>
                <c:ptCount val="1"/>
                <c:pt idx="0">
                  <c:v>Thailand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2.0419432294511591E-3"/>
                  <c:y val="2.2469211841814839E-2"/>
                </c:manualLayout>
              </c:layout>
              <c:spPr>
                <a:solidFill>
                  <a:schemeClr val="accent2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 lang="en-US" b="1"/>
                  </a:pPr>
                  <a:endParaRPr lang="th-TH"/>
                </a:p>
              </c:txPr>
              <c:dLblPos val="t"/>
              <c:showVal val="1"/>
            </c:dLbl>
            <c:spPr>
              <a:solidFill>
                <a:schemeClr val="accent2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lang="en-US"/>
                </a:pPr>
                <a:endParaRPr lang="th-TH"/>
              </a:p>
            </c:txPr>
            <c:dLblPos val="t"/>
            <c:showVal val="1"/>
          </c:dLbls>
          <c:cat>
            <c:numRef>
              <c:f>Sheet1!$D$1:$F$1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Sheet1!$D$9:$F$9</c:f>
              <c:numCache>
                <c:formatCode>General</c:formatCode>
                <c:ptCount val="3"/>
                <c:pt idx="0">
                  <c:v>0.5</c:v>
                </c:pt>
                <c:pt idx="1">
                  <c:v>-4</c:v>
                </c:pt>
                <c:pt idx="2">
                  <c:v>5.7</c:v>
                </c:pt>
              </c:numCache>
            </c:numRef>
          </c:val>
        </c:ser>
        <c:ser>
          <c:idx val="8"/>
          <c:order val="7"/>
          <c:tx>
            <c:strRef>
              <c:f>Sheet1!$A$10</c:f>
              <c:strCache>
                <c:ptCount val="1"/>
                <c:pt idx="0">
                  <c:v>Vietnam</c:v>
                </c:pt>
              </c:strCache>
            </c:strRef>
          </c:tx>
          <c:cat>
            <c:numRef>
              <c:f>Sheet1!$D$1:$F$1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Sheet1!$D$10:$F$10</c:f>
              <c:numCache>
                <c:formatCode>General</c:formatCode>
                <c:ptCount val="3"/>
                <c:pt idx="0">
                  <c:v>3.4</c:v>
                </c:pt>
                <c:pt idx="1">
                  <c:v>2.5</c:v>
                </c:pt>
                <c:pt idx="2">
                  <c:v>4.3</c:v>
                </c:pt>
              </c:numCache>
            </c:numRef>
          </c:val>
        </c:ser>
        <c:dLbls/>
        <c:marker val="1"/>
        <c:axId val="93650944"/>
        <c:axId val="93653632"/>
      </c:lineChart>
      <c:catAx>
        <c:axId val="936509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th-TH"/>
          </a:p>
        </c:txPr>
        <c:crossAx val="93653632"/>
        <c:crosses val="autoZero"/>
        <c:auto val="1"/>
        <c:lblAlgn val="ctr"/>
        <c:lblOffset val="100"/>
      </c:catAx>
      <c:valAx>
        <c:axId val="936536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th-TH"/>
          </a:p>
        </c:txPr>
        <c:crossAx val="93650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645469691618066"/>
          <c:y val="0.12979056977244971"/>
          <c:w val="0.19354530308382381"/>
          <c:h val="0.6157137896095588"/>
        </c:manualLayout>
      </c:layout>
      <c:txPr>
        <a:bodyPr/>
        <a:lstStyle/>
        <a:p>
          <a:pPr>
            <a:defRPr lang="en-US"/>
          </a:pPr>
          <a:endParaRPr lang="th-TH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style val="3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dPt>
            <c:idx val="8"/>
            <c:spPr>
              <a:solidFill>
                <a:srgbClr val="FFC000"/>
              </a:solidFill>
            </c:spPr>
          </c:dPt>
          <c:dLbls>
            <c:dLbl>
              <c:idx val="8"/>
              <c:spPr/>
              <c:txPr>
                <a:bodyPr/>
                <a:lstStyle/>
                <a:p>
                  <a:pPr>
                    <a:defRPr lang="en-US" b="1">
                      <a:solidFill>
                        <a:srgbClr val="FF0000"/>
                      </a:solidFill>
                    </a:defRPr>
                  </a:pPr>
                  <a:endParaRPr lang="th-TH"/>
                </a:p>
              </c:txPr>
            </c:dLbl>
            <c:txPr>
              <a:bodyPr/>
              <a:lstStyle/>
              <a:p>
                <a:pPr>
                  <a:defRPr lang="en-US" b="1"/>
                </a:pPr>
                <a:endParaRPr lang="th-TH"/>
              </a:p>
            </c:txPr>
            <c:showVal val="1"/>
          </c:dLbls>
          <c:cat>
            <c:strRef>
              <c:f>Sheet3!$A$2:$A$12</c:f>
              <c:strCache>
                <c:ptCount val="11"/>
                <c:pt idx="0">
                  <c:v>Phnom penh (Cambodia)</c:v>
                </c:pt>
                <c:pt idx="1">
                  <c:v>Vientiane (Lao P.D.R)</c:v>
                </c:pt>
                <c:pt idx="2">
                  <c:v>Ho Chi Minh (Vietnam)</c:v>
                </c:pt>
                <c:pt idx="3">
                  <c:v>Hanoi (Vietnam)</c:v>
                </c:pt>
                <c:pt idx="4">
                  <c:v>Manila (Philippines)</c:v>
                </c:pt>
                <c:pt idx="5">
                  <c:v>Shenyang (China)</c:v>
                </c:pt>
                <c:pt idx="6">
                  <c:v>Dalian (China)</c:v>
                </c:pt>
                <c:pt idx="7">
                  <c:v>Jakarta (Indonesia)</c:v>
                </c:pt>
                <c:pt idx="8">
                  <c:v>Bangkok (Thailand)</c:v>
                </c:pt>
                <c:pt idx="9">
                  <c:v>Beijing (China)</c:v>
                </c:pt>
                <c:pt idx="10">
                  <c:v>Shanghai (China)</c:v>
                </c:pt>
              </c:strCache>
            </c:strRef>
          </c:cat>
          <c:val>
            <c:numRef>
              <c:f>Sheet3!$B$2:$B$12</c:f>
              <c:numCache>
                <c:formatCode>General</c:formatCode>
                <c:ptCount val="11"/>
                <c:pt idx="0">
                  <c:v>55</c:v>
                </c:pt>
                <c:pt idx="1">
                  <c:v>78</c:v>
                </c:pt>
                <c:pt idx="2">
                  <c:v>95</c:v>
                </c:pt>
                <c:pt idx="3">
                  <c:v>95</c:v>
                </c:pt>
                <c:pt idx="4">
                  <c:v>153</c:v>
                </c:pt>
                <c:pt idx="5">
                  <c:v>158</c:v>
                </c:pt>
                <c:pt idx="6">
                  <c:v>166</c:v>
                </c:pt>
                <c:pt idx="7">
                  <c:v>167</c:v>
                </c:pt>
                <c:pt idx="8">
                  <c:v>190</c:v>
                </c:pt>
                <c:pt idx="9">
                  <c:v>199</c:v>
                </c:pt>
                <c:pt idx="10">
                  <c:v>203</c:v>
                </c:pt>
              </c:numCache>
            </c:numRef>
          </c:val>
        </c:ser>
        <c:dLbls>
          <c:showVal val="1"/>
        </c:dLbls>
        <c:shape val="box"/>
        <c:axId val="97220864"/>
        <c:axId val="98459648"/>
        <c:axId val="0"/>
      </c:bar3DChart>
      <c:catAx>
        <c:axId val="97220864"/>
        <c:scaling>
          <c:orientation val="minMax"/>
        </c:scaling>
        <c:axPos val="l"/>
        <c:tickLblPos val="nextTo"/>
        <c:txPr>
          <a:bodyPr/>
          <a:lstStyle/>
          <a:p>
            <a:pPr>
              <a:defRPr lang="en-US" sz="1050"/>
            </a:pPr>
            <a:endParaRPr lang="th-TH"/>
          </a:p>
        </c:txPr>
        <c:crossAx val="98459648"/>
        <c:crosses val="autoZero"/>
        <c:auto val="1"/>
        <c:lblAlgn val="ctr"/>
        <c:lblOffset val="100"/>
      </c:catAx>
      <c:valAx>
        <c:axId val="98459648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th-TH"/>
          </a:p>
        </c:txPr>
        <c:crossAx val="97220864"/>
        <c:crosses val="autoZero"/>
        <c:crossBetween val="between"/>
      </c:valAx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3A0C73-2367-49CD-B0EE-600645B718BB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FE450B-80A7-44D5-A12D-202C45B146D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ภาพรวมประชาคมอาเซียน</a:t>
          </a:r>
          <a:endParaRPr lang="en-US" sz="28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164C247D-EA8B-4C7F-9768-F7BBA17D65F3}" type="parTrans" cxnId="{8220B6A5-FE17-4A88-A232-62CC5114C7D9}">
      <dgm:prSet/>
      <dgm:spPr/>
      <dgm:t>
        <a:bodyPr/>
        <a:lstStyle/>
        <a:p>
          <a:endParaRPr lang="en-US" sz="2800" b="1">
            <a:latin typeface="TH SarabunPSK" pitchFamily="34" charset="-34"/>
            <a:cs typeface="TH SarabunPSK" pitchFamily="34" charset="-34"/>
          </a:endParaRPr>
        </a:p>
      </dgm:t>
    </dgm:pt>
    <dgm:pt modelId="{E152AA07-CCFD-4C40-8916-52DAF0FD7E35}" type="sibTrans" cxnId="{8220B6A5-FE17-4A88-A232-62CC5114C7D9}">
      <dgm:prSet/>
      <dgm:spPr/>
      <dgm:t>
        <a:bodyPr/>
        <a:lstStyle/>
        <a:p>
          <a:endParaRPr lang="en-US" sz="2800" b="1">
            <a:latin typeface="TH SarabunPSK" pitchFamily="34" charset="-34"/>
            <a:cs typeface="TH SarabunPSK" pitchFamily="34" charset="-34"/>
          </a:endParaRPr>
        </a:p>
      </dgm:t>
    </dgm:pt>
    <dgm:pt modelId="{71456E5A-83D7-463F-B757-B12C2580BDFB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H SarabunPSK" pitchFamily="34" charset="-34"/>
              <a:cs typeface="TH SarabunPSK" pitchFamily="34" charset="-34"/>
            </a:rPr>
            <a:t>โอกาส และผลกระทบ</a:t>
          </a:r>
          <a:endParaRPr lang="en-US" sz="2800" b="1" dirty="0" smtClean="0">
            <a:solidFill>
              <a:schemeClr val="tx2">
                <a:lumMod val="60000"/>
                <a:lumOff val="40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EB93D50C-6AE1-43B7-9B89-F3D6CE21F24E}" type="parTrans" cxnId="{E523500D-83DF-4A05-B53E-E77F76533B0E}">
      <dgm:prSet/>
      <dgm:spPr/>
      <dgm:t>
        <a:bodyPr/>
        <a:lstStyle/>
        <a:p>
          <a:endParaRPr lang="en-US" sz="2800" b="1">
            <a:latin typeface="TH SarabunPSK" pitchFamily="34" charset="-34"/>
            <a:cs typeface="TH SarabunPSK" pitchFamily="34" charset="-34"/>
          </a:endParaRPr>
        </a:p>
      </dgm:t>
    </dgm:pt>
    <dgm:pt modelId="{9B3C5D2E-1707-4069-B833-6BBC038D6CCE}" type="sibTrans" cxnId="{E523500D-83DF-4A05-B53E-E77F76533B0E}">
      <dgm:prSet/>
      <dgm:spPr/>
      <dgm:t>
        <a:bodyPr/>
        <a:lstStyle/>
        <a:p>
          <a:endParaRPr lang="en-US" sz="2800" b="1">
            <a:latin typeface="TH SarabunPSK" pitchFamily="34" charset="-34"/>
            <a:cs typeface="TH SarabunPSK" pitchFamily="34" charset="-34"/>
          </a:endParaRPr>
        </a:p>
      </dgm:t>
    </dgm:pt>
    <dgm:pt modelId="{3B35F254-10F4-4B01-8F59-4E4C80208A90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2800" b="1" dirty="0" smtClean="0">
            <a:solidFill>
              <a:schemeClr val="tx2">
                <a:lumMod val="60000"/>
                <a:lumOff val="40000"/>
              </a:schemeClr>
            </a:solidFill>
            <a:latin typeface="TH SarabunPSK" pitchFamily="34" charset="-34"/>
            <a:cs typeface="TH SarabunPSK" pitchFamily="34" charset="-34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H SarabunPSK" pitchFamily="34" charset="-34"/>
              <a:cs typeface="TH SarabunPSK" pitchFamily="34" charset="-34"/>
            </a:rPr>
            <a:t>ยุทธศาสตร์ประเทศและยุทธศาสตร์การเข้าสู่ประชาคมอาเซียน ปี 2558</a:t>
          </a:r>
          <a:endParaRPr lang="en-US" sz="2800" b="1" dirty="0" smtClean="0">
            <a:solidFill>
              <a:schemeClr val="tx2">
                <a:lumMod val="60000"/>
                <a:lumOff val="40000"/>
              </a:schemeClr>
            </a:solidFill>
            <a:latin typeface="TH SarabunPSK" pitchFamily="34" charset="-34"/>
            <a:cs typeface="TH SarabunPSK" pitchFamily="34" charset="-34"/>
          </a:endParaRPr>
        </a:p>
        <a:p>
          <a:endParaRPr lang="en-US" sz="2800" b="1" dirty="0">
            <a:solidFill>
              <a:schemeClr val="tx2">
                <a:lumMod val="60000"/>
                <a:lumOff val="40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7D7CD8E9-A798-4FAD-9233-8937B6C7F37B}" type="parTrans" cxnId="{410F700D-8D3F-4A04-AFA6-7C978BFF7F44}">
      <dgm:prSet/>
      <dgm:spPr/>
      <dgm:t>
        <a:bodyPr/>
        <a:lstStyle/>
        <a:p>
          <a:endParaRPr lang="en-US" sz="2800" b="1">
            <a:latin typeface="TH SarabunPSK" pitchFamily="34" charset="-34"/>
            <a:cs typeface="TH SarabunPSK" pitchFamily="34" charset="-34"/>
          </a:endParaRPr>
        </a:p>
      </dgm:t>
    </dgm:pt>
    <dgm:pt modelId="{5A02978D-E491-4BC5-B5E2-98C026CF760C}" type="sibTrans" cxnId="{410F700D-8D3F-4A04-AFA6-7C978BFF7F44}">
      <dgm:prSet/>
      <dgm:spPr/>
      <dgm:t>
        <a:bodyPr/>
        <a:lstStyle/>
        <a:p>
          <a:endParaRPr lang="en-US" sz="2800" b="1">
            <a:latin typeface="TH SarabunPSK" pitchFamily="34" charset="-34"/>
            <a:cs typeface="TH SarabunPSK" pitchFamily="34" charset="-34"/>
          </a:endParaRPr>
        </a:p>
      </dgm:t>
    </dgm:pt>
    <dgm:pt modelId="{F407E408-7774-4FB4-87F6-6090708356C3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H SarabunPSK" pitchFamily="34" charset="-34"/>
              <a:cs typeface="TH SarabunPSK" pitchFamily="34" charset="-34"/>
            </a:rPr>
            <a:t>แนวทางการเตรียมความพร้อมก่อนการเข้าสู่ประชาคมอาเซียน ปี 2558</a:t>
          </a:r>
          <a:endParaRPr lang="en-US" sz="2800" b="1" dirty="0">
            <a:solidFill>
              <a:schemeClr val="tx2">
                <a:lumMod val="60000"/>
                <a:lumOff val="40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20FE0242-BE41-4B29-A6B1-EB92403A46CE}" type="parTrans" cxnId="{5A295360-9F27-4C17-B6B7-A83218F633ED}">
      <dgm:prSet/>
      <dgm:spPr/>
      <dgm:t>
        <a:bodyPr/>
        <a:lstStyle/>
        <a:p>
          <a:endParaRPr lang="en-US" sz="2800" b="1">
            <a:latin typeface="TH SarabunPSK" pitchFamily="34" charset="-34"/>
            <a:cs typeface="TH SarabunPSK" pitchFamily="34" charset="-34"/>
          </a:endParaRPr>
        </a:p>
      </dgm:t>
    </dgm:pt>
    <dgm:pt modelId="{55C1F505-B83C-4110-940F-5F87DDD228FE}" type="sibTrans" cxnId="{5A295360-9F27-4C17-B6B7-A83218F633ED}">
      <dgm:prSet/>
      <dgm:spPr/>
      <dgm:t>
        <a:bodyPr/>
        <a:lstStyle/>
        <a:p>
          <a:endParaRPr lang="en-US" sz="2800" b="1">
            <a:latin typeface="TH SarabunPSK" pitchFamily="34" charset="-34"/>
            <a:cs typeface="TH SarabunPSK" pitchFamily="34" charset="-34"/>
          </a:endParaRPr>
        </a:p>
      </dgm:t>
    </dgm:pt>
    <dgm:pt modelId="{C0F5AC13-5E27-4D13-9B7B-CF1BE7D9917F}" type="pres">
      <dgm:prSet presAssocID="{B43A0C73-2367-49CD-B0EE-600645B718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472E4E-016E-495D-8A56-E08180D3AB2A}" type="pres">
      <dgm:prSet presAssocID="{0BFE450B-80A7-44D5-A12D-202C45B146DF}" presName="parentLin" presStyleCnt="0"/>
      <dgm:spPr/>
      <dgm:t>
        <a:bodyPr/>
        <a:lstStyle/>
        <a:p>
          <a:endParaRPr lang="en-US"/>
        </a:p>
      </dgm:t>
    </dgm:pt>
    <dgm:pt modelId="{513619BC-26F8-4656-9B9C-611790EF00FD}" type="pres">
      <dgm:prSet presAssocID="{0BFE450B-80A7-44D5-A12D-202C45B146DF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687EA59-F67A-4D2E-9CF7-5A9B90ECE98C}" type="pres">
      <dgm:prSet presAssocID="{0BFE450B-80A7-44D5-A12D-202C45B146DF}" presName="parentText" presStyleLbl="node1" presStyleIdx="0" presStyleCnt="4" custScaleX="138127" custLinFactNeighborX="-454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4440F-7EB7-4DB3-9CBF-42B2B79C67BD}" type="pres">
      <dgm:prSet presAssocID="{0BFE450B-80A7-44D5-A12D-202C45B146DF}" presName="negativeSpace" presStyleCnt="0"/>
      <dgm:spPr/>
      <dgm:t>
        <a:bodyPr/>
        <a:lstStyle/>
        <a:p>
          <a:endParaRPr lang="en-US"/>
        </a:p>
      </dgm:t>
    </dgm:pt>
    <dgm:pt modelId="{9DC4E2D2-5FBD-4D6D-B889-654E1F1D7B18}" type="pres">
      <dgm:prSet presAssocID="{0BFE450B-80A7-44D5-A12D-202C45B146DF}" presName="childText" presStyleLbl="conFgAcc1" presStyleIdx="0" presStyleCnt="4" custLinFactNeighborX="1334" custLinFactNeighborY="236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1D6D22-20AB-44B9-9B53-66FE693AC9B9}" type="pres">
      <dgm:prSet presAssocID="{E152AA07-CCFD-4C40-8916-52DAF0FD7E35}" presName="spaceBetweenRectangles" presStyleCnt="0"/>
      <dgm:spPr/>
      <dgm:t>
        <a:bodyPr/>
        <a:lstStyle/>
        <a:p>
          <a:endParaRPr lang="en-US"/>
        </a:p>
      </dgm:t>
    </dgm:pt>
    <dgm:pt modelId="{2F62C58F-F20C-4E9C-A382-C074865CF05E}" type="pres">
      <dgm:prSet presAssocID="{71456E5A-83D7-463F-B757-B12C2580BDFB}" presName="parentLin" presStyleCnt="0"/>
      <dgm:spPr/>
      <dgm:t>
        <a:bodyPr/>
        <a:lstStyle/>
        <a:p>
          <a:endParaRPr lang="en-US"/>
        </a:p>
      </dgm:t>
    </dgm:pt>
    <dgm:pt modelId="{DEAAD19D-AD99-4943-AA8F-42132210E9A5}" type="pres">
      <dgm:prSet presAssocID="{71456E5A-83D7-463F-B757-B12C2580BDF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B36F8FF-58ED-46BA-AABC-524C85FD424E}" type="pres">
      <dgm:prSet presAssocID="{71456E5A-83D7-463F-B757-B12C2580BDFB}" presName="parentText" presStyleLbl="node1" presStyleIdx="1" presStyleCnt="4" custScaleX="136199" custLinFactNeighborX="-44377" custLinFactNeighborY="54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676E5-9C69-4BE0-8F3A-269724975669}" type="pres">
      <dgm:prSet presAssocID="{71456E5A-83D7-463F-B757-B12C2580BDFB}" presName="negativeSpace" presStyleCnt="0"/>
      <dgm:spPr/>
      <dgm:t>
        <a:bodyPr/>
        <a:lstStyle/>
        <a:p>
          <a:endParaRPr lang="en-US"/>
        </a:p>
      </dgm:t>
    </dgm:pt>
    <dgm:pt modelId="{44AEEE58-3D21-4642-925E-84F973A4842F}" type="pres">
      <dgm:prSet presAssocID="{71456E5A-83D7-463F-B757-B12C2580BDFB}" presName="childText" presStyleLbl="conFgAcc1" presStyleIdx="1" presStyleCnt="4" custLinFactNeighborY="-205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88B0F-2F16-4C3C-91AD-FF40AE98E8F6}" type="pres">
      <dgm:prSet presAssocID="{9B3C5D2E-1707-4069-B833-6BBC038D6CCE}" presName="spaceBetweenRectangles" presStyleCnt="0"/>
      <dgm:spPr/>
      <dgm:t>
        <a:bodyPr/>
        <a:lstStyle/>
        <a:p>
          <a:endParaRPr lang="en-US"/>
        </a:p>
      </dgm:t>
    </dgm:pt>
    <dgm:pt modelId="{C0C69E11-2154-4D00-BCDF-9C1054011FFE}" type="pres">
      <dgm:prSet presAssocID="{3B35F254-10F4-4B01-8F59-4E4C80208A90}" presName="parentLin" presStyleCnt="0"/>
      <dgm:spPr/>
      <dgm:t>
        <a:bodyPr/>
        <a:lstStyle/>
        <a:p>
          <a:endParaRPr lang="en-US"/>
        </a:p>
      </dgm:t>
    </dgm:pt>
    <dgm:pt modelId="{937F461F-0DA8-40AB-B27C-062294A0F8F4}" type="pres">
      <dgm:prSet presAssocID="{3B35F254-10F4-4B01-8F59-4E4C80208A90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C1524B08-995C-4FFF-BAA9-2FD0727D2A06}" type="pres">
      <dgm:prSet presAssocID="{3B35F254-10F4-4B01-8F59-4E4C80208A90}" presName="parentText" presStyleLbl="node1" presStyleIdx="2" presStyleCnt="4" custScaleX="136173" custLinFactNeighborX="-45738" custLinFactNeighborY="51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2D2A0-6CB5-4AF5-8C77-724EE2DC319E}" type="pres">
      <dgm:prSet presAssocID="{3B35F254-10F4-4B01-8F59-4E4C80208A90}" presName="negativeSpace" presStyleCnt="0"/>
      <dgm:spPr/>
      <dgm:t>
        <a:bodyPr/>
        <a:lstStyle/>
        <a:p>
          <a:endParaRPr lang="en-US"/>
        </a:p>
      </dgm:t>
    </dgm:pt>
    <dgm:pt modelId="{4AF8C692-7560-4498-A5EE-D96E3AFF069D}" type="pres">
      <dgm:prSet presAssocID="{3B35F254-10F4-4B01-8F59-4E4C80208A90}" presName="childText" presStyleLbl="conFgAcc1" presStyleIdx="2" presStyleCnt="4" custLinFactNeighborX="-1206" custLinFactNeighborY="32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4A49E-44D6-4E5D-9ECD-AA036698F459}" type="pres">
      <dgm:prSet presAssocID="{5A02978D-E491-4BC5-B5E2-98C026CF760C}" presName="spaceBetweenRectangles" presStyleCnt="0"/>
      <dgm:spPr/>
      <dgm:t>
        <a:bodyPr/>
        <a:lstStyle/>
        <a:p>
          <a:endParaRPr lang="en-US"/>
        </a:p>
      </dgm:t>
    </dgm:pt>
    <dgm:pt modelId="{A04230FD-0593-49D8-B902-EC8D4D916918}" type="pres">
      <dgm:prSet presAssocID="{F407E408-7774-4FB4-87F6-6090708356C3}" presName="parentLin" presStyleCnt="0"/>
      <dgm:spPr/>
      <dgm:t>
        <a:bodyPr/>
        <a:lstStyle/>
        <a:p>
          <a:endParaRPr lang="en-US"/>
        </a:p>
      </dgm:t>
    </dgm:pt>
    <dgm:pt modelId="{880E1A8E-28EC-4D4B-A6AD-01C620E61DF6}" type="pres">
      <dgm:prSet presAssocID="{F407E408-7774-4FB4-87F6-6090708356C3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62F4B3D3-2347-4104-961A-3C76379CDCB7}" type="pres">
      <dgm:prSet presAssocID="{F407E408-7774-4FB4-87F6-6090708356C3}" presName="parentText" presStyleLbl="node1" presStyleIdx="3" presStyleCnt="4" custScaleX="139416" custLinFactNeighborX="-45388" custLinFactNeighborY="145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905A9-285F-4E72-9DD9-B44B153A9183}" type="pres">
      <dgm:prSet presAssocID="{F407E408-7774-4FB4-87F6-6090708356C3}" presName="negativeSpace" presStyleCnt="0"/>
      <dgm:spPr/>
      <dgm:t>
        <a:bodyPr/>
        <a:lstStyle/>
        <a:p>
          <a:endParaRPr lang="en-US"/>
        </a:p>
      </dgm:t>
    </dgm:pt>
    <dgm:pt modelId="{C7DE9F8D-3A2E-49BE-96D3-512619DA530F}" type="pres">
      <dgm:prSet presAssocID="{F407E408-7774-4FB4-87F6-6090708356C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93081-488D-451F-B31D-F686FFD883A2}" type="presOf" srcId="{F407E408-7774-4FB4-87F6-6090708356C3}" destId="{880E1A8E-28EC-4D4B-A6AD-01C620E61DF6}" srcOrd="0" destOrd="0" presId="urn:microsoft.com/office/officeart/2005/8/layout/list1"/>
    <dgm:cxn modelId="{8220B6A5-FE17-4A88-A232-62CC5114C7D9}" srcId="{B43A0C73-2367-49CD-B0EE-600645B718BB}" destId="{0BFE450B-80A7-44D5-A12D-202C45B146DF}" srcOrd="0" destOrd="0" parTransId="{164C247D-EA8B-4C7F-9768-F7BBA17D65F3}" sibTransId="{E152AA07-CCFD-4C40-8916-52DAF0FD7E35}"/>
    <dgm:cxn modelId="{7A8F392B-E7F4-4FA7-89FD-062287A87DED}" type="presOf" srcId="{F407E408-7774-4FB4-87F6-6090708356C3}" destId="{62F4B3D3-2347-4104-961A-3C76379CDCB7}" srcOrd="1" destOrd="0" presId="urn:microsoft.com/office/officeart/2005/8/layout/list1"/>
    <dgm:cxn modelId="{CBB6B9D3-79B5-459F-8F6F-344A1DA8C6A0}" type="presOf" srcId="{3B35F254-10F4-4B01-8F59-4E4C80208A90}" destId="{C1524B08-995C-4FFF-BAA9-2FD0727D2A06}" srcOrd="1" destOrd="0" presId="urn:microsoft.com/office/officeart/2005/8/layout/list1"/>
    <dgm:cxn modelId="{E12F3502-6F07-4ED0-AE7F-D6260DE7FD56}" type="presOf" srcId="{B43A0C73-2367-49CD-B0EE-600645B718BB}" destId="{C0F5AC13-5E27-4D13-9B7B-CF1BE7D9917F}" srcOrd="0" destOrd="0" presId="urn:microsoft.com/office/officeart/2005/8/layout/list1"/>
    <dgm:cxn modelId="{ACC55343-C80C-4F5B-929F-73186C495768}" type="presOf" srcId="{71456E5A-83D7-463F-B757-B12C2580BDFB}" destId="{DEAAD19D-AD99-4943-AA8F-42132210E9A5}" srcOrd="0" destOrd="0" presId="urn:microsoft.com/office/officeart/2005/8/layout/list1"/>
    <dgm:cxn modelId="{E523500D-83DF-4A05-B53E-E77F76533B0E}" srcId="{B43A0C73-2367-49CD-B0EE-600645B718BB}" destId="{71456E5A-83D7-463F-B757-B12C2580BDFB}" srcOrd="1" destOrd="0" parTransId="{EB93D50C-6AE1-43B7-9B89-F3D6CE21F24E}" sibTransId="{9B3C5D2E-1707-4069-B833-6BBC038D6CCE}"/>
    <dgm:cxn modelId="{410F700D-8D3F-4A04-AFA6-7C978BFF7F44}" srcId="{B43A0C73-2367-49CD-B0EE-600645B718BB}" destId="{3B35F254-10F4-4B01-8F59-4E4C80208A90}" srcOrd="2" destOrd="0" parTransId="{7D7CD8E9-A798-4FAD-9233-8937B6C7F37B}" sibTransId="{5A02978D-E491-4BC5-B5E2-98C026CF760C}"/>
    <dgm:cxn modelId="{EC9EFFA5-3E9A-4E33-8C1A-A5EBFA78EF14}" type="presOf" srcId="{71456E5A-83D7-463F-B757-B12C2580BDFB}" destId="{BB36F8FF-58ED-46BA-AABC-524C85FD424E}" srcOrd="1" destOrd="0" presId="urn:microsoft.com/office/officeart/2005/8/layout/list1"/>
    <dgm:cxn modelId="{F8B6A735-A7EF-42C7-8D03-6400A62ED1EE}" type="presOf" srcId="{0BFE450B-80A7-44D5-A12D-202C45B146DF}" destId="{513619BC-26F8-4656-9B9C-611790EF00FD}" srcOrd="0" destOrd="0" presId="urn:microsoft.com/office/officeart/2005/8/layout/list1"/>
    <dgm:cxn modelId="{5A295360-9F27-4C17-B6B7-A83218F633ED}" srcId="{B43A0C73-2367-49CD-B0EE-600645B718BB}" destId="{F407E408-7774-4FB4-87F6-6090708356C3}" srcOrd="3" destOrd="0" parTransId="{20FE0242-BE41-4B29-A6B1-EB92403A46CE}" sibTransId="{55C1F505-B83C-4110-940F-5F87DDD228FE}"/>
    <dgm:cxn modelId="{4D854B04-0853-4D16-9583-2244E96B9EBF}" type="presOf" srcId="{0BFE450B-80A7-44D5-A12D-202C45B146DF}" destId="{2687EA59-F67A-4D2E-9CF7-5A9B90ECE98C}" srcOrd="1" destOrd="0" presId="urn:microsoft.com/office/officeart/2005/8/layout/list1"/>
    <dgm:cxn modelId="{83B7B90F-5A18-4C62-B9E3-14DB188D6E09}" type="presOf" srcId="{3B35F254-10F4-4B01-8F59-4E4C80208A90}" destId="{937F461F-0DA8-40AB-B27C-062294A0F8F4}" srcOrd="0" destOrd="0" presId="urn:microsoft.com/office/officeart/2005/8/layout/list1"/>
    <dgm:cxn modelId="{79B3C508-1947-4F63-A668-6DD8659B71B6}" type="presParOf" srcId="{C0F5AC13-5E27-4D13-9B7B-CF1BE7D9917F}" destId="{CE472E4E-016E-495D-8A56-E08180D3AB2A}" srcOrd="0" destOrd="0" presId="urn:microsoft.com/office/officeart/2005/8/layout/list1"/>
    <dgm:cxn modelId="{E062E709-B715-46BA-8A5C-9FA16AB8AE1A}" type="presParOf" srcId="{CE472E4E-016E-495D-8A56-E08180D3AB2A}" destId="{513619BC-26F8-4656-9B9C-611790EF00FD}" srcOrd="0" destOrd="0" presId="urn:microsoft.com/office/officeart/2005/8/layout/list1"/>
    <dgm:cxn modelId="{F8802338-FED6-46E9-BD8C-43AAAF8AEA0C}" type="presParOf" srcId="{CE472E4E-016E-495D-8A56-E08180D3AB2A}" destId="{2687EA59-F67A-4D2E-9CF7-5A9B90ECE98C}" srcOrd="1" destOrd="0" presId="urn:microsoft.com/office/officeart/2005/8/layout/list1"/>
    <dgm:cxn modelId="{461303E7-6E35-4515-9D8D-5A0294C11663}" type="presParOf" srcId="{C0F5AC13-5E27-4D13-9B7B-CF1BE7D9917F}" destId="{8E84440F-7EB7-4DB3-9CBF-42B2B79C67BD}" srcOrd="1" destOrd="0" presId="urn:microsoft.com/office/officeart/2005/8/layout/list1"/>
    <dgm:cxn modelId="{00A41CEB-DA93-4A1A-B41D-5E818B0EDCF9}" type="presParOf" srcId="{C0F5AC13-5E27-4D13-9B7B-CF1BE7D9917F}" destId="{9DC4E2D2-5FBD-4D6D-B889-654E1F1D7B18}" srcOrd="2" destOrd="0" presId="urn:microsoft.com/office/officeart/2005/8/layout/list1"/>
    <dgm:cxn modelId="{513E16D1-A53B-47F3-AAD7-3360A23C77C9}" type="presParOf" srcId="{C0F5AC13-5E27-4D13-9B7B-CF1BE7D9917F}" destId="{A81D6D22-20AB-44B9-9B53-66FE693AC9B9}" srcOrd="3" destOrd="0" presId="urn:microsoft.com/office/officeart/2005/8/layout/list1"/>
    <dgm:cxn modelId="{1EA70151-7C6F-482E-AC68-9B6728F1BA1F}" type="presParOf" srcId="{C0F5AC13-5E27-4D13-9B7B-CF1BE7D9917F}" destId="{2F62C58F-F20C-4E9C-A382-C074865CF05E}" srcOrd="4" destOrd="0" presId="urn:microsoft.com/office/officeart/2005/8/layout/list1"/>
    <dgm:cxn modelId="{AA5F4B88-1C54-48A2-88B0-9A19CFC985B3}" type="presParOf" srcId="{2F62C58F-F20C-4E9C-A382-C074865CF05E}" destId="{DEAAD19D-AD99-4943-AA8F-42132210E9A5}" srcOrd="0" destOrd="0" presId="urn:microsoft.com/office/officeart/2005/8/layout/list1"/>
    <dgm:cxn modelId="{83C1F48E-CAFB-4705-9FEE-658A2A46BDF5}" type="presParOf" srcId="{2F62C58F-F20C-4E9C-A382-C074865CF05E}" destId="{BB36F8FF-58ED-46BA-AABC-524C85FD424E}" srcOrd="1" destOrd="0" presId="urn:microsoft.com/office/officeart/2005/8/layout/list1"/>
    <dgm:cxn modelId="{8ECEDFA3-C7A4-4F86-88E0-C8C651B6EDBF}" type="presParOf" srcId="{C0F5AC13-5E27-4D13-9B7B-CF1BE7D9917F}" destId="{E64676E5-9C69-4BE0-8F3A-269724975669}" srcOrd="5" destOrd="0" presId="urn:microsoft.com/office/officeart/2005/8/layout/list1"/>
    <dgm:cxn modelId="{7DF02F35-B3A3-4B18-A860-FDF0DC2AB34C}" type="presParOf" srcId="{C0F5AC13-5E27-4D13-9B7B-CF1BE7D9917F}" destId="{44AEEE58-3D21-4642-925E-84F973A4842F}" srcOrd="6" destOrd="0" presId="urn:microsoft.com/office/officeart/2005/8/layout/list1"/>
    <dgm:cxn modelId="{8AA3D5C7-C533-4709-8FA7-0B09A962C3D0}" type="presParOf" srcId="{C0F5AC13-5E27-4D13-9B7B-CF1BE7D9917F}" destId="{FA088B0F-2F16-4C3C-91AD-FF40AE98E8F6}" srcOrd="7" destOrd="0" presId="urn:microsoft.com/office/officeart/2005/8/layout/list1"/>
    <dgm:cxn modelId="{95534016-CD13-4332-A34D-DB91704C50A3}" type="presParOf" srcId="{C0F5AC13-5E27-4D13-9B7B-CF1BE7D9917F}" destId="{C0C69E11-2154-4D00-BCDF-9C1054011FFE}" srcOrd="8" destOrd="0" presId="urn:microsoft.com/office/officeart/2005/8/layout/list1"/>
    <dgm:cxn modelId="{049946F3-7AA9-4B83-8D9B-5E13F9050DD0}" type="presParOf" srcId="{C0C69E11-2154-4D00-BCDF-9C1054011FFE}" destId="{937F461F-0DA8-40AB-B27C-062294A0F8F4}" srcOrd="0" destOrd="0" presId="urn:microsoft.com/office/officeart/2005/8/layout/list1"/>
    <dgm:cxn modelId="{9C0972C3-9D20-4F09-80B4-F38F91BF8F4C}" type="presParOf" srcId="{C0C69E11-2154-4D00-BCDF-9C1054011FFE}" destId="{C1524B08-995C-4FFF-BAA9-2FD0727D2A06}" srcOrd="1" destOrd="0" presId="urn:microsoft.com/office/officeart/2005/8/layout/list1"/>
    <dgm:cxn modelId="{F7D5A738-4181-4E60-A5BD-3089917C5D90}" type="presParOf" srcId="{C0F5AC13-5E27-4D13-9B7B-CF1BE7D9917F}" destId="{15D2D2A0-6CB5-4AF5-8C77-724EE2DC319E}" srcOrd="9" destOrd="0" presId="urn:microsoft.com/office/officeart/2005/8/layout/list1"/>
    <dgm:cxn modelId="{C2792E87-5EFF-479A-9F8A-C92A54918461}" type="presParOf" srcId="{C0F5AC13-5E27-4D13-9B7B-CF1BE7D9917F}" destId="{4AF8C692-7560-4498-A5EE-D96E3AFF069D}" srcOrd="10" destOrd="0" presId="urn:microsoft.com/office/officeart/2005/8/layout/list1"/>
    <dgm:cxn modelId="{F400FF3C-AD5D-42EF-9FFE-BFFACC509099}" type="presParOf" srcId="{C0F5AC13-5E27-4D13-9B7B-CF1BE7D9917F}" destId="{7724A49E-44D6-4E5D-9ECD-AA036698F459}" srcOrd="11" destOrd="0" presId="urn:microsoft.com/office/officeart/2005/8/layout/list1"/>
    <dgm:cxn modelId="{062FD175-BC07-4883-B139-0CA6605DC8F6}" type="presParOf" srcId="{C0F5AC13-5E27-4D13-9B7B-CF1BE7D9917F}" destId="{A04230FD-0593-49D8-B902-EC8D4D916918}" srcOrd="12" destOrd="0" presId="urn:microsoft.com/office/officeart/2005/8/layout/list1"/>
    <dgm:cxn modelId="{6E158EFE-52CC-46B6-A32B-E827FC8768E6}" type="presParOf" srcId="{A04230FD-0593-49D8-B902-EC8D4D916918}" destId="{880E1A8E-28EC-4D4B-A6AD-01C620E61DF6}" srcOrd="0" destOrd="0" presId="urn:microsoft.com/office/officeart/2005/8/layout/list1"/>
    <dgm:cxn modelId="{57285F70-C09C-4EDB-BCCE-D41F32368C42}" type="presParOf" srcId="{A04230FD-0593-49D8-B902-EC8D4D916918}" destId="{62F4B3D3-2347-4104-961A-3C76379CDCB7}" srcOrd="1" destOrd="0" presId="urn:microsoft.com/office/officeart/2005/8/layout/list1"/>
    <dgm:cxn modelId="{80A4E139-FB57-4C3A-9F5A-BCE06CE7C92F}" type="presParOf" srcId="{C0F5AC13-5E27-4D13-9B7B-CF1BE7D9917F}" destId="{410905A9-285F-4E72-9DD9-B44B153A9183}" srcOrd="13" destOrd="0" presId="urn:microsoft.com/office/officeart/2005/8/layout/list1"/>
    <dgm:cxn modelId="{DF40756C-F81C-4165-96BE-6BA130350839}" type="presParOf" srcId="{C0F5AC13-5E27-4D13-9B7B-CF1BE7D9917F}" destId="{C7DE9F8D-3A2E-49BE-96D3-512619DA530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FBA681-DFAE-4917-81E0-C4EE70DD033E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921457EE-12DC-4A7F-918E-31A3CFFD00A7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th-TH" sz="2400" b="1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มีกฎเกณฑ์ บรรทัดฐาน และค่านิยมร่วมกัน  </a:t>
          </a:r>
          <a:endParaRPr lang="th-TH" sz="2400" b="1" dirty="0">
            <a:solidFill>
              <a:srgbClr val="000000"/>
            </a:solidFill>
            <a:latin typeface="TH SarabunPSK" pitchFamily="34" charset="-34"/>
            <a:cs typeface="TH SarabunPSK" pitchFamily="34" charset="-34"/>
          </a:endParaRPr>
        </a:p>
      </dgm:t>
    </dgm:pt>
    <dgm:pt modelId="{7A885195-A3F3-46EE-84C4-8291F6C28182}" type="parTrans" cxnId="{F78C7D1E-3C77-46CF-817A-7628EDC4939A}">
      <dgm:prSet/>
      <dgm:spPr/>
      <dgm:t>
        <a:bodyPr/>
        <a:lstStyle/>
        <a:p>
          <a:endParaRPr lang="th-TH">
            <a:latin typeface="TH SarabunPSK" pitchFamily="34" charset="-34"/>
            <a:cs typeface="TH SarabunPSK" pitchFamily="34" charset="-34"/>
          </a:endParaRPr>
        </a:p>
      </dgm:t>
    </dgm:pt>
    <dgm:pt modelId="{619127BF-9BF9-4D0C-9DF9-CAE0B37439AB}" type="sibTrans" cxnId="{F78C7D1E-3C77-46CF-817A-7628EDC4939A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th-TH">
            <a:latin typeface="TH SarabunPSK" pitchFamily="34" charset="-34"/>
            <a:cs typeface="TH SarabunPSK" pitchFamily="34" charset="-34"/>
          </a:endParaRPr>
        </a:p>
      </dgm:t>
    </dgm:pt>
    <dgm:pt modelId="{4998D1B3-7B7B-45F4-9B2B-3BC5B1208C9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th-TH" sz="2400" b="1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มีเอกภาพ สงบสุข แข็งแกร่ง และรับผิดชอบแก้ปัญหาความมั่นคง</a:t>
          </a:r>
          <a:endParaRPr lang="th-TH" sz="2400" b="1" dirty="0">
            <a:solidFill>
              <a:srgbClr val="000000"/>
            </a:solidFill>
            <a:latin typeface="TH SarabunPSK" pitchFamily="34" charset="-34"/>
            <a:cs typeface="TH SarabunPSK" pitchFamily="34" charset="-34"/>
          </a:endParaRPr>
        </a:p>
      </dgm:t>
    </dgm:pt>
    <dgm:pt modelId="{859BC6F4-29B7-4E7B-B6B7-813C0CE008AE}" type="parTrans" cxnId="{3A8D77C4-6DD7-46C5-9A46-70D26CC107FC}">
      <dgm:prSet/>
      <dgm:spPr/>
      <dgm:t>
        <a:bodyPr/>
        <a:lstStyle/>
        <a:p>
          <a:endParaRPr lang="th-TH">
            <a:latin typeface="TH SarabunPSK" pitchFamily="34" charset="-34"/>
            <a:cs typeface="TH SarabunPSK" pitchFamily="34" charset="-34"/>
          </a:endParaRPr>
        </a:p>
      </dgm:t>
    </dgm:pt>
    <dgm:pt modelId="{3B3538C8-EB78-4404-BDD4-FEAFE6F050DA}" type="sibTrans" cxnId="{3A8D77C4-6DD7-46C5-9A46-70D26CC107FC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th-TH">
            <a:latin typeface="TH SarabunPSK" pitchFamily="34" charset="-34"/>
            <a:cs typeface="TH SarabunPSK" pitchFamily="34" charset="-34"/>
          </a:endParaRPr>
        </a:p>
      </dgm:t>
    </dgm:pt>
    <dgm:pt modelId="{B757F39E-A2AD-4222-A4EE-A673BAE1EEC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th-TH" sz="2400" b="1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มีพลวัตร  </a:t>
          </a:r>
          <a:br>
            <a:rPr lang="th-TH" sz="2400" b="1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2400" b="1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คงความเป็นศูนย์กลาง</a:t>
          </a:r>
          <a:br>
            <a:rPr lang="th-TH" sz="2400" b="1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2400" b="1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และบทบาทของอาเซียน</a:t>
          </a:r>
          <a:endParaRPr lang="th-TH" sz="2400" b="1" dirty="0">
            <a:solidFill>
              <a:srgbClr val="000000"/>
            </a:solidFill>
            <a:latin typeface="TH SarabunPSK" pitchFamily="34" charset="-34"/>
            <a:cs typeface="TH SarabunPSK" pitchFamily="34" charset="-34"/>
          </a:endParaRPr>
        </a:p>
      </dgm:t>
    </dgm:pt>
    <dgm:pt modelId="{35A7EC45-97ED-456F-9E30-2154FE6B2EBB}" type="parTrans" cxnId="{9403FF18-681A-4474-947E-51E0E39F8E91}">
      <dgm:prSet/>
      <dgm:spPr/>
      <dgm:t>
        <a:bodyPr/>
        <a:lstStyle/>
        <a:p>
          <a:endParaRPr lang="th-TH">
            <a:latin typeface="TH SarabunPSK" pitchFamily="34" charset="-34"/>
            <a:cs typeface="TH SarabunPSK" pitchFamily="34" charset="-34"/>
          </a:endParaRPr>
        </a:p>
      </dgm:t>
    </dgm:pt>
    <dgm:pt modelId="{2F4EBB42-D554-4EF0-B56F-A2CDA34EB4C0}" type="sibTrans" cxnId="{9403FF18-681A-4474-947E-51E0E39F8E91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th-TH">
            <a:latin typeface="TH SarabunPSK" pitchFamily="34" charset="-34"/>
            <a:cs typeface="TH SarabunPSK" pitchFamily="34" charset="-34"/>
          </a:endParaRPr>
        </a:p>
      </dgm:t>
    </dgm:pt>
    <dgm:pt modelId="{1353DD64-CC12-4401-ADED-9E3B8AAD1A81}" type="pres">
      <dgm:prSet presAssocID="{8CFBA681-DFAE-4917-81E0-C4EE70DD03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94CC258-5363-494B-8D54-A3125BBFE898}" type="pres">
      <dgm:prSet presAssocID="{921457EE-12DC-4A7F-918E-31A3CFFD00A7}" presName="node" presStyleLbl="node1" presStyleIdx="0" presStyleCnt="3" custScaleX="133671" custScaleY="12938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FCDD5B0-46D0-437F-8BC8-2322067F1599}" type="pres">
      <dgm:prSet presAssocID="{619127BF-9BF9-4D0C-9DF9-CAE0B37439AB}" presName="sibTrans" presStyleLbl="sibTrans2D1" presStyleIdx="0" presStyleCnt="3" custLinFactNeighborY="-21830" custRadScaleRad="211664" custRadScaleInc="-2147483648"/>
      <dgm:spPr/>
      <dgm:t>
        <a:bodyPr/>
        <a:lstStyle/>
        <a:p>
          <a:endParaRPr lang="th-TH"/>
        </a:p>
      </dgm:t>
    </dgm:pt>
    <dgm:pt modelId="{C58B9ABA-C751-47BE-8AED-F3A727D302C0}" type="pres">
      <dgm:prSet presAssocID="{619127BF-9BF9-4D0C-9DF9-CAE0B37439AB}" presName="connectorText" presStyleLbl="sibTrans2D1" presStyleIdx="0" presStyleCnt="3"/>
      <dgm:spPr/>
      <dgm:t>
        <a:bodyPr/>
        <a:lstStyle/>
        <a:p>
          <a:endParaRPr lang="th-TH"/>
        </a:p>
      </dgm:t>
    </dgm:pt>
    <dgm:pt modelId="{D290BDB0-F231-4440-8AAF-3F24CD6B3297}" type="pres">
      <dgm:prSet presAssocID="{B757F39E-A2AD-4222-A4EE-A673BAE1EEC4}" presName="node" presStyleLbl="node1" presStyleIdx="1" presStyleCnt="3" custScaleX="133671" custScaleY="129389" custRadScaleRad="86649" custRadScaleInc="-4688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2165429-F26C-413E-BD8F-6DC88E999CC4}" type="pres">
      <dgm:prSet presAssocID="{2F4EBB42-D554-4EF0-B56F-A2CDA34EB4C0}" presName="sibTrans" presStyleLbl="sibTrans2D1" presStyleIdx="1" presStyleCnt="3"/>
      <dgm:spPr/>
      <dgm:t>
        <a:bodyPr/>
        <a:lstStyle/>
        <a:p>
          <a:endParaRPr lang="th-TH"/>
        </a:p>
      </dgm:t>
    </dgm:pt>
    <dgm:pt modelId="{5F6FE0E8-A4F8-4A36-B0D6-FEE511F2D59F}" type="pres">
      <dgm:prSet presAssocID="{2F4EBB42-D554-4EF0-B56F-A2CDA34EB4C0}" presName="connectorText" presStyleLbl="sibTrans2D1" presStyleIdx="1" presStyleCnt="3"/>
      <dgm:spPr/>
      <dgm:t>
        <a:bodyPr/>
        <a:lstStyle/>
        <a:p>
          <a:endParaRPr lang="th-TH"/>
        </a:p>
      </dgm:t>
    </dgm:pt>
    <dgm:pt modelId="{EE6E4DF4-4D11-4C03-9953-7FB915061B0E}" type="pres">
      <dgm:prSet presAssocID="{4998D1B3-7B7B-45F4-9B2B-3BC5B1208C91}" presName="node" presStyleLbl="node1" presStyleIdx="2" presStyleCnt="3" custScaleX="133671" custScaleY="129389" custRadScaleRad="86649" custRadScaleInc="4688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A73B001-BAB4-4FA8-BE59-BFDDC46B5D4C}" type="pres">
      <dgm:prSet presAssocID="{3B3538C8-EB78-4404-BDD4-FEAFE6F050DA}" presName="sibTrans" presStyleLbl="sibTrans2D1" presStyleIdx="2" presStyleCnt="3" custLinFactNeighborY="-21830" custRadScaleRad="211664" custRadScaleInc="-2147483648"/>
      <dgm:spPr/>
      <dgm:t>
        <a:bodyPr/>
        <a:lstStyle/>
        <a:p>
          <a:endParaRPr lang="th-TH"/>
        </a:p>
      </dgm:t>
    </dgm:pt>
    <dgm:pt modelId="{40C7FE67-6E78-4A2B-AF87-88C9142029BB}" type="pres">
      <dgm:prSet presAssocID="{3B3538C8-EB78-4404-BDD4-FEAFE6F050DA}" presName="connectorText" presStyleLbl="sibTrans2D1" presStyleIdx="2" presStyleCnt="3"/>
      <dgm:spPr/>
      <dgm:t>
        <a:bodyPr/>
        <a:lstStyle/>
        <a:p>
          <a:endParaRPr lang="th-TH"/>
        </a:p>
      </dgm:t>
    </dgm:pt>
  </dgm:ptLst>
  <dgm:cxnLst>
    <dgm:cxn modelId="{71DE02D4-8437-4E00-AD3B-969DFA776EF5}" type="presOf" srcId="{921457EE-12DC-4A7F-918E-31A3CFFD00A7}" destId="{194CC258-5363-494B-8D54-A3125BBFE898}" srcOrd="0" destOrd="0" presId="urn:microsoft.com/office/officeart/2005/8/layout/cycle7"/>
    <dgm:cxn modelId="{9403FF18-681A-4474-947E-51E0E39F8E91}" srcId="{8CFBA681-DFAE-4917-81E0-C4EE70DD033E}" destId="{B757F39E-A2AD-4222-A4EE-A673BAE1EEC4}" srcOrd="1" destOrd="0" parTransId="{35A7EC45-97ED-456F-9E30-2154FE6B2EBB}" sibTransId="{2F4EBB42-D554-4EF0-B56F-A2CDA34EB4C0}"/>
    <dgm:cxn modelId="{3A8D77C4-6DD7-46C5-9A46-70D26CC107FC}" srcId="{8CFBA681-DFAE-4917-81E0-C4EE70DD033E}" destId="{4998D1B3-7B7B-45F4-9B2B-3BC5B1208C91}" srcOrd="2" destOrd="0" parTransId="{859BC6F4-29B7-4E7B-B6B7-813C0CE008AE}" sibTransId="{3B3538C8-EB78-4404-BDD4-FEAFE6F050DA}"/>
    <dgm:cxn modelId="{498BFB95-93A4-42FB-B9DE-42CFDF52BA30}" type="presOf" srcId="{3B3538C8-EB78-4404-BDD4-FEAFE6F050DA}" destId="{EA73B001-BAB4-4FA8-BE59-BFDDC46B5D4C}" srcOrd="0" destOrd="0" presId="urn:microsoft.com/office/officeart/2005/8/layout/cycle7"/>
    <dgm:cxn modelId="{F78C7D1E-3C77-46CF-817A-7628EDC4939A}" srcId="{8CFBA681-DFAE-4917-81E0-C4EE70DD033E}" destId="{921457EE-12DC-4A7F-918E-31A3CFFD00A7}" srcOrd="0" destOrd="0" parTransId="{7A885195-A3F3-46EE-84C4-8291F6C28182}" sibTransId="{619127BF-9BF9-4D0C-9DF9-CAE0B37439AB}"/>
    <dgm:cxn modelId="{4A5237D5-6284-4AB3-AA55-0C5B36E875BF}" type="presOf" srcId="{8CFBA681-DFAE-4917-81E0-C4EE70DD033E}" destId="{1353DD64-CC12-4401-ADED-9E3B8AAD1A81}" srcOrd="0" destOrd="0" presId="urn:microsoft.com/office/officeart/2005/8/layout/cycle7"/>
    <dgm:cxn modelId="{25E53B26-87FD-417A-94FC-6C76D16EA231}" type="presOf" srcId="{B757F39E-A2AD-4222-A4EE-A673BAE1EEC4}" destId="{D290BDB0-F231-4440-8AAF-3F24CD6B3297}" srcOrd="0" destOrd="0" presId="urn:microsoft.com/office/officeart/2005/8/layout/cycle7"/>
    <dgm:cxn modelId="{64AC6622-44E4-477B-BC11-A6A37115B1DA}" type="presOf" srcId="{2F4EBB42-D554-4EF0-B56F-A2CDA34EB4C0}" destId="{32165429-F26C-413E-BD8F-6DC88E999CC4}" srcOrd="0" destOrd="0" presId="urn:microsoft.com/office/officeart/2005/8/layout/cycle7"/>
    <dgm:cxn modelId="{C9EFE3AC-6832-49F9-81B7-630865E2EF04}" type="presOf" srcId="{4998D1B3-7B7B-45F4-9B2B-3BC5B1208C91}" destId="{EE6E4DF4-4D11-4C03-9953-7FB915061B0E}" srcOrd="0" destOrd="0" presId="urn:microsoft.com/office/officeart/2005/8/layout/cycle7"/>
    <dgm:cxn modelId="{91DF866D-7F9F-4812-B7EF-91F4FEC04F52}" type="presOf" srcId="{619127BF-9BF9-4D0C-9DF9-CAE0B37439AB}" destId="{BFCDD5B0-46D0-437F-8BC8-2322067F1599}" srcOrd="0" destOrd="0" presId="urn:microsoft.com/office/officeart/2005/8/layout/cycle7"/>
    <dgm:cxn modelId="{74BE74EA-9229-4381-846A-107D0ED2EBD2}" type="presOf" srcId="{2F4EBB42-D554-4EF0-B56F-A2CDA34EB4C0}" destId="{5F6FE0E8-A4F8-4A36-B0D6-FEE511F2D59F}" srcOrd="1" destOrd="0" presId="urn:microsoft.com/office/officeart/2005/8/layout/cycle7"/>
    <dgm:cxn modelId="{B2B17B0E-E6C4-4768-9ABD-76A3AE1193AE}" type="presOf" srcId="{619127BF-9BF9-4D0C-9DF9-CAE0B37439AB}" destId="{C58B9ABA-C751-47BE-8AED-F3A727D302C0}" srcOrd="1" destOrd="0" presId="urn:microsoft.com/office/officeart/2005/8/layout/cycle7"/>
    <dgm:cxn modelId="{2C99C1BE-548E-4C1D-83AF-664D4A42895C}" type="presOf" srcId="{3B3538C8-EB78-4404-BDD4-FEAFE6F050DA}" destId="{40C7FE67-6E78-4A2B-AF87-88C9142029BB}" srcOrd="1" destOrd="0" presId="urn:microsoft.com/office/officeart/2005/8/layout/cycle7"/>
    <dgm:cxn modelId="{CE132F51-B7AA-491E-8A34-A1F93909CFAC}" type="presParOf" srcId="{1353DD64-CC12-4401-ADED-9E3B8AAD1A81}" destId="{194CC258-5363-494B-8D54-A3125BBFE898}" srcOrd="0" destOrd="0" presId="urn:microsoft.com/office/officeart/2005/8/layout/cycle7"/>
    <dgm:cxn modelId="{EE88D722-FA54-4EE3-ADE9-A9998B150E72}" type="presParOf" srcId="{1353DD64-CC12-4401-ADED-9E3B8AAD1A81}" destId="{BFCDD5B0-46D0-437F-8BC8-2322067F1599}" srcOrd="1" destOrd="0" presId="urn:microsoft.com/office/officeart/2005/8/layout/cycle7"/>
    <dgm:cxn modelId="{0A53235C-5AF7-4B86-9B7D-689C4B2FB3D3}" type="presParOf" srcId="{BFCDD5B0-46D0-437F-8BC8-2322067F1599}" destId="{C58B9ABA-C751-47BE-8AED-F3A727D302C0}" srcOrd="0" destOrd="0" presId="urn:microsoft.com/office/officeart/2005/8/layout/cycle7"/>
    <dgm:cxn modelId="{36682917-2079-483C-8C39-89AFB62B8AB5}" type="presParOf" srcId="{1353DD64-CC12-4401-ADED-9E3B8AAD1A81}" destId="{D290BDB0-F231-4440-8AAF-3F24CD6B3297}" srcOrd="2" destOrd="0" presId="urn:microsoft.com/office/officeart/2005/8/layout/cycle7"/>
    <dgm:cxn modelId="{F1E1B5B3-8D15-4C52-A2C3-721484FB6240}" type="presParOf" srcId="{1353DD64-CC12-4401-ADED-9E3B8AAD1A81}" destId="{32165429-F26C-413E-BD8F-6DC88E999CC4}" srcOrd="3" destOrd="0" presId="urn:microsoft.com/office/officeart/2005/8/layout/cycle7"/>
    <dgm:cxn modelId="{3CC46BC0-0A05-4CD0-A211-3064BA361D26}" type="presParOf" srcId="{32165429-F26C-413E-BD8F-6DC88E999CC4}" destId="{5F6FE0E8-A4F8-4A36-B0D6-FEE511F2D59F}" srcOrd="0" destOrd="0" presId="urn:microsoft.com/office/officeart/2005/8/layout/cycle7"/>
    <dgm:cxn modelId="{64EB83B6-5AC8-4A78-AD6A-215157A732C9}" type="presParOf" srcId="{1353DD64-CC12-4401-ADED-9E3B8AAD1A81}" destId="{EE6E4DF4-4D11-4C03-9953-7FB915061B0E}" srcOrd="4" destOrd="0" presId="urn:microsoft.com/office/officeart/2005/8/layout/cycle7"/>
    <dgm:cxn modelId="{C7F81FC9-B97D-4D66-AD75-4C04D8AC13FF}" type="presParOf" srcId="{1353DD64-CC12-4401-ADED-9E3B8AAD1A81}" destId="{EA73B001-BAB4-4FA8-BE59-BFDDC46B5D4C}" srcOrd="5" destOrd="0" presId="urn:microsoft.com/office/officeart/2005/8/layout/cycle7"/>
    <dgm:cxn modelId="{7F4652BB-2D94-42B9-B63B-F8EA25F44DEB}" type="presParOf" srcId="{EA73B001-BAB4-4FA8-BE59-BFDDC46B5D4C}" destId="{40C7FE67-6E78-4A2B-AF87-88C9142029BB}" srcOrd="0" destOrd="0" presId="urn:microsoft.com/office/officeart/2005/8/layout/cycle7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3A0C73-2367-49CD-B0EE-600645B718BB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FE450B-80A7-44D5-A12D-202C45B146DF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H SarabunPSK" pitchFamily="34" charset="-34"/>
              <a:cs typeface="TH SarabunPSK" pitchFamily="34" charset="-34"/>
            </a:rPr>
            <a:t>ภาพรวมประชาคมอาเซียน</a:t>
          </a:r>
          <a:endParaRPr lang="en-US" sz="2800" b="1" dirty="0">
            <a:solidFill>
              <a:schemeClr val="tx2">
                <a:lumMod val="60000"/>
                <a:lumOff val="40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164C247D-EA8B-4C7F-9768-F7BBA17D65F3}" type="parTrans" cxnId="{8220B6A5-FE17-4A88-A232-62CC5114C7D9}">
      <dgm:prSet/>
      <dgm:spPr/>
      <dgm:t>
        <a:bodyPr/>
        <a:lstStyle/>
        <a:p>
          <a:endParaRPr lang="en-US" sz="2800" b="1">
            <a:latin typeface="TH SarabunPSK" pitchFamily="34" charset="-34"/>
            <a:cs typeface="TH SarabunPSK" pitchFamily="34" charset="-34"/>
          </a:endParaRPr>
        </a:p>
      </dgm:t>
    </dgm:pt>
    <dgm:pt modelId="{E152AA07-CCFD-4C40-8916-52DAF0FD7E35}" type="sibTrans" cxnId="{8220B6A5-FE17-4A88-A232-62CC5114C7D9}">
      <dgm:prSet/>
      <dgm:spPr/>
      <dgm:t>
        <a:bodyPr/>
        <a:lstStyle/>
        <a:p>
          <a:endParaRPr lang="en-US" sz="2800" b="1">
            <a:latin typeface="TH SarabunPSK" pitchFamily="34" charset="-34"/>
            <a:cs typeface="TH SarabunPSK" pitchFamily="34" charset="-34"/>
          </a:endParaRPr>
        </a:p>
      </dgm:t>
    </dgm:pt>
    <dgm:pt modelId="{71456E5A-83D7-463F-B757-B12C2580BDFB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2800" b="1" dirty="0" smtClean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โอกาส และผลกระทบ</a:t>
          </a:r>
          <a:endParaRPr lang="en-US" sz="2800" b="1" dirty="0" smtClean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EB93D50C-6AE1-43B7-9B89-F3D6CE21F24E}" type="parTrans" cxnId="{E523500D-83DF-4A05-B53E-E77F76533B0E}">
      <dgm:prSet/>
      <dgm:spPr/>
      <dgm:t>
        <a:bodyPr/>
        <a:lstStyle/>
        <a:p>
          <a:endParaRPr lang="en-US" sz="2800" b="1">
            <a:latin typeface="TH SarabunPSK" pitchFamily="34" charset="-34"/>
            <a:cs typeface="TH SarabunPSK" pitchFamily="34" charset="-34"/>
          </a:endParaRPr>
        </a:p>
      </dgm:t>
    </dgm:pt>
    <dgm:pt modelId="{9B3C5D2E-1707-4069-B833-6BBC038D6CCE}" type="sibTrans" cxnId="{E523500D-83DF-4A05-B53E-E77F76533B0E}">
      <dgm:prSet/>
      <dgm:spPr/>
      <dgm:t>
        <a:bodyPr/>
        <a:lstStyle/>
        <a:p>
          <a:endParaRPr lang="en-US" sz="2800" b="1">
            <a:latin typeface="TH SarabunPSK" pitchFamily="34" charset="-34"/>
            <a:cs typeface="TH SarabunPSK" pitchFamily="34" charset="-34"/>
          </a:endParaRPr>
        </a:p>
      </dgm:t>
    </dgm:pt>
    <dgm:pt modelId="{3B35F254-10F4-4B01-8F59-4E4C80208A90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H SarabunPSK" pitchFamily="34" charset="-34"/>
              <a:cs typeface="TH SarabunPSK" pitchFamily="34" charset="-34"/>
            </a:rPr>
            <a:t>ยุทธศาสตร์ประเทศและยุทธศาสตร์การเข้าสู่ประชาคมอาเซียน ปี </a:t>
          </a:r>
          <a:r>
            <a: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H SarabunPSK" pitchFamily="34" charset="-34"/>
              <a:cs typeface="TH SarabunPSK" pitchFamily="34" charset="-34"/>
            </a:rPr>
            <a:t>2558</a:t>
          </a:r>
          <a:endParaRPr lang="en-US" sz="2800" b="1" dirty="0">
            <a:solidFill>
              <a:schemeClr val="tx2">
                <a:lumMod val="60000"/>
                <a:lumOff val="40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7D7CD8E9-A798-4FAD-9233-8937B6C7F37B}" type="parTrans" cxnId="{410F700D-8D3F-4A04-AFA6-7C978BFF7F44}">
      <dgm:prSet/>
      <dgm:spPr/>
      <dgm:t>
        <a:bodyPr/>
        <a:lstStyle/>
        <a:p>
          <a:endParaRPr lang="en-US" sz="2800" b="1">
            <a:latin typeface="TH SarabunPSK" pitchFamily="34" charset="-34"/>
            <a:cs typeface="TH SarabunPSK" pitchFamily="34" charset="-34"/>
          </a:endParaRPr>
        </a:p>
      </dgm:t>
    </dgm:pt>
    <dgm:pt modelId="{5A02978D-E491-4BC5-B5E2-98C026CF760C}" type="sibTrans" cxnId="{410F700D-8D3F-4A04-AFA6-7C978BFF7F44}">
      <dgm:prSet/>
      <dgm:spPr/>
      <dgm:t>
        <a:bodyPr/>
        <a:lstStyle/>
        <a:p>
          <a:endParaRPr lang="en-US" sz="2800" b="1">
            <a:latin typeface="TH SarabunPSK" pitchFamily="34" charset="-34"/>
            <a:cs typeface="TH SarabunPSK" pitchFamily="34" charset="-34"/>
          </a:endParaRPr>
        </a:p>
      </dgm:t>
    </dgm:pt>
    <dgm:pt modelId="{F407E408-7774-4FB4-87F6-6090708356C3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H SarabunPSK" pitchFamily="34" charset="-34"/>
              <a:cs typeface="TH SarabunPSK" pitchFamily="34" charset="-34"/>
            </a:rPr>
            <a:t>แนวทางการเตรียมความพร้อมก่อนการเข้าสู่ประชาคมอาเซียน ปี </a:t>
          </a:r>
          <a:r>
            <a: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H SarabunPSK" pitchFamily="34" charset="-34"/>
              <a:cs typeface="TH SarabunPSK" pitchFamily="34" charset="-34"/>
            </a:rPr>
            <a:t>2558</a:t>
          </a:r>
          <a:endParaRPr lang="en-US" sz="2800" b="1" dirty="0">
            <a:solidFill>
              <a:schemeClr val="tx2">
                <a:lumMod val="60000"/>
                <a:lumOff val="40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20FE0242-BE41-4B29-A6B1-EB92403A46CE}" type="parTrans" cxnId="{5A295360-9F27-4C17-B6B7-A83218F633ED}">
      <dgm:prSet/>
      <dgm:spPr/>
      <dgm:t>
        <a:bodyPr/>
        <a:lstStyle/>
        <a:p>
          <a:endParaRPr lang="en-US" sz="2800" b="1">
            <a:latin typeface="TH SarabunPSK" pitchFamily="34" charset="-34"/>
            <a:cs typeface="TH SarabunPSK" pitchFamily="34" charset="-34"/>
          </a:endParaRPr>
        </a:p>
      </dgm:t>
    </dgm:pt>
    <dgm:pt modelId="{55C1F505-B83C-4110-940F-5F87DDD228FE}" type="sibTrans" cxnId="{5A295360-9F27-4C17-B6B7-A83218F633ED}">
      <dgm:prSet/>
      <dgm:spPr/>
      <dgm:t>
        <a:bodyPr/>
        <a:lstStyle/>
        <a:p>
          <a:endParaRPr lang="en-US" sz="2800" b="1">
            <a:latin typeface="TH SarabunPSK" pitchFamily="34" charset="-34"/>
            <a:cs typeface="TH SarabunPSK" pitchFamily="34" charset="-34"/>
          </a:endParaRPr>
        </a:p>
      </dgm:t>
    </dgm:pt>
    <dgm:pt modelId="{C0F5AC13-5E27-4D13-9B7B-CF1BE7D9917F}" type="pres">
      <dgm:prSet presAssocID="{B43A0C73-2367-49CD-B0EE-600645B718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472E4E-016E-495D-8A56-E08180D3AB2A}" type="pres">
      <dgm:prSet presAssocID="{0BFE450B-80A7-44D5-A12D-202C45B146DF}" presName="parentLin" presStyleCnt="0"/>
      <dgm:spPr/>
      <dgm:t>
        <a:bodyPr/>
        <a:lstStyle/>
        <a:p>
          <a:endParaRPr lang="en-US"/>
        </a:p>
      </dgm:t>
    </dgm:pt>
    <dgm:pt modelId="{513619BC-26F8-4656-9B9C-611790EF00FD}" type="pres">
      <dgm:prSet presAssocID="{0BFE450B-80A7-44D5-A12D-202C45B146DF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687EA59-F67A-4D2E-9CF7-5A9B90ECE98C}" type="pres">
      <dgm:prSet presAssocID="{0BFE450B-80A7-44D5-A12D-202C45B146DF}" presName="parentText" presStyleLbl="node1" presStyleIdx="0" presStyleCnt="4" custScaleX="138127" custLinFactNeighborX="-454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4440F-7EB7-4DB3-9CBF-42B2B79C67BD}" type="pres">
      <dgm:prSet presAssocID="{0BFE450B-80A7-44D5-A12D-202C45B146DF}" presName="negativeSpace" presStyleCnt="0"/>
      <dgm:spPr/>
      <dgm:t>
        <a:bodyPr/>
        <a:lstStyle/>
        <a:p>
          <a:endParaRPr lang="en-US"/>
        </a:p>
      </dgm:t>
    </dgm:pt>
    <dgm:pt modelId="{9DC4E2D2-5FBD-4D6D-B889-654E1F1D7B18}" type="pres">
      <dgm:prSet presAssocID="{0BFE450B-80A7-44D5-A12D-202C45B146DF}" presName="childText" presStyleLbl="conFgAcc1" presStyleIdx="0" presStyleCnt="4" custLinFactNeighborX="1334" custLinFactNeighborY="236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1D6D22-20AB-44B9-9B53-66FE693AC9B9}" type="pres">
      <dgm:prSet presAssocID="{E152AA07-CCFD-4C40-8916-52DAF0FD7E35}" presName="spaceBetweenRectangles" presStyleCnt="0"/>
      <dgm:spPr/>
      <dgm:t>
        <a:bodyPr/>
        <a:lstStyle/>
        <a:p>
          <a:endParaRPr lang="en-US"/>
        </a:p>
      </dgm:t>
    </dgm:pt>
    <dgm:pt modelId="{2F62C58F-F20C-4E9C-A382-C074865CF05E}" type="pres">
      <dgm:prSet presAssocID="{71456E5A-83D7-463F-B757-B12C2580BDFB}" presName="parentLin" presStyleCnt="0"/>
      <dgm:spPr/>
      <dgm:t>
        <a:bodyPr/>
        <a:lstStyle/>
        <a:p>
          <a:endParaRPr lang="en-US"/>
        </a:p>
      </dgm:t>
    </dgm:pt>
    <dgm:pt modelId="{DEAAD19D-AD99-4943-AA8F-42132210E9A5}" type="pres">
      <dgm:prSet presAssocID="{71456E5A-83D7-463F-B757-B12C2580BDF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B36F8FF-58ED-46BA-AABC-524C85FD424E}" type="pres">
      <dgm:prSet presAssocID="{71456E5A-83D7-463F-B757-B12C2580BDFB}" presName="parentText" presStyleLbl="node1" presStyleIdx="1" presStyleCnt="4" custScaleX="136199" custLinFactNeighborX="-44377" custLinFactNeighborY="54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676E5-9C69-4BE0-8F3A-269724975669}" type="pres">
      <dgm:prSet presAssocID="{71456E5A-83D7-463F-B757-B12C2580BDFB}" presName="negativeSpace" presStyleCnt="0"/>
      <dgm:spPr/>
      <dgm:t>
        <a:bodyPr/>
        <a:lstStyle/>
        <a:p>
          <a:endParaRPr lang="en-US"/>
        </a:p>
      </dgm:t>
    </dgm:pt>
    <dgm:pt modelId="{44AEEE58-3D21-4642-925E-84F973A4842F}" type="pres">
      <dgm:prSet presAssocID="{71456E5A-83D7-463F-B757-B12C2580BDFB}" presName="childText" presStyleLbl="conFgAcc1" presStyleIdx="1" presStyleCnt="4" custLinFactNeighborY="-205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88B0F-2F16-4C3C-91AD-FF40AE98E8F6}" type="pres">
      <dgm:prSet presAssocID="{9B3C5D2E-1707-4069-B833-6BBC038D6CCE}" presName="spaceBetweenRectangles" presStyleCnt="0"/>
      <dgm:spPr/>
      <dgm:t>
        <a:bodyPr/>
        <a:lstStyle/>
        <a:p>
          <a:endParaRPr lang="en-US"/>
        </a:p>
      </dgm:t>
    </dgm:pt>
    <dgm:pt modelId="{C0C69E11-2154-4D00-BCDF-9C1054011FFE}" type="pres">
      <dgm:prSet presAssocID="{3B35F254-10F4-4B01-8F59-4E4C80208A90}" presName="parentLin" presStyleCnt="0"/>
      <dgm:spPr/>
      <dgm:t>
        <a:bodyPr/>
        <a:lstStyle/>
        <a:p>
          <a:endParaRPr lang="en-US"/>
        </a:p>
      </dgm:t>
    </dgm:pt>
    <dgm:pt modelId="{937F461F-0DA8-40AB-B27C-062294A0F8F4}" type="pres">
      <dgm:prSet presAssocID="{3B35F254-10F4-4B01-8F59-4E4C80208A90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C1524B08-995C-4FFF-BAA9-2FD0727D2A06}" type="pres">
      <dgm:prSet presAssocID="{3B35F254-10F4-4B01-8F59-4E4C80208A90}" presName="parentText" presStyleLbl="node1" presStyleIdx="2" presStyleCnt="4" custScaleX="136173" custLinFactNeighborX="-45738" custLinFactNeighborY="51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2D2A0-6CB5-4AF5-8C77-724EE2DC319E}" type="pres">
      <dgm:prSet presAssocID="{3B35F254-10F4-4B01-8F59-4E4C80208A90}" presName="negativeSpace" presStyleCnt="0"/>
      <dgm:spPr/>
      <dgm:t>
        <a:bodyPr/>
        <a:lstStyle/>
        <a:p>
          <a:endParaRPr lang="en-US"/>
        </a:p>
      </dgm:t>
    </dgm:pt>
    <dgm:pt modelId="{4AF8C692-7560-4498-A5EE-D96E3AFF069D}" type="pres">
      <dgm:prSet presAssocID="{3B35F254-10F4-4B01-8F59-4E4C80208A90}" presName="childText" presStyleLbl="conFgAcc1" presStyleIdx="2" presStyleCnt="4" custLinFactNeighborX="-1206" custLinFactNeighborY="32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4A49E-44D6-4E5D-9ECD-AA036698F459}" type="pres">
      <dgm:prSet presAssocID="{5A02978D-E491-4BC5-B5E2-98C026CF760C}" presName="spaceBetweenRectangles" presStyleCnt="0"/>
      <dgm:spPr/>
      <dgm:t>
        <a:bodyPr/>
        <a:lstStyle/>
        <a:p>
          <a:endParaRPr lang="en-US"/>
        </a:p>
      </dgm:t>
    </dgm:pt>
    <dgm:pt modelId="{A04230FD-0593-49D8-B902-EC8D4D916918}" type="pres">
      <dgm:prSet presAssocID="{F407E408-7774-4FB4-87F6-6090708356C3}" presName="parentLin" presStyleCnt="0"/>
      <dgm:spPr/>
      <dgm:t>
        <a:bodyPr/>
        <a:lstStyle/>
        <a:p>
          <a:endParaRPr lang="en-US"/>
        </a:p>
      </dgm:t>
    </dgm:pt>
    <dgm:pt modelId="{880E1A8E-28EC-4D4B-A6AD-01C620E61DF6}" type="pres">
      <dgm:prSet presAssocID="{F407E408-7774-4FB4-87F6-6090708356C3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62F4B3D3-2347-4104-961A-3C76379CDCB7}" type="pres">
      <dgm:prSet presAssocID="{F407E408-7774-4FB4-87F6-6090708356C3}" presName="parentText" presStyleLbl="node1" presStyleIdx="3" presStyleCnt="4" custScaleX="139416" custLinFactNeighborX="-45388" custLinFactNeighborY="145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905A9-285F-4E72-9DD9-B44B153A9183}" type="pres">
      <dgm:prSet presAssocID="{F407E408-7774-4FB4-87F6-6090708356C3}" presName="negativeSpace" presStyleCnt="0"/>
      <dgm:spPr/>
      <dgm:t>
        <a:bodyPr/>
        <a:lstStyle/>
        <a:p>
          <a:endParaRPr lang="en-US"/>
        </a:p>
      </dgm:t>
    </dgm:pt>
    <dgm:pt modelId="{C7DE9F8D-3A2E-49BE-96D3-512619DA530F}" type="pres">
      <dgm:prSet presAssocID="{F407E408-7774-4FB4-87F6-6090708356C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20B6A5-FE17-4A88-A232-62CC5114C7D9}" srcId="{B43A0C73-2367-49CD-B0EE-600645B718BB}" destId="{0BFE450B-80A7-44D5-A12D-202C45B146DF}" srcOrd="0" destOrd="0" parTransId="{164C247D-EA8B-4C7F-9768-F7BBA17D65F3}" sibTransId="{E152AA07-CCFD-4C40-8916-52DAF0FD7E35}"/>
    <dgm:cxn modelId="{8E8AE98C-5AD4-4527-8973-491A76E4CE1D}" type="presOf" srcId="{0BFE450B-80A7-44D5-A12D-202C45B146DF}" destId="{513619BC-26F8-4656-9B9C-611790EF00FD}" srcOrd="0" destOrd="0" presId="urn:microsoft.com/office/officeart/2005/8/layout/list1"/>
    <dgm:cxn modelId="{461D973D-963D-437E-BC94-2E0B54896538}" type="presOf" srcId="{71456E5A-83D7-463F-B757-B12C2580BDFB}" destId="{BB36F8FF-58ED-46BA-AABC-524C85FD424E}" srcOrd="1" destOrd="0" presId="urn:microsoft.com/office/officeart/2005/8/layout/list1"/>
    <dgm:cxn modelId="{A868DB76-A2BD-4AFD-9AB0-5F1247D81482}" type="presOf" srcId="{71456E5A-83D7-463F-B757-B12C2580BDFB}" destId="{DEAAD19D-AD99-4943-AA8F-42132210E9A5}" srcOrd="0" destOrd="0" presId="urn:microsoft.com/office/officeart/2005/8/layout/list1"/>
    <dgm:cxn modelId="{E523500D-83DF-4A05-B53E-E77F76533B0E}" srcId="{B43A0C73-2367-49CD-B0EE-600645B718BB}" destId="{71456E5A-83D7-463F-B757-B12C2580BDFB}" srcOrd="1" destOrd="0" parTransId="{EB93D50C-6AE1-43B7-9B89-F3D6CE21F24E}" sibTransId="{9B3C5D2E-1707-4069-B833-6BBC038D6CCE}"/>
    <dgm:cxn modelId="{410F700D-8D3F-4A04-AFA6-7C978BFF7F44}" srcId="{B43A0C73-2367-49CD-B0EE-600645B718BB}" destId="{3B35F254-10F4-4B01-8F59-4E4C80208A90}" srcOrd="2" destOrd="0" parTransId="{7D7CD8E9-A798-4FAD-9233-8937B6C7F37B}" sibTransId="{5A02978D-E491-4BC5-B5E2-98C026CF760C}"/>
    <dgm:cxn modelId="{654B0E76-DA7F-4A66-BF76-3F47196780DB}" type="presOf" srcId="{3B35F254-10F4-4B01-8F59-4E4C80208A90}" destId="{937F461F-0DA8-40AB-B27C-062294A0F8F4}" srcOrd="0" destOrd="0" presId="urn:microsoft.com/office/officeart/2005/8/layout/list1"/>
    <dgm:cxn modelId="{073D4604-939E-4A0F-8A3D-6409FF424CA8}" type="presOf" srcId="{B43A0C73-2367-49CD-B0EE-600645B718BB}" destId="{C0F5AC13-5E27-4D13-9B7B-CF1BE7D9917F}" srcOrd="0" destOrd="0" presId="urn:microsoft.com/office/officeart/2005/8/layout/list1"/>
    <dgm:cxn modelId="{5A295360-9F27-4C17-B6B7-A83218F633ED}" srcId="{B43A0C73-2367-49CD-B0EE-600645B718BB}" destId="{F407E408-7774-4FB4-87F6-6090708356C3}" srcOrd="3" destOrd="0" parTransId="{20FE0242-BE41-4B29-A6B1-EB92403A46CE}" sibTransId="{55C1F505-B83C-4110-940F-5F87DDD228FE}"/>
    <dgm:cxn modelId="{D1E0B2B6-8243-42C0-9F38-B332C55C9809}" type="presOf" srcId="{3B35F254-10F4-4B01-8F59-4E4C80208A90}" destId="{C1524B08-995C-4FFF-BAA9-2FD0727D2A06}" srcOrd="1" destOrd="0" presId="urn:microsoft.com/office/officeart/2005/8/layout/list1"/>
    <dgm:cxn modelId="{48184841-715A-4DD6-AB38-4B03D7EBEFDD}" type="presOf" srcId="{F407E408-7774-4FB4-87F6-6090708356C3}" destId="{62F4B3D3-2347-4104-961A-3C76379CDCB7}" srcOrd="1" destOrd="0" presId="urn:microsoft.com/office/officeart/2005/8/layout/list1"/>
    <dgm:cxn modelId="{8A571997-8458-409C-958F-FEA33108DE89}" type="presOf" srcId="{0BFE450B-80A7-44D5-A12D-202C45B146DF}" destId="{2687EA59-F67A-4D2E-9CF7-5A9B90ECE98C}" srcOrd="1" destOrd="0" presId="urn:microsoft.com/office/officeart/2005/8/layout/list1"/>
    <dgm:cxn modelId="{4BCF2599-0145-458C-BE25-FAD85A6D8E8C}" type="presOf" srcId="{F407E408-7774-4FB4-87F6-6090708356C3}" destId="{880E1A8E-28EC-4D4B-A6AD-01C620E61DF6}" srcOrd="0" destOrd="0" presId="urn:microsoft.com/office/officeart/2005/8/layout/list1"/>
    <dgm:cxn modelId="{F99A3F16-5EB8-43A3-BF35-90EE0839F63C}" type="presParOf" srcId="{C0F5AC13-5E27-4D13-9B7B-CF1BE7D9917F}" destId="{CE472E4E-016E-495D-8A56-E08180D3AB2A}" srcOrd="0" destOrd="0" presId="urn:microsoft.com/office/officeart/2005/8/layout/list1"/>
    <dgm:cxn modelId="{3437126C-A3DC-4498-A6D7-F9050D6ABED1}" type="presParOf" srcId="{CE472E4E-016E-495D-8A56-E08180D3AB2A}" destId="{513619BC-26F8-4656-9B9C-611790EF00FD}" srcOrd="0" destOrd="0" presId="urn:microsoft.com/office/officeart/2005/8/layout/list1"/>
    <dgm:cxn modelId="{E62AA270-D6E6-4A39-992A-9499111BE376}" type="presParOf" srcId="{CE472E4E-016E-495D-8A56-E08180D3AB2A}" destId="{2687EA59-F67A-4D2E-9CF7-5A9B90ECE98C}" srcOrd="1" destOrd="0" presId="urn:microsoft.com/office/officeart/2005/8/layout/list1"/>
    <dgm:cxn modelId="{23DBCEA8-8DD3-4D2C-BE95-D7E976357156}" type="presParOf" srcId="{C0F5AC13-5E27-4D13-9B7B-CF1BE7D9917F}" destId="{8E84440F-7EB7-4DB3-9CBF-42B2B79C67BD}" srcOrd="1" destOrd="0" presId="urn:microsoft.com/office/officeart/2005/8/layout/list1"/>
    <dgm:cxn modelId="{C0ACA77F-08A7-4CD9-9451-751ACF2CB627}" type="presParOf" srcId="{C0F5AC13-5E27-4D13-9B7B-CF1BE7D9917F}" destId="{9DC4E2D2-5FBD-4D6D-B889-654E1F1D7B18}" srcOrd="2" destOrd="0" presId="urn:microsoft.com/office/officeart/2005/8/layout/list1"/>
    <dgm:cxn modelId="{1994AEAB-8CBE-40F7-852E-36153134C776}" type="presParOf" srcId="{C0F5AC13-5E27-4D13-9B7B-CF1BE7D9917F}" destId="{A81D6D22-20AB-44B9-9B53-66FE693AC9B9}" srcOrd="3" destOrd="0" presId="urn:microsoft.com/office/officeart/2005/8/layout/list1"/>
    <dgm:cxn modelId="{6DAA10A2-A917-42A8-B90F-B7D99F0D23DE}" type="presParOf" srcId="{C0F5AC13-5E27-4D13-9B7B-CF1BE7D9917F}" destId="{2F62C58F-F20C-4E9C-A382-C074865CF05E}" srcOrd="4" destOrd="0" presId="urn:microsoft.com/office/officeart/2005/8/layout/list1"/>
    <dgm:cxn modelId="{88F724E6-116F-4D4E-951C-A58DFCBA2E53}" type="presParOf" srcId="{2F62C58F-F20C-4E9C-A382-C074865CF05E}" destId="{DEAAD19D-AD99-4943-AA8F-42132210E9A5}" srcOrd="0" destOrd="0" presId="urn:microsoft.com/office/officeart/2005/8/layout/list1"/>
    <dgm:cxn modelId="{3ED389C4-D704-4581-83A7-2BBF406B4D54}" type="presParOf" srcId="{2F62C58F-F20C-4E9C-A382-C074865CF05E}" destId="{BB36F8FF-58ED-46BA-AABC-524C85FD424E}" srcOrd="1" destOrd="0" presId="urn:microsoft.com/office/officeart/2005/8/layout/list1"/>
    <dgm:cxn modelId="{14950B0C-133B-4D4A-AC9F-D909DC4A522F}" type="presParOf" srcId="{C0F5AC13-5E27-4D13-9B7B-CF1BE7D9917F}" destId="{E64676E5-9C69-4BE0-8F3A-269724975669}" srcOrd="5" destOrd="0" presId="urn:microsoft.com/office/officeart/2005/8/layout/list1"/>
    <dgm:cxn modelId="{A0BFD69D-D2E6-49B8-ADDA-2D511AE993DA}" type="presParOf" srcId="{C0F5AC13-5E27-4D13-9B7B-CF1BE7D9917F}" destId="{44AEEE58-3D21-4642-925E-84F973A4842F}" srcOrd="6" destOrd="0" presId="urn:microsoft.com/office/officeart/2005/8/layout/list1"/>
    <dgm:cxn modelId="{5E201975-D61D-4CEE-AF5F-F8093A792A8C}" type="presParOf" srcId="{C0F5AC13-5E27-4D13-9B7B-CF1BE7D9917F}" destId="{FA088B0F-2F16-4C3C-91AD-FF40AE98E8F6}" srcOrd="7" destOrd="0" presId="urn:microsoft.com/office/officeart/2005/8/layout/list1"/>
    <dgm:cxn modelId="{9273409E-618B-4D72-9BDB-BEF93EC2A451}" type="presParOf" srcId="{C0F5AC13-5E27-4D13-9B7B-CF1BE7D9917F}" destId="{C0C69E11-2154-4D00-BCDF-9C1054011FFE}" srcOrd="8" destOrd="0" presId="urn:microsoft.com/office/officeart/2005/8/layout/list1"/>
    <dgm:cxn modelId="{56A43B4C-072C-47C6-A454-3FFD630B9FC1}" type="presParOf" srcId="{C0C69E11-2154-4D00-BCDF-9C1054011FFE}" destId="{937F461F-0DA8-40AB-B27C-062294A0F8F4}" srcOrd="0" destOrd="0" presId="urn:microsoft.com/office/officeart/2005/8/layout/list1"/>
    <dgm:cxn modelId="{654A0039-8BB5-4046-9CF1-1886A7BB4B3B}" type="presParOf" srcId="{C0C69E11-2154-4D00-BCDF-9C1054011FFE}" destId="{C1524B08-995C-4FFF-BAA9-2FD0727D2A06}" srcOrd="1" destOrd="0" presId="urn:microsoft.com/office/officeart/2005/8/layout/list1"/>
    <dgm:cxn modelId="{4B960743-F59A-4DA7-8A83-4926DA69BB0A}" type="presParOf" srcId="{C0F5AC13-5E27-4D13-9B7B-CF1BE7D9917F}" destId="{15D2D2A0-6CB5-4AF5-8C77-724EE2DC319E}" srcOrd="9" destOrd="0" presId="urn:microsoft.com/office/officeart/2005/8/layout/list1"/>
    <dgm:cxn modelId="{C4454C8D-0B05-47C3-ACD0-D3C928AC9959}" type="presParOf" srcId="{C0F5AC13-5E27-4D13-9B7B-CF1BE7D9917F}" destId="{4AF8C692-7560-4498-A5EE-D96E3AFF069D}" srcOrd="10" destOrd="0" presId="urn:microsoft.com/office/officeart/2005/8/layout/list1"/>
    <dgm:cxn modelId="{E84BC6F1-2B90-49CE-B224-262CDB6C6FF5}" type="presParOf" srcId="{C0F5AC13-5E27-4D13-9B7B-CF1BE7D9917F}" destId="{7724A49E-44D6-4E5D-9ECD-AA036698F459}" srcOrd="11" destOrd="0" presId="urn:microsoft.com/office/officeart/2005/8/layout/list1"/>
    <dgm:cxn modelId="{027B0EE5-BFF2-4D3C-A586-44EAC2DDEDB5}" type="presParOf" srcId="{C0F5AC13-5E27-4D13-9B7B-CF1BE7D9917F}" destId="{A04230FD-0593-49D8-B902-EC8D4D916918}" srcOrd="12" destOrd="0" presId="urn:microsoft.com/office/officeart/2005/8/layout/list1"/>
    <dgm:cxn modelId="{3740C39C-7E0C-49B7-96DB-D1FDB2D5A72C}" type="presParOf" srcId="{A04230FD-0593-49D8-B902-EC8D4D916918}" destId="{880E1A8E-28EC-4D4B-A6AD-01C620E61DF6}" srcOrd="0" destOrd="0" presId="urn:microsoft.com/office/officeart/2005/8/layout/list1"/>
    <dgm:cxn modelId="{07CD0E5A-28DB-42B8-A0AA-CAAE48BDB3ED}" type="presParOf" srcId="{A04230FD-0593-49D8-B902-EC8D4D916918}" destId="{62F4B3D3-2347-4104-961A-3C76379CDCB7}" srcOrd="1" destOrd="0" presId="urn:microsoft.com/office/officeart/2005/8/layout/list1"/>
    <dgm:cxn modelId="{DD19C60C-5974-46D6-A8A1-67F66C5E99D6}" type="presParOf" srcId="{C0F5AC13-5E27-4D13-9B7B-CF1BE7D9917F}" destId="{410905A9-285F-4E72-9DD9-B44B153A9183}" srcOrd="13" destOrd="0" presId="urn:microsoft.com/office/officeart/2005/8/layout/list1"/>
    <dgm:cxn modelId="{D5B18F3C-6F73-44E0-B85F-2F2368C44C10}" type="presParOf" srcId="{C0F5AC13-5E27-4D13-9B7B-CF1BE7D9917F}" destId="{C7DE9F8D-3A2E-49BE-96D3-512619DA530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3A0C73-2367-49CD-B0EE-600645B718BB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FE450B-80A7-44D5-A12D-202C45B146DF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H SarabunPSK" pitchFamily="34" charset="-34"/>
              <a:cs typeface="TH SarabunPSK" pitchFamily="34" charset="-34"/>
            </a:rPr>
            <a:t>ภาพรวมประชาคมอาเซียน</a:t>
          </a:r>
          <a:endParaRPr lang="en-US" sz="2800" b="1" dirty="0">
            <a:solidFill>
              <a:schemeClr val="tx2">
                <a:lumMod val="60000"/>
                <a:lumOff val="40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164C247D-EA8B-4C7F-9768-F7BBA17D65F3}" type="parTrans" cxnId="{8220B6A5-FE17-4A88-A232-62CC5114C7D9}">
      <dgm:prSet/>
      <dgm:spPr/>
      <dgm:t>
        <a:bodyPr/>
        <a:lstStyle/>
        <a:p>
          <a:endParaRPr lang="en-US" sz="2800" b="1">
            <a:latin typeface="TH SarabunPSK" pitchFamily="34" charset="-34"/>
            <a:cs typeface="TH SarabunPSK" pitchFamily="34" charset="-34"/>
          </a:endParaRPr>
        </a:p>
      </dgm:t>
    </dgm:pt>
    <dgm:pt modelId="{E152AA07-CCFD-4C40-8916-52DAF0FD7E35}" type="sibTrans" cxnId="{8220B6A5-FE17-4A88-A232-62CC5114C7D9}">
      <dgm:prSet/>
      <dgm:spPr/>
      <dgm:t>
        <a:bodyPr/>
        <a:lstStyle/>
        <a:p>
          <a:endParaRPr lang="en-US" sz="2800" b="1">
            <a:latin typeface="TH SarabunPSK" pitchFamily="34" charset="-34"/>
            <a:cs typeface="TH SarabunPSK" pitchFamily="34" charset="-34"/>
          </a:endParaRPr>
        </a:p>
      </dgm:t>
    </dgm:pt>
    <dgm:pt modelId="{71456E5A-83D7-463F-B757-B12C2580BDFB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H SarabunPSK" pitchFamily="34" charset="-34"/>
              <a:cs typeface="TH SarabunPSK" pitchFamily="34" charset="-34"/>
            </a:rPr>
            <a:t>โอกาส และผลกระทบ</a:t>
          </a:r>
          <a:endParaRPr lang="en-US" sz="2800" b="1" dirty="0">
            <a:solidFill>
              <a:schemeClr val="tx2">
                <a:lumMod val="60000"/>
                <a:lumOff val="40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EB93D50C-6AE1-43B7-9B89-F3D6CE21F24E}" type="parTrans" cxnId="{E523500D-83DF-4A05-B53E-E77F76533B0E}">
      <dgm:prSet/>
      <dgm:spPr/>
      <dgm:t>
        <a:bodyPr/>
        <a:lstStyle/>
        <a:p>
          <a:endParaRPr lang="en-US" sz="2800" b="1">
            <a:latin typeface="TH SarabunPSK" pitchFamily="34" charset="-34"/>
            <a:cs typeface="TH SarabunPSK" pitchFamily="34" charset="-34"/>
          </a:endParaRPr>
        </a:p>
      </dgm:t>
    </dgm:pt>
    <dgm:pt modelId="{9B3C5D2E-1707-4069-B833-6BBC038D6CCE}" type="sibTrans" cxnId="{E523500D-83DF-4A05-B53E-E77F76533B0E}">
      <dgm:prSet/>
      <dgm:spPr/>
      <dgm:t>
        <a:bodyPr/>
        <a:lstStyle/>
        <a:p>
          <a:endParaRPr lang="en-US" sz="2800" b="1">
            <a:latin typeface="TH SarabunPSK" pitchFamily="34" charset="-34"/>
            <a:cs typeface="TH SarabunPSK" pitchFamily="34" charset="-34"/>
          </a:endParaRPr>
        </a:p>
      </dgm:t>
    </dgm:pt>
    <dgm:pt modelId="{3B35F254-10F4-4B01-8F59-4E4C80208A90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2800" b="1" dirty="0" smtClean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rPr>
            <a:t>ยุทธศาสตร์ประเทศและยุทธศาสตร์การเข้าสู่ประชาคมอาเซียน ปี </a:t>
          </a:r>
          <a:r>
            <a:rPr lang="en-US" sz="2800" b="1" dirty="0" smtClean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rPr>
            <a:t>2558</a:t>
          </a:r>
          <a:endParaRPr lang="en-US" sz="2800" b="1" dirty="0">
            <a:solidFill>
              <a:schemeClr val="tx2">
                <a:lumMod val="75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7D7CD8E9-A798-4FAD-9233-8937B6C7F37B}" type="parTrans" cxnId="{410F700D-8D3F-4A04-AFA6-7C978BFF7F44}">
      <dgm:prSet/>
      <dgm:spPr/>
      <dgm:t>
        <a:bodyPr/>
        <a:lstStyle/>
        <a:p>
          <a:endParaRPr lang="en-US" sz="2800" b="1">
            <a:latin typeface="TH SarabunPSK" pitchFamily="34" charset="-34"/>
            <a:cs typeface="TH SarabunPSK" pitchFamily="34" charset="-34"/>
          </a:endParaRPr>
        </a:p>
      </dgm:t>
    </dgm:pt>
    <dgm:pt modelId="{5A02978D-E491-4BC5-B5E2-98C026CF760C}" type="sibTrans" cxnId="{410F700D-8D3F-4A04-AFA6-7C978BFF7F44}">
      <dgm:prSet/>
      <dgm:spPr/>
      <dgm:t>
        <a:bodyPr/>
        <a:lstStyle/>
        <a:p>
          <a:endParaRPr lang="en-US" sz="2800" b="1">
            <a:latin typeface="TH SarabunPSK" pitchFamily="34" charset="-34"/>
            <a:cs typeface="TH SarabunPSK" pitchFamily="34" charset="-34"/>
          </a:endParaRPr>
        </a:p>
      </dgm:t>
    </dgm:pt>
    <dgm:pt modelId="{F407E408-7774-4FB4-87F6-6090708356C3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H SarabunPSK" pitchFamily="34" charset="-34"/>
              <a:cs typeface="TH SarabunPSK" pitchFamily="34" charset="-34"/>
            </a:rPr>
            <a:t>แนวทางการเตรียมความพร้อมก่อนการเข้าสู่ประชาคมอาเซียน ปี 2558</a:t>
          </a:r>
          <a:endParaRPr lang="en-US" sz="2800" b="1" dirty="0">
            <a:solidFill>
              <a:schemeClr val="tx2">
                <a:lumMod val="60000"/>
                <a:lumOff val="40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20FE0242-BE41-4B29-A6B1-EB92403A46CE}" type="parTrans" cxnId="{5A295360-9F27-4C17-B6B7-A83218F633ED}">
      <dgm:prSet/>
      <dgm:spPr/>
      <dgm:t>
        <a:bodyPr/>
        <a:lstStyle/>
        <a:p>
          <a:endParaRPr lang="en-US" sz="2800" b="1">
            <a:latin typeface="TH SarabunPSK" pitchFamily="34" charset="-34"/>
            <a:cs typeface="TH SarabunPSK" pitchFamily="34" charset="-34"/>
          </a:endParaRPr>
        </a:p>
      </dgm:t>
    </dgm:pt>
    <dgm:pt modelId="{55C1F505-B83C-4110-940F-5F87DDD228FE}" type="sibTrans" cxnId="{5A295360-9F27-4C17-B6B7-A83218F633ED}">
      <dgm:prSet/>
      <dgm:spPr/>
      <dgm:t>
        <a:bodyPr/>
        <a:lstStyle/>
        <a:p>
          <a:endParaRPr lang="en-US" sz="2800" b="1">
            <a:latin typeface="TH SarabunPSK" pitchFamily="34" charset="-34"/>
            <a:cs typeface="TH SarabunPSK" pitchFamily="34" charset="-34"/>
          </a:endParaRPr>
        </a:p>
      </dgm:t>
    </dgm:pt>
    <dgm:pt modelId="{C0F5AC13-5E27-4D13-9B7B-CF1BE7D9917F}" type="pres">
      <dgm:prSet presAssocID="{B43A0C73-2367-49CD-B0EE-600645B718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472E4E-016E-495D-8A56-E08180D3AB2A}" type="pres">
      <dgm:prSet presAssocID="{0BFE450B-80A7-44D5-A12D-202C45B146DF}" presName="parentLin" presStyleCnt="0"/>
      <dgm:spPr/>
      <dgm:t>
        <a:bodyPr/>
        <a:lstStyle/>
        <a:p>
          <a:endParaRPr lang="en-US"/>
        </a:p>
      </dgm:t>
    </dgm:pt>
    <dgm:pt modelId="{513619BC-26F8-4656-9B9C-611790EF00FD}" type="pres">
      <dgm:prSet presAssocID="{0BFE450B-80A7-44D5-A12D-202C45B146DF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687EA59-F67A-4D2E-9CF7-5A9B90ECE98C}" type="pres">
      <dgm:prSet presAssocID="{0BFE450B-80A7-44D5-A12D-202C45B146DF}" presName="parentText" presStyleLbl="node1" presStyleIdx="0" presStyleCnt="4" custScaleX="138127" custLinFactNeighborX="-454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4440F-7EB7-4DB3-9CBF-42B2B79C67BD}" type="pres">
      <dgm:prSet presAssocID="{0BFE450B-80A7-44D5-A12D-202C45B146DF}" presName="negativeSpace" presStyleCnt="0"/>
      <dgm:spPr/>
      <dgm:t>
        <a:bodyPr/>
        <a:lstStyle/>
        <a:p>
          <a:endParaRPr lang="en-US"/>
        </a:p>
      </dgm:t>
    </dgm:pt>
    <dgm:pt modelId="{9DC4E2D2-5FBD-4D6D-B889-654E1F1D7B18}" type="pres">
      <dgm:prSet presAssocID="{0BFE450B-80A7-44D5-A12D-202C45B146DF}" presName="childText" presStyleLbl="conFgAcc1" presStyleIdx="0" presStyleCnt="4" custLinFactNeighborX="1334" custLinFactNeighborY="236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1D6D22-20AB-44B9-9B53-66FE693AC9B9}" type="pres">
      <dgm:prSet presAssocID="{E152AA07-CCFD-4C40-8916-52DAF0FD7E35}" presName="spaceBetweenRectangles" presStyleCnt="0"/>
      <dgm:spPr/>
      <dgm:t>
        <a:bodyPr/>
        <a:lstStyle/>
        <a:p>
          <a:endParaRPr lang="en-US"/>
        </a:p>
      </dgm:t>
    </dgm:pt>
    <dgm:pt modelId="{2F62C58F-F20C-4E9C-A382-C074865CF05E}" type="pres">
      <dgm:prSet presAssocID="{71456E5A-83D7-463F-B757-B12C2580BDFB}" presName="parentLin" presStyleCnt="0"/>
      <dgm:spPr/>
      <dgm:t>
        <a:bodyPr/>
        <a:lstStyle/>
        <a:p>
          <a:endParaRPr lang="en-US"/>
        </a:p>
      </dgm:t>
    </dgm:pt>
    <dgm:pt modelId="{DEAAD19D-AD99-4943-AA8F-42132210E9A5}" type="pres">
      <dgm:prSet presAssocID="{71456E5A-83D7-463F-B757-B12C2580BDF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B36F8FF-58ED-46BA-AABC-524C85FD424E}" type="pres">
      <dgm:prSet presAssocID="{71456E5A-83D7-463F-B757-B12C2580BDFB}" presName="parentText" presStyleLbl="node1" presStyleIdx="1" presStyleCnt="4" custScaleX="136199" custLinFactNeighborX="-44377" custLinFactNeighborY="54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676E5-9C69-4BE0-8F3A-269724975669}" type="pres">
      <dgm:prSet presAssocID="{71456E5A-83D7-463F-B757-B12C2580BDFB}" presName="negativeSpace" presStyleCnt="0"/>
      <dgm:spPr/>
      <dgm:t>
        <a:bodyPr/>
        <a:lstStyle/>
        <a:p>
          <a:endParaRPr lang="en-US"/>
        </a:p>
      </dgm:t>
    </dgm:pt>
    <dgm:pt modelId="{44AEEE58-3D21-4642-925E-84F973A4842F}" type="pres">
      <dgm:prSet presAssocID="{71456E5A-83D7-463F-B757-B12C2580BDFB}" presName="childText" presStyleLbl="conFgAcc1" presStyleIdx="1" presStyleCnt="4" custLinFactNeighborY="-205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88B0F-2F16-4C3C-91AD-FF40AE98E8F6}" type="pres">
      <dgm:prSet presAssocID="{9B3C5D2E-1707-4069-B833-6BBC038D6CCE}" presName="spaceBetweenRectangles" presStyleCnt="0"/>
      <dgm:spPr/>
      <dgm:t>
        <a:bodyPr/>
        <a:lstStyle/>
        <a:p>
          <a:endParaRPr lang="en-US"/>
        </a:p>
      </dgm:t>
    </dgm:pt>
    <dgm:pt modelId="{C0C69E11-2154-4D00-BCDF-9C1054011FFE}" type="pres">
      <dgm:prSet presAssocID="{3B35F254-10F4-4B01-8F59-4E4C80208A90}" presName="parentLin" presStyleCnt="0"/>
      <dgm:spPr/>
      <dgm:t>
        <a:bodyPr/>
        <a:lstStyle/>
        <a:p>
          <a:endParaRPr lang="en-US"/>
        </a:p>
      </dgm:t>
    </dgm:pt>
    <dgm:pt modelId="{937F461F-0DA8-40AB-B27C-062294A0F8F4}" type="pres">
      <dgm:prSet presAssocID="{3B35F254-10F4-4B01-8F59-4E4C80208A90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C1524B08-995C-4FFF-BAA9-2FD0727D2A06}" type="pres">
      <dgm:prSet presAssocID="{3B35F254-10F4-4B01-8F59-4E4C80208A90}" presName="parentText" presStyleLbl="node1" presStyleIdx="2" presStyleCnt="4" custScaleX="136173" custLinFactNeighborX="-45738" custLinFactNeighborY="51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2D2A0-6CB5-4AF5-8C77-724EE2DC319E}" type="pres">
      <dgm:prSet presAssocID="{3B35F254-10F4-4B01-8F59-4E4C80208A90}" presName="negativeSpace" presStyleCnt="0"/>
      <dgm:spPr/>
      <dgm:t>
        <a:bodyPr/>
        <a:lstStyle/>
        <a:p>
          <a:endParaRPr lang="en-US"/>
        </a:p>
      </dgm:t>
    </dgm:pt>
    <dgm:pt modelId="{4AF8C692-7560-4498-A5EE-D96E3AFF069D}" type="pres">
      <dgm:prSet presAssocID="{3B35F254-10F4-4B01-8F59-4E4C80208A90}" presName="childText" presStyleLbl="conFgAcc1" presStyleIdx="2" presStyleCnt="4" custLinFactNeighborX="-1206" custLinFactNeighborY="32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4A49E-44D6-4E5D-9ECD-AA036698F459}" type="pres">
      <dgm:prSet presAssocID="{5A02978D-E491-4BC5-B5E2-98C026CF760C}" presName="spaceBetweenRectangles" presStyleCnt="0"/>
      <dgm:spPr/>
      <dgm:t>
        <a:bodyPr/>
        <a:lstStyle/>
        <a:p>
          <a:endParaRPr lang="en-US"/>
        </a:p>
      </dgm:t>
    </dgm:pt>
    <dgm:pt modelId="{A04230FD-0593-49D8-B902-EC8D4D916918}" type="pres">
      <dgm:prSet presAssocID="{F407E408-7774-4FB4-87F6-6090708356C3}" presName="parentLin" presStyleCnt="0"/>
      <dgm:spPr/>
      <dgm:t>
        <a:bodyPr/>
        <a:lstStyle/>
        <a:p>
          <a:endParaRPr lang="en-US"/>
        </a:p>
      </dgm:t>
    </dgm:pt>
    <dgm:pt modelId="{880E1A8E-28EC-4D4B-A6AD-01C620E61DF6}" type="pres">
      <dgm:prSet presAssocID="{F407E408-7774-4FB4-87F6-6090708356C3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62F4B3D3-2347-4104-961A-3C76379CDCB7}" type="pres">
      <dgm:prSet presAssocID="{F407E408-7774-4FB4-87F6-6090708356C3}" presName="parentText" presStyleLbl="node1" presStyleIdx="3" presStyleCnt="4" custScaleX="139416" custLinFactNeighborX="-45388" custLinFactNeighborY="145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905A9-285F-4E72-9DD9-B44B153A9183}" type="pres">
      <dgm:prSet presAssocID="{F407E408-7774-4FB4-87F6-6090708356C3}" presName="negativeSpace" presStyleCnt="0"/>
      <dgm:spPr/>
      <dgm:t>
        <a:bodyPr/>
        <a:lstStyle/>
        <a:p>
          <a:endParaRPr lang="en-US"/>
        </a:p>
      </dgm:t>
    </dgm:pt>
    <dgm:pt modelId="{C7DE9F8D-3A2E-49BE-96D3-512619DA530F}" type="pres">
      <dgm:prSet presAssocID="{F407E408-7774-4FB4-87F6-6090708356C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0ECA51-0A51-44E2-AAF5-BC76B5C94420}" type="presOf" srcId="{F407E408-7774-4FB4-87F6-6090708356C3}" destId="{62F4B3D3-2347-4104-961A-3C76379CDCB7}" srcOrd="1" destOrd="0" presId="urn:microsoft.com/office/officeart/2005/8/layout/list1"/>
    <dgm:cxn modelId="{AC84F15E-5165-454A-BBF3-FAD271EE5AEC}" type="presOf" srcId="{71456E5A-83D7-463F-B757-B12C2580BDFB}" destId="{DEAAD19D-AD99-4943-AA8F-42132210E9A5}" srcOrd="0" destOrd="0" presId="urn:microsoft.com/office/officeart/2005/8/layout/list1"/>
    <dgm:cxn modelId="{8220B6A5-FE17-4A88-A232-62CC5114C7D9}" srcId="{B43A0C73-2367-49CD-B0EE-600645B718BB}" destId="{0BFE450B-80A7-44D5-A12D-202C45B146DF}" srcOrd="0" destOrd="0" parTransId="{164C247D-EA8B-4C7F-9768-F7BBA17D65F3}" sibTransId="{E152AA07-CCFD-4C40-8916-52DAF0FD7E35}"/>
    <dgm:cxn modelId="{B7B1A35F-E93D-4CA0-8775-56AE0D1CAD2B}" type="presOf" srcId="{B43A0C73-2367-49CD-B0EE-600645B718BB}" destId="{C0F5AC13-5E27-4D13-9B7B-CF1BE7D9917F}" srcOrd="0" destOrd="0" presId="urn:microsoft.com/office/officeart/2005/8/layout/list1"/>
    <dgm:cxn modelId="{223F53FF-3254-4504-A97F-0C3D971F708D}" type="presOf" srcId="{3B35F254-10F4-4B01-8F59-4E4C80208A90}" destId="{937F461F-0DA8-40AB-B27C-062294A0F8F4}" srcOrd="0" destOrd="0" presId="urn:microsoft.com/office/officeart/2005/8/layout/list1"/>
    <dgm:cxn modelId="{E523500D-83DF-4A05-B53E-E77F76533B0E}" srcId="{B43A0C73-2367-49CD-B0EE-600645B718BB}" destId="{71456E5A-83D7-463F-B757-B12C2580BDFB}" srcOrd="1" destOrd="0" parTransId="{EB93D50C-6AE1-43B7-9B89-F3D6CE21F24E}" sibTransId="{9B3C5D2E-1707-4069-B833-6BBC038D6CCE}"/>
    <dgm:cxn modelId="{410F700D-8D3F-4A04-AFA6-7C978BFF7F44}" srcId="{B43A0C73-2367-49CD-B0EE-600645B718BB}" destId="{3B35F254-10F4-4B01-8F59-4E4C80208A90}" srcOrd="2" destOrd="0" parTransId="{7D7CD8E9-A798-4FAD-9233-8937B6C7F37B}" sibTransId="{5A02978D-E491-4BC5-B5E2-98C026CF760C}"/>
    <dgm:cxn modelId="{E9DA20FF-906F-4993-B41F-922E27157ED2}" type="presOf" srcId="{0BFE450B-80A7-44D5-A12D-202C45B146DF}" destId="{513619BC-26F8-4656-9B9C-611790EF00FD}" srcOrd="0" destOrd="0" presId="urn:microsoft.com/office/officeart/2005/8/layout/list1"/>
    <dgm:cxn modelId="{5A295360-9F27-4C17-B6B7-A83218F633ED}" srcId="{B43A0C73-2367-49CD-B0EE-600645B718BB}" destId="{F407E408-7774-4FB4-87F6-6090708356C3}" srcOrd="3" destOrd="0" parTransId="{20FE0242-BE41-4B29-A6B1-EB92403A46CE}" sibTransId="{55C1F505-B83C-4110-940F-5F87DDD228FE}"/>
    <dgm:cxn modelId="{2853E054-0101-453D-9F20-EDB99F16222E}" type="presOf" srcId="{F407E408-7774-4FB4-87F6-6090708356C3}" destId="{880E1A8E-28EC-4D4B-A6AD-01C620E61DF6}" srcOrd="0" destOrd="0" presId="urn:microsoft.com/office/officeart/2005/8/layout/list1"/>
    <dgm:cxn modelId="{6E6A99FA-FB49-4007-A39B-95D146A1F19E}" type="presOf" srcId="{71456E5A-83D7-463F-B757-B12C2580BDFB}" destId="{BB36F8FF-58ED-46BA-AABC-524C85FD424E}" srcOrd="1" destOrd="0" presId="urn:microsoft.com/office/officeart/2005/8/layout/list1"/>
    <dgm:cxn modelId="{22CE768C-52E0-42D5-BE38-63149208D6D9}" type="presOf" srcId="{3B35F254-10F4-4B01-8F59-4E4C80208A90}" destId="{C1524B08-995C-4FFF-BAA9-2FD0727D2A06}" srcOrd="1" destOrd="0" presId="urn:microsoft.com/office/officeart/2005/8/layout/list1"/>
    <dgm:cxn modelId="{789F5F56-090D-4716-81B7-B70661ADAF3A}" type="presOf" srcId="{0BFE450B-80A7-44D5-A12D-202C45B146DF}" destId="{2687EA59-F67A-4D2E-9CF7-5A9B90ECE98C}" srcOrd="1" destOrd="0" presId="urn:microsoft.com/office/officeart/2005/8/layout/list1"/>
    <dgm:cxn modelId="{7ED31263-DBC4-47AE-AA03-2D4A46E72CEB}" type="presParOf" srcId="{C0F5AC13-5E27-4D13-9B7B-CF1BE7D9917F}" destId="{CE472E4E-016E-495D-8A56-E08180D3AB2A}" srcOrd="0" destOrd="0" presId="urn:microsoft.com/office/officeart/2005/8/layout/list1"/>
    <dgm:cxn modelId="{5AFC4781-BD26-42DB-BB8A-1A6C454FD9EC}" type="presParOf" srcId="{CE472E4E-016E-495D-8A56-E08180D3AB2A}" destId="{513619BC-26F8-4656-9B9C-611790EF00FD}" srcOrd="0" destOrd="0" presId="urn:microsoft.com/office/officeart/2005/8/layout/list1"/>
    <dgm:cxn modelId="{9690908D-A1F5-4296-9BE9-3AEDF6335351}" type="presParOf" srcId="{CE472E4E-016E-495D-8A56-E08180D3AB2A}" destId="{2687EA59-F67A-4D2E-9CF7-5A9B90ECE98C}" srcOrd="1" destOrd="0" presId="urn:microsoft.com/office/officeart/2005/8/layout/list1"/>
    <dgm:cxn modelId="{D54CE9DA-A7C4-412D-AFAC-920C8EF649ED}" type="presParOf" srcId="{C0F5AC13-5E27-4D13-9B7B-CF1BE7D9917F}" destId="{8E84440F-7EB7-4DB3-9CBF-42B2B79C67BD}" srcOrd="1" destOrd="0" presId="urn:microsoft.com/office/officeart/2005/8/layout/list1"/>
    <dgm:cxn modelId="{37F611E8-5A78-48B9-B3CE-B3C0B192B9F0}" type="presParOf" srcId="{C0F5AC13-5E27-4D13-9B7B-CF1BE7D9917F}" destId="{9DC4E2D2-5FBD-4D6D-B889-654E1F1D7B18}" srcOrd="2" destOrd="0" presId="urn:microsoft.com/office/officeart/2005/8/layout/list1"/>
    <dgm:cxn modelId="{111A9CC4-5F3E-4A58-B6AA-B7A6F2EF34B8}" type="presParOf" srcId="{C0F5AC13-5E27-4D13-9B7B-CF1BE7D9917F}" destId="{A81D6D22-20AB-44B9-9B53-66FE693AC9B9}" srcOrd="3" destOrd="0" presId="urn:microsoft.com/office/officeart/2005/8/layout/list1"/>
    <dgm:cxn modelId="{6B45A89D-668F-47B6-9417-2A11CB2AFD1B}" type="presParOf" srcId="{C0F5AC13-5E27-4D13-9B7B-CF1BE7D9917F}" destId="{2F62C58F-F20C-4E9C-A382-C074865CF05E}" srcOrd="4" destOrd="0" presId="urn:microsoft.com/office/officeart/2005/8/layout/list1"/>
    <dgm:cxn modelId="{1607A7C4-18F5-448A-85CC-5E8B7652F12E}" type="presParOf" srcId="{2F62C58F-F20C-4E9C-A382-C074865CF05E}" destId="{DEAAD19D-AD99-4943-AA8F-42132210E9A5}" srcOrd="0" destOrd="0" presId="urn:microsoft.com/office/officeart/2005/8/layout/list1"/>
    <dgm:cxn modelId="{D1B1C634-0BC0-4DD0-A3CE-3199849324F2}" type="presParOf" srcId="{2F62C58F-F20C-4E9C-A382-C074865CF05E}" destId="{BB36F8FF-58ED-46BA-AABC-524C85FD424E}" srcOrd="1" destOrd="0" presId="urn:microsoft.com/office/officeart/2005/8/layout/list1"/>
    <dgm:cxn modelId="{3B9FF2CD-64CF-4C26-BF4B-7F6A635D4FCC}" type="presParOf" srcId="{C0F5AC13-5E27-4D13-9B7B-CF1BE7D9917F}" destId="{E64676E5-9C69-4BE0-8F3A-269724975669}" srcOrd="5" destOrd="0" presId="urn:microsoft.com/office/officeart/2005/8/layout/list1"/>
    <dgm:cxn modelId="{E40EDF90-6EA6-42FE-A855-2FFB6FE7D0F2}" type="presParOf" srcId="{C0F5AC13-5E27-4D13-9B7B-CF1BE7D9917F}" destId="{44AEEE58-3D21-4642-925E-84F973A4842F}" srcOrd="6" destOrd="0" presId="urn:microsoft.com/office/officeart/2005/8/layout/list1"/>
    <dgm:cxn modelId="{55280DD6-1A04-462E-8297-2E4C5406EE1C}" type="presParOf" srcId="{C0F5AC13-5E27-4D13-9B7B-CF1BE7D9917F}" destId="{FA088B0F-2F16-4C3C-91AD-FF40AE98E8F6}" srcOrd="7" destOrd="0" presId="urn:microsoft.com/office/officeart/2005/8/layout/list1"/>
    <dgm:cxn modelId="{93007F0D-50B0-4AB0-A4EE-BA1E90740B27}" type="presParOf" srcId="{C0F5AC13-5E27-4D13-9B7B-CF1BE7D9917F}" destId="{C0C69E11-2154-4D00-BCDF-9C1054011FFE}" srcOrd="8" destOrd="0" presId="urn:microsoft.com/office/officeart/2005/8/layout/list1"/>
    <dgm:cxn modelId="{73720F94-B376-44FC-BADE-C980517A890C}" type="presParOf" srcId="{C0C69E11-2154-4D00-BCDF-9C1054011FFE}" destId="{937F461F-0DA8-40AB-B27C-062294A0F8F4}" srcOrd="0" destOrd="0" presId="urn:microsoft.com/office/officeart/2005/8/layout/list1"/>
    <dgm:cxn modelId="{12D94DAC-B3E4-4095-96F8-1AA85ABD13C5}" type="presParOf" srcId="{C0C69E11-2154-4D00-BCDF-9C1054011FFE}" destId="{C1524B08-995C-4FFF-BAA9-2FD0727D2A06}" srcOrd="1" destOrd="0" presId="urn:microsoft.com/office/officeart/2005/8/layout/list1"/>
    <dgm:cxn modelId="{5D7DA927-3898-4EF8-88D3-1FA9BF34A44A}" type="presParOf" srcId="{C0F5AC13-5E27-4D13-9B7B-CF1BE7D9917F}" destId="{15D2D2A0-6CB5-4AF5-8C77-724EE2DC319E}" srcOrd="9" destOrd="0" presId="urn:microsoft.com/office/officeart/2005/8/layout/list1"/>
    <dgm:cxn modelId="{D888A940-5E97-4441-B760-8D74C6E37852}" type="presParOf" srcId="{C0F5AC13-5E27-4D13-9B7B-CF1BE7D9917F}" destId="{4AF8C692-7560-4498-A5EE-D96E3AFF069D}" srcOrd="10" destOrd="0" presId="urn:microsoft.com/office/officeart/2005/8/layout/list1"/>
    <dgm:cxn modelId="{548EECEF-0872-4C87-8C92-C53D4E53E64A}" type="presParOf" srcId="{C0F5AC13-5E27-4D13-9B7B-CF1BE7D9917F}" destId="{7724A49E-44D6-4E5D-9ECD-AA036698F459}" srcOrd="11" destOrd="0" presId="urn:microsoft.com/office/officeart/2005/8/layout/list1"/>
    <dgm:cxn modelId="{10082F5E-8CF2-4626-9FF9-592C2135B9ED}" type="presParOf" srcId="{C0F5AC13-5E27-4D13-9B7B-CF1BE7D9917F}" destId="{A04230FD-0593-49D8-B902-EC8D4D916918}" srcOrd="12" destOrd="0" presId="urn:microsoft.com/office/officeart/2005/8/layout/list1"/>
    <dgm:cxn modelId="{5B4DD22A-16B8-4288-BF22-89A07FCB0EB6}" type="presParOf" srcId="{A04230FD-0593-49D8-B902-EC8D4D916918}" destId="{880E1A8E-28EC-4D4B-A6AD-01C620E61DF6}" srcOrd="0" destOrd="0" presId="urn:microsoft.com/office/officeart/2005/8/layout/list1"/>
    <dgm:cxn modelId="{207765BB-233F-4972-A64E-67DEF9DDABD0}" type="presParOf" srcId="{A04230FD-0593-49D8-B902-EC8D4D916918}" destId="{62F4B3D3-2347-4104-961A-3C76379CDCB7}" srcOrd="1" destOrd="0" presId="urn:microsoft.com/office/officeart/2005/8/layout/list1"/>
    <dgm:cxn modelId="{59BFECB7-E245-4EEE-B566-0369CE323772}" type="presParOf" srcId="{C0F5AC13-5E27-4D13-9B7B-CF1BE7D9917F}" destId="{410905A9-285F-4E72-9DD9-B44B153A9183}" srcOrd="13" destOrd="0" presId="urn:microsoft.com/office/officeart/2005/8/layout/list1"/>
    <dgm:cxn modelId="{CCC4878A-A26C-4823-B0A1-86B187F4EF5D}" type="presParOf" srcId="{C0F5AC13-5E27-4D13-9B7B-CF1BE7D9917F}" destId="{C7DE9F8D-3A2E-49BE-96D3-512619DA530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59165C-060E-455F-AAE0-73E1C9517033}" type="doc">
      <dgm:prSet loTypeId="urn:microsoft.com/office/officeart/2005/8/layout/radial4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th-TH"/>
        </a:p>
      </dgm:t>
    </dgm:pt>
    <dgm:pt modelId="{5716EB12-4708-44E2-A45B-141FD4580302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th-TH" sz="16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ลดความเหลื่อมล้ำในสังคม</a:t>
          </a:r>
          <a:endParaRPr lang="th-TH" sz="1600" b="1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B5A9332A-87E7-4B5D-9892-277716B7F6DB}" type="parTrans" cxnId="{57BC887B-432F-47F3-87BE-D23E06FFBD6F}">
      <dgm:prSet/>
      <dgm:spPr/>
      <dgm:t>
        <a:bodyPr/>
        <a:lstStyle/>
        <a:p>
          <a:endParaRPr lang="th-TH" sz="1800" b="1">
            <a:latin typeface="TH SarabunPSK" pitchFamily="34" charset="-34"/>
            <a:cs typeface="TH SarabunPSK" pitchFamily="34" charset="-34"/>
          </a:endParaRPr>
        </a:p>
      </dgm:t>
    </dgm:pt>
    <dgm:pt modelId="{66E87EE5-C97D-45AC-96A2-30B5D3896A87}" type="sibTrans" cxnId="{57BC887B-432F-47F3-87BE-D23E06FFBD6F}">
      <dgm:prSet/>
      <dgm:spPr/>
      <dgm:t>
        <a:bodyPr/>
        <a:lstStyle/>
        <a:p>
          <a:endParaRPr lang="th-TH" sz="1800" b="1">
            <a:latin typeface="TH SarabunPSK" pitchFamily="34" charset="-34"/>
            <a:cs typeface="TH SarabunPSK" pitchFamily="34" charset="-34"/>
          </a:endParaRPr>
        </a:p>
      </dgm:t>
    </dgm:pt>
    <dgm:pt modelId="{3D9FB4BD-5DB2-4F9B-A089-D856D751E07B}">
      <dgm:prSet phldrT="[Text]" custT="1"/>
      <dgm:spPr/>
      <dgm:t>
        <a:bodyPr/>
        <a:lstStyle/>
        <a:p>
          <a:pPr marL="85725" indent="-85725" algn="l">
            <a:spcAft>
              <a:spcPts val="0"/>
            </a:spcAft>
          </a:pPr>
          <a:r>
            <a:rPr lang="en-US" sz="1400" b="1" dirty="0" smtClean="0">
              <a:latin typeface="TH SarabunPSK" pitchFamily="34" charset="-34"/>
              <a:cs typeface="TH SarabunPSK" pitchFamily="34" charset="-34"/>
            </a:rPr>
            <a:t>-</a:t>
          </a:r>
          <a:r>
            <a:rPr lang="th-TH" sz="1400" b="1" dirty="0" smtClean="0">
              <a:latin typeface="TH SarabunPSK" pitchFamily="34" charset="-34"/>
              <a:cs typeface="TH SarabunPSK" pitchFamily="34" charset="-34"/>
            </a:rPr>
            <a:t> พัฒนาคุณภาพชีวิต</a:t>
          </a:r>
          <a:r>
            <a:rPr lang="en-US" sz="1400" b="1" dirty="0" smtClean="0">
              <a:latin typeface="TH SarabunPSK" pitchFamily="34" charset="-34"/>
              <a:cs typeface="TH SarabunPSK" pitchFamily="34" charset="-34"/>
            </a:rPr>
            <a:t>/</a:t>
          </a:r>
          <a:r>
            <a:rPr lang="th-TH" sz="1400" b="1" dirty="0" smtClean="0">
              <a:latin typeface="TH SarabunPSK" pitchFamily="34" charset="-34"/>
              <a:cs typeface="TH SarabunPSK" pitchFamily="34" charset="-34"/>
            </a:rPr>
            <a:t>บริการสาธารณสุข</a:t>
          </a:r>
        </a:p>
        <a:p>
          <a:pPr marL="85725" indent="-85725" algn="l">
            <a:spcAft>
              <a:spcPts val="0"/>
            </a:spcAft>
          </a:pPr>
          <a:r>
            <a:rPr lang="en-US" sz="1400" b="1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sz="1400" b="1" dirty="0" smtClean="0">
              <a:latin typeface="TH SarabunPSK" pitchFamily="34" charset="-34"/>
              <a:cs typeface="TH SarabunPSK" pitchFamily="34" charset="-34"/>
            </a:rPr>
            <a:t>พัฒนาระบบสวัสดิการ</a:t>
          </a:r>
          <a:endParaRPr lang="th-TH" sz="1400" b="1" dirty="0">
            <a:latin typeface="TH SarabunPSK" pitchFamily="34" charset="-34"/>
            <a:cs typeface="TH SarabunPSK" pitchFamily="34" charset="-34"/>
          </a:endParaRPr>
        </a:p>
      </dgm:t>
    </dgm:pt>
    <dgm:pt modelId="{04F53C54-4010-496B-B80D-6104DA381281}" type="parTrans" cxnId="{EE445315-C567-4AD0-A20A-1F4DF0EC2F51}">
      <dgm:prSet/>
      <dgm:spPr/>
      <dgm:t>
        <a:bodyPr/>
        <a:lstStyle/>
        <a:p>
          <a:endParaRPr lang="th-TH" sz="1800" b="1">
            <a:latin typeface="TH SarabunPSK" pitchFamily="34" charset="-34"/>
            <a:cs typeface="TH SarabunPSK" pitchFamily="34" charset="-34"/>
          </a:endParaRPr>
        </a:p>
      </dgm:t>
    </dgm:pt>
    <dgm:pt modelId="{09D22145-CD08-4D45-B480-C7BDEE9B680B}" type="sibTrans" cxnId="{EE445315-C567-4AD0-A20A-1F4DF0EC2F51}">
      <dgm:prSet/>
      <dgm:spPr/>
      <dgm:t>
        <a:bodyPr/>
        <a:lstStyle/>
        <a:p>
          <a:endParaRPr lang="th-TH" sz="1800" b="1">
            <a:latin typeface="TH SarabunPSK" pitchFamily="34" charset="-34"/>
            <a:cs typeface="TH SarabunPSK" pitchFamily="34" charset="-34"/>
          </a:endParaRPr>
        </a:p>
      </dgm:t>
    </dgm:pt>
    <dgm:pt modelId="{201F2E63-3876-4252-B95C-1ECEAB436D8B}">
      <dgm:prSet phldrT="[Text]" custT="1"/>
      <dgm:spPr/>
      <dgm:t>
        <a:bodyPr/>
        <a:lstStyle/>
        <a:p>
          <a:r>
            <a:rPr lang="th-TH" sz="1400" b="1" dirty="0" smtClean="0">
              <a:latin typeface="TH SarabunPSK" pitchFamily="34" charset="-34"/>
              <a:cs typeface="TH SarabunPSK" pitchFamily="34" charset="-34"/>
            </a:rPr>
            <a:t>สร้างองค์ความรู้เรื่องอาเซียน</a:t>
          </a:r>
          <a:endParaRPr lang="th-TH" sz="1400" b="1" dirty="0">
            <a:latin typeface="TH SarabunPSK" pitchFamily="34" charset="-34"/>
            <a:cs typeface="TH SarabunPSK" pitchFamily="34" charset="-34"/>
          </a:endParaRPr>
        </a:p>
      </dgm:t>
    </dgm:pt>
    <dgm:pt modelId="{7B7EFFC8-3204-4C3B-88F5-52E5B11160C0}" type="parTrans" cxnId="{56512DC7-7338-410F-9A89-E4AA929897B2}">
      <dgm:prSet/>
      <dgm:spPr/>
      <dgm:t>
        <a:bodyPr/>
        <a:lstStyle/>
        <a:p>
          <a:endParaRPr lang="th-TH" sz="1800" b="1">
            <a:latin typeface="TH SarabunPSK" pitchFamily="34" charset="-34"/>
            <a:cs typeface="TH SarabunPSK" pitchFamily="34" charset="-34"/>
          </a:endParaRPr>
        </a:p>
      </dgm:t>
    </dgm:pt>
    <dgm:pt modelId="{EF9E1392-B313-4CBA-8AD9-0EC2F75429BA}" type="sibTrans" cxnId="{56512DC7-7338-410F-9A89-E4AA929897B2}">
      <dgm:prSet/>
      <dgm:spPr/>
      <dgm:t>
        <a:bodyPr/>
        <a:lstStyle/>
        <a:p>
          <a:endParaRPr lang="th-TH" sz="1800" b="1">
            <a:latin typeface="TH SarabunPSK" pitchFamily="34" charset="-34"/>
            <a:cs typeface="TH SarabunPSK" pitchFamily="34" charset="-34"/>
          </a:endParaRPr>
        </a:p>
      </dgm:t>
    </dgm:pt>
    <dgm:pt modelId="{B0BD51EC-3FED-4487-B3BE-3ED01F8F6E40}">
      <dgm:prSet custT="1"/>
      <dgm:spPr/>
      <dgm:t>
        <a:bodyPr/>
        <a:lstStyle/>
        <a:p>
          <a:pPr marL="85725" indent="-85725" algn="l">
            <a:lnSpc>
              <a:spcPct val="100000"/>
            </a:lnSpc>
            <a:spcAft>
              <a:spcPts val="0"/>
            </a:spcAft>
          </a:pPr>
          <a:r>
            <a:rPr lang="en-US" sz="1400" b="1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sz="1400" b="1" dirty="0" smtClean="0">
              <a:latin typeface="TH SarabunPSK" pitchFamily="34" charset="-34"/>
              <a:cs typeface="TH SarabunPSK" pitchFamily="34" charset="-34"/>
            </a:rPr>
            <a:t>พัฒนาการศึกษา</a:t>
          </a:r>
          <a:endParaRPr lang="en-US" sz="1400" b="1" dirty="0" smtClean="0">
            <a:latin typeface="TH SarabunPSK" pitchFamily="34" charset="-34"/>
            <a:cs typeface="TH SarabunPSK" pitchFamily="34" charset="-34"/>
          </a:endParaRPr>
        </a:p>
        <a:p>
          <a:pPr marL="85725" indent="-85725" algn="l">
            <a:lnSpc>
              <a:spcPct val="100000"/>
            </a:lnSpc>
            <a:spcAft>
              <a:spcPts val="0"/>
            </a:spcAft>
          </a:pPr>
          <a:r>
            <a:rPr lang="en-US" sz="1400" b="1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sz="1400" b="1" dirty="0" smtClean="0">
              <a:latin typeface="TH SarabunPSK" pitchFamily="34" charset="-34"/>
              <a:cs typeface="TH SarabunPSK" pitchFamily="34" charset="-34"/>
            </a:rPr>
            <a:t>พัฒนาทักษะแรงงาน</a:t>
          </a:r>
          <a:endParaRPr lang="th-TH" sz="1400" b="1" dirty="0">
            <a:latin typeface="TH SarabunPSK" pitchFamily="34" charset="-34"/>
            <a:cs typeface="TH SarabunPSK" pitchFamily="34" charset="-34"/>
          </a:endParaRPr>
        </a:p>
      </dgm:t>
    </dgm:pt>
    <dgm:pt modelId="{B1B0A0D6-5C42-440E-958E-584F3FBC896F}" type="parTrans" cxnId="{BDA61565-D125-4614-B4E1-CBF9D6E7C85B}">
      <dgm:prSet/>
      <dgm:spPr/>
      <dgm:t>
        <a:bodyPr/>
        <a:lstStyle/>
        <a:p>
          <a:endParaRPr lang="th-TH"/>
        </a:p>
      </dgm:t>
    </dgm:pt>
    <dgm:pt modelId="{EB00DEFC-4CC7-4710-8EED-73D674168A11}" type="sibTrans" cxnId="{BDA61565-D125-4614-B4E1-CBF9D6E7C85B}">
      <dgm:prSet/>
      <dgm:spPr/>
      <dgm:t>
        <a:bodyPr/>
        <a:lstStyle/>
        <a:p>
          <a:endParaRPr lang="th-TH"/>
        </a:p>
      </dgm:t>
    </dgm:pt>
    <dgm:pt modelId="{679DDD3E-8C3A-436C-8643-2B568CECA813}">
      <dgm:prSet custT="1"/>
      <dgm:spPr/>
      <dgm:t>
        <a:bodyPr/>
        <a:lstStyle/>
        <a:p>
          <a:r>
            <a:rPr lang="th-TH" sz="1400" b="1" dirty="0" smtClean="0">
              <a:latin typeface="TH SarabunPSK" pitchFamily="34" charset="-34"/>
              <a:cs typeface="TH SarabunPSK" pitchFamily="34" charset="-34"/>
            </a:rPr>
            <a:t>สร้างโอกาสและรายได้แก่ </a:t>
          </a:r>
          <a:r>
            <a:rPr lang="en-US" sz="1400" b="1" dirty="0" smtClean="0">
              <a:latin typeface="TH SarabunPSK" pitchFamily="34" charset="-34"/>
              <a:cs typeface="TH SarabunPSK" pitchFamily="34" charset="-34"/>
            </a:rPr>
            <a:t>SMEs </a:t>
          </a:r>
          <a:r>
            <a:rPr lang="th-TH" sz="1400" b="1" dirty="0" smtClean="0">
              <a:latin typeface="TH SarabunPSK" pitchFamily="34" charset="-34"/>
              <a:cs typeface="TH SarabunPSK" pitchFamily="34" charset="-34"/>
            </a:rPr>
            <a:t>และเศรษฐกิจชุมชน</a:t>
          </a:r>
          <a:endParaRPr lang="th-TH" sz="1400" b="1" dirty="0">
            <a:latin typeface="TH SarabunPSK" pitchFamily="34" charset="-34"/>
            <a:cs typeface="TH SarabunPSK" pitchFamily="34" charset="-34"/>
          </a:endParaRPr>
        </a:p>
      </dgm:t>
    </dgm:pt>
    <dgm:pt modelId="{D22B20AC-310E-4BBF-BD1A-C6FCB70CAB6F}" type="parTrans" cxnId="{86ACF729-A261-4F8F-B56B-95A2D3B22BCD}">
      <dgm:prSet/>
      <dgm:spPr/>
      <dgm:t>
        <a:bodyPr/>
        <a:lstStyle/>
        <a:p>
          <a:endParaRPr lang="th-TH"/>
        </a:p>
      </dgm:t>
    </dgm:pt>
    <dgm:pt modelId="{BA286747-9AE9-4925-BCF4-D8075DE90A11}" type="sibTrans" cxnId="{86ACF729-A261-4F8F-B56B-95A2D3B22BCD}">
      <dgm:prSet/>
      <dgm:spPr/>
      <dgm:t>
        <a:bodyPr/>
        <a:lstStyle/>
        <a:p>
          <a:endParaRPr lang="th-TH"/>
        </a:p>
      </dgm:t>
    </dgm:pt>
    <dgm:pt modelId="{F87E49D5-E11C-4F45-A410-A3C0FE074F01}">
      <dgm:prSet phldrT="[Text]" custT="1"/>
      <dgm:spPr/>
      <dgm:t>
        <a:bodyPr/>
        <a:lstStyle/>
        <a:p>
          <a:pPr marL="85725" indent="-85725" algn="l">
            <a:lnSpc>
              <a:spcPct val="100000"/>
            </a:lnSpc>
            <a:spcAft>
              <a:spcPts val="0"/>
            </a:spcAft>
          </a:pPr>
          <a:r>
            <a:rPr lang="en-US" sz="1400" b="1" dirty="0" smtClean="0">
              <a:latin typeface="TH SarabunPSK" pitchFamily="34" charset="-34"/>
              <a:cs typeface="TH SarabunPSK" pitchFamily="34" charset="-34"/>
            </a:rPr>
            <a:t>-</a:t>
          </a:r>
          <a:r>
            <a:rPr lang="th-TH" sz="1400" b="1" dirty="0" smtClean="0">
              <a:latin typeface="TH SarabunPSK" pitchFamily="34" charset="-34"/>
              <a:cs typeface="TH SarabunPSK" pitchFamily="34" charset="-34"/>
            </a:rPr>
            <a:t> ส่งเสริมการเข้าถึงยุติธรรมของ ปชช.</a:t>
          </a:r>
          <a:endParaRPr lang="en-US" sz="1400" b="1" dirty="0" smtClean="0">
            <a:latin typeface="TH SarabunPSK" pitchFamily="34" charset="-34"/>
            <a:cs typeface="TH SarabunPSK" pitchFamily="34" charset="-34"/>
          </a:endParaRPr>
        </a:p>
        <a:p>
          <a:pPr marL="85725" indent="-85725" algn="l">
            <a:lnSpc>
              <a:spcPct val="100000"/>
            </a:lnSpc>
            <a:spcAft>
              <a:spcPts val="0"/>
            </a:spcAft>
          </a:pPr>
          <a:r>
            <a:rPr lang="en-US" sz="1400" b="1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sz="1400" b="1" dirty="0" smtClean="0">
              <a:latin typeface="TH SarabunPSK" pitchFamily="34" charset="-34"/>
              <a:cs typeface="TH SarabunPSK" pitchFamily="34" charset="-34"/>
            </a:rPr>
            <a:t>สร้างธรรมาภิบาล</a:t>
          </a:r>
          <a:endParaRPr lang="th-TH" sz="1400" b="1" dirty="0">
            <a:latin typeface="TH SarabunPSK" pitchFamily="34" charset="-34"/>
            <a:cs typeface="TH SarabunPSK" pitchFamily="34" charset="-34"/>
          </a:endParaRPr>
        </a:p>
      </dgm:t>
    </dgm:pt>
    <dgm:pt modelId="{B7FCA1AB-3078-49EC-827E-EB3B5507ECD6}" type="sibTrans" cxnId="{45374E12-20BC-49D8-8C39-2083ACA784DD}">
      <dgm:prSet/>
      <dgm:spPr/>
      <dgm:t>
        <a:bodyPr/>
        <a:lstStyle/>
        <a:p>
          <a:endParaRPr lang="th-TH" sz="1800" b="1">
            <a:latin typeface="TH SarabunPSK" pitchFamily="34" charset="-34"/>
            <a:cs typeface="TH SarabunPSK" pitchFamily="34" charset="-34"/>
          </a:endParaRPr>
        </a:p>
      </dgm:t>
    </dgm:pt>
    <dgm:pt modelId="{E2C182E2-56CE-47D8-9BE8-11F03215EC35}" type="parTrans" cxnId="{45374E12-20BC-49D8-8C39-2083ACA784DD}">
      <dgm:prSet/>
      <dgm:spPr/>
      <dgm:t>
        <a:bodyPr/>
        <a:lstStyle/>
        <a:p>
          <a:endParaRPr lang="th-TH" sz="1800" b="1">
            <a:latin typeface="TH SarabunPSK" pitchFamily="34" charset="-34"/>
            <a:cs typeface="TH SarabunPSK" pitchFamily="34" charset="-34"/>
          </a:endParaRPr>
        </a:p>
      </dgm:t>
    </dgm:pt>
    <dgm:pt modelId="{9E87E3EB-2156-485A-8606-9EA380DB2C43}" type="pres">
      <dgm:prSet presAssocID="{0059165C-060E-455F-AAE0-73E1C951703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910F861E-ABE1-45DA-A876-F9727AE0CF3A}" type="pres">
      <dgm:prSet presAssocID="{5716EB12-4708-44E2-A45B-141FD4580302}" presName="centerShape" presStyleLbl="node0" presStyleIdx="0" presStyleCnt="1" custScaleX="90580" custScaleY="90580" custLinFactNeighborX="6101" custLinFactNeighborY="-5329"/>
      <dgm:spPr/>
      <dgm:t>
        <a:bodyPr/>
        <a:lstStyle/>
        <a:p>
          <a:endParaRPr lang="th-TH"/>
        </a:p>
      </dgm:t>
    </dgm:pt>
    <dgm:pt modelId="{8BDD2107-C7C8-4B45-A041-C8821A906D4B}" type="pres">
      <dgm:prSet presAssocID="{04F53C54-4010-496B-B80D-6104DA381281}" presName="parTrans" presStyleLbl="bgSibTrans2D1" presStyleIdx="0" presStyleCnt="5"/>
      <dgm:spPr/>
      <dgm:t>
        <a:bodyPr/>
        <a:lstStyle/>
        <a:p>
          <a:endParaRPr lang="th-TH"/>
        </a:p>
      </dgm:t>
    </dgm:pt>
    <dgm:pt modelId="{E5742497-A2A0-4463-BF1D-9E07E96A96E8}" type="pres">
      <dgm:prSet presAssocID="{3D9FB4BD-5DB2-4F9B-A089-D856D751E07B}" presName="node" presStyleLbl="node1" presStyleIdx="0" presStyleCnt="5" custScaleX="145068" custRadScaleRad="95152" custRadScaleInc="1581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3AD3A0B-E902-405E-85BB-B7281D9A81AE}" type="pres">
      <dgm:prSet presAssocID="{D22B20AC-310E-4BBF-BD1A-C6FCB70CAB6F}" presName="parTrans" presStyleLbl="bgSibTrans2D1" presStyleIdx="1" presStyleCnt="5"/>
      <dgm:spPr/>
      <dgm:t>
        <a:bodyPr/>
        <a:lstStyle/>
        <a:p>
          <a:endParaRPr lang="th-TH"/>
        </a:p>
      </dgm:t>
    </dgm:pt>
    <dgm:pt modelId="{6EE5BE3E-D136-467F-A456-B120E130EB2F}" type="pres">
      <dgm:prSet presAssocID="{679DDD3E-8C3A-436C-8643-2B568CECA813}" presName="node" presStyleLbl="node1" presStyleIdx="1" presStyleCnt="5" custScaleX="126336" custRadScaleRad="111676" custRadScaleInc="-1701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AD65FBD-ADE1-4EE3-8F14-D7A513A166E3}" type="pres">
      <dgm:prSet presAssocID="{B1B0A0D6-5C42-440E-958E-584F3FBC896F}" presName="parTrans" presStyleLbl="bgSibTrans2D1" presStyleIdx="2" presStyleCnt="5"/>
      <dgm:spPr/>
      <dgm:t>
        <a:bodyPr/>
        <a:lstStyle/>
        <a:p>
          <a:endParaRPr lang="th-TH"/>
        </a:p>
      </dgm:t>
    </dgm:pt>
    <dgm:pt modelId="{F7C29BA5-54DB-4043-9C13-A6676E1A58DD}" type="pres">
      <dgm:prSet presAssocID="{B0BD51EC-3FED-4487-B3BE-3ED01F8F6E40}" presName="node" presStyleLbl="node1" presStyleIdx="2" presStyleCnt="5" custScaleX="134650" custScaleY="69328" custRadScaleRad="89547" custRadScaleInc="1687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45A2E55-229E-4651-AF86-FDFA52EB34A4}" type="pres">
      <dgm:prSet presAssocID="{E2C182E2-56CE-47D8-9BE8-11F03215EC35}" presName="parTrans" presStyleLbl="bgSibTrans2D1" presStyleIdx="3" presStyleCnt="5"/>
      <dgm:spPr/>
      <dgm:t>
        <a:bodyPr/>
        <a:lstStyle/>
        <a:p>
          <a:endParaRPr lang="th-TH"/>
        </a:p>
      </dgm:t>
    </dgm:pt>
    <dgm:pt modelId="{506986E8-CE8F-43BC-9627-F2434E4AC1AD}" type="pres">
      <dgm:prSet presAssocID="{F87E49D5-E11C-4F45-A410-A3C0FE074F01}" presName="node" presStyleLbl="node1" presStyleIdx="3" presStyleCnt="5" custScaleX="122111" custScaleY="100001" custRadScaleRad="125967" custRadScaleInc="3109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4902F74-1688-43E7-A1AE-0BD911212319}" type="pres">
      <dgm:prSet presAssocID="{7B7EFFC8-3204-4C3B-88F5-52E5B11160C0}" presName="parTrans" presStyleLbl="bgSibTrans2D1" presStyleIdx="4" presStyleCnt="5"/>
      <dgm:spPr/>
      <dgm:t>
        <a:bodyPr/>
        <a:lstStyle/>
        <a:p>
          <a:endParaRPr lang="th-TH"/>
        </a:p>
      </dgm:t>
    </dgm:pt>
    <dgm:pt modelId="{71C73156-C581-4FE7-9817-942031BE5755}" type="pres">
      <dgm:prSet presAssocID="{201F2E63-3876-4252-B95C-1ECEAB436D8B}" presName="node" presStyleLbl="node1" presStyleIdx="4" presStyleCnt="5" custScaleX="130642" custScaleY="78668" custRadScaleRad="111624" custRadScaleInc="-1347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476C619-4942-42A4-BD8B-C0B53C3C72A0}" type="presOf" srcId="{5716EB12-4708-44E2-A45B-141FD4580302}" destId="{910F861E-ABE1-45DA-A876-F9727AE0CF3A}" srcOrd="0" destOrd="0" presId="urn:microsoft.com/office/officeart/2005/8/layout/radial4"/>
    <dgm:cxn modelId="{86ACF729-A261-4F8F-B56B-95A2D3B22BCD}" srcId="{5716EB12-4708-44E2-A45B-141FD4580302}" destId="{679DDD3E-8C3A-436C-8643-2B568CECA813}" srcOrd="1" destOrd="0" parTransId="{D22B20AC-310E-4BBF-BD1A-C6FCB70CAB6F}" sibTransId="{BA286747-9AE9-4925-BCF4-D8075DE90A11}"/>
    <dgm:cxn modelId="{6E9BE6A5-5DF5-4E76-8DB5-71DD0A92328D}" type="presOf" srcId="{B0BD51EC-3FED-4487-B3BE-3ED01F8F6E40}" destId="{F7C29BA5-54DB-4043-9C13-A6676E1A58DD}" srcOrd="0" destOrd="0" presId="urn:microsoft.com/office/officeart/2005/8/layout/radial4"/>
    <dgm:cxn modelId="{55F33FF5-A13E-4F79-B0E1-A2BD5F20C5B9}" type="presOf" srcId="{E2C182E2-56CE-47D8-9BE8-11F03215EC35}" destId="{B45A2E55-229E-4651-AF86-FDFA52EB34A4}" srcOrd="0" destOrd="0" presId="urn:microsoft.com/office/officeart/2005/8/layout/radial4"/>
    <dgm:cxn modelId="{BDA61565-D125-4614-B4E1-CBF9D6E7C85B}" srcId="{5716EB12-4708-44E2-A45B-141FD4580302}" destId="{B0BD51EC-3FED-4487-B3BE-3ED01F8F6E40}" srcOrd="2" destOrd="0" parTransId="{B1B0A0D6-5C42-440E-958E-584F3FBC896F}" sibTransId="{EB00DEFC-4CC7-4710-8EED-73D674168A11}"/>
    <dgm:cxn modelId="{AB5D90BB-69EF-4551-8B52-43411D28F827}" type="presOf" srcId="{0059165C-060E-455F-AAE0-73E1C9517033}" destId="{9E87E3EB-2156-485A-8606-9EA380DB2C43}" srcOrd="0" destOrd="0" presId="urn:microsoft.com/office/officeart/2005/8/layout/radial4"/>
    <dgm:cxn modelId="{B412E605-023E-4013-AEEC-5CAF74485AB1}" type="presOf" srcId="{F87E49D5-E11C-4F45-A410-A3C0FE074F01}" destId="{506986E8-CE8F-43BC-9627-F2434E4AC1AD}" srcOrd="0" destOrd="0" presId="urn:microsoft.com/office/officeart/2005/8/layout/radial4"/>
    <dgm:cxn modelId="{9F434462-CC5B-42FD-96B3-13A460AD4CE3}" type="presOf" srcId="{B1B0A0D6-5C42-440E-958E-584F3FBC896F}" destId="{3AD65FBD-ADE1-4EE3-8F14-D7A513A166E3}" srcOrd="0" destOrd="0" presId="urn:microsoft.com/office/officeart/2005/8/layout/radial4"/>
    <dgm:cxn modelId="{EE445315-C567-4AD0-A20A-1F4DF0EC2F51}" srcId="{5716EB12-4708-44E2-A45B-141FD4580302}" destId="{3D9FB4BD-5DB2-4F9B-A089-D856D751E07B}" srcOrd="0" destOrd="0" parTransId="{04F53C54-4010-496B-B80D-6104DA381281}" sibTransId="{09D22145-CD08-4D45-B480-C7BDEE9B680B}"/>
    <dgm:cxn modelId="{8B82A78F-4174-4FC6-81AE-E98AA26337AD}" type="presOf" srcId="{04F53C54-4010-496B-B80D-6104DA381281}" destId="{8BDD2107-C7C8-4B45-A041-C8821A906D4B}" srcOrd="0" destOrd="0" presId="urn:microsoft.com/office/officeart/2005/8/layout/radial4"/>
    <dgm:cxn modelId="{45374E12-20BC-49D8-8C39-2083ACA784DD}" srcId="{5716EB12-4708-44E2-A45B-141FD4580302}" destId="{F87E49D5-E11C-4F45-A410-A3C0FE074F01}" srcOrd="3" destOrd="0" parTransId="{E2C182E2-56CE-47D8-9BE8-11F03215EC35}" sibTransId="{B7FCA1AB-3078-49EC-827E-EB3B5507ECD6}"/>
    <dgm:cxn modelId="{B90BC568-3CB0-428F-B459-BF851F14B5A3}" type="presOf" srcId="{679DDD3E-8C3A-436C-8643-2B568CECA813}" destId="{6EE5BE3E-D136-467F-A456-B120E130EB2F}" srcOrd="0" destOrd="0" presId="urn:microsoft.com/office/officeart/2005/8/layout/radial4"/>
    <dgm:cxn modelId="{57BC887B-432F-47F3-87BE-D23E06FFBD6F}" srcId="{0059165C-060E-455F-AAE0-73E1C9517033}" destId="{5716EB12-4708-44E2-A45B-141FD4580302}" srcOrd="0" destOrd="0" parTransId="{B5A9332A-87E7-4B5D-9892-277716B7F6DB}" sibTransId="{66E87EE5-C97D-45AC-96A2-30B5D3896A87}"/>
    <dgm:cxn modelId="{41659ADF-7DD2-4157-940A-7DFC7DA3C136}" type="presOf" srcId="{D22B20AC-310E-4BBF-BD1A-C6FCB70CAB6F}" destId="{03AD3A0B-E902-405E-85BB-B7281D9A81AE}" srcOrd="0" destOrd="0" presId="urn:microsoft.com/office/officeart/2005/8/layout/radial4"/>
    <dgm:cxn modelId="{8AB08F9C-DA2C-434C-BEA6-0F3BCF44EF9F}" type="presOf" srcId="{3D9FB4BD-5DB2-4F9B-A089-D856D751E07B}" destId="{E5742497-A2A0-4463-BF1D-9E07E96A96E8}" srcOrd="0" destOrd="0" presId="urn:microsoft.com/office/officeart/2005/8/layout/radial4"/>
    <dgm:cxn modelId="{D045E7FB-8928-4DE7-9C68-1D686826CD52}" type="presOf" srcId="{7B7EFFC8-3204-4C3B-88F5-52E5B11160C0}" destId="{E4902F74-1688-43E7-A1AE-0BD911212319}" srcOrd="0" destOrd="0" presId="urn:microsoft.com/office/officeart/2005/8/layout/radial4"/>
    <dgm:cxn modelId="{56512DC7-7338-410F-9A89-E4AA929897B2}" srcId="{5716EB12-4708-44E2-A45B-141FD4580302}" destId="{201F2E63-3876-4252-B95C-1ECEAB436D8B}" srcOrd="4" destOrd="0" parTransId="{7B7EFFC8-3204-4C3B-88F5-52E5B11160C0}" sibTransId="{EF9E1392-B313-4CBA-8AD9-0EC2F75429BA}"/>
    <dgm:cxn modelId="{7BFC938F-351A-422F-875E-CFEA8C195718}" type="presOf" srcId="{201F2E63-3876-4252-B95C-1ECEAB436D8B}" destId="{71C73156-C581-4FE7-9817-942031BE5755}" srcOrd="0" destOrd="0" presId="urn:microsoft.com/office/officeart/2005/8/layout/radial4"/>
    <dgm:cxn modelId="{F74646E1-80D7-404C-A4C7-D732F542FB79}" type="presParOf" srcId="{9E87E3EB-2156-485A-8606-9EA380DB2C43}" destId="{910F861E-ABE1-45DA-A876-F9727AE0CF3A}" srcOrd="0" destOrd="0" presId="urn:microsoft.com/office/officeart/2005/8/layout/radial4"/>
    <dgm:cxn modelId="{961F8064-AE40-40BC-8768-26F05707DB4C}" type="presParOf" srcId="{9E87E3EB-2156-485A-8606-9EA380DB2C43}" destId="{8BDD2107-C7C8-4B45-A041-C8821A906D4B}" srcOrd="1" destOrd="0" presId="urn:microsoft.com/office/officeart/2005/8/layout/radial4"/>
    <dgm:cxn modelId="{5E9DBD5D-5C0B-46D3-8138-DDF69D509018}" type="presParOf" srcId="{9E87E3EB-2156-485A-8606-9EA380DB2C43}" destId="{E5742497-A2A0-4463-BF1D-9E07E96A96E8}" srcOrd="2" destOrd="0" presId="urn:microsoft.com/office/officeart/2005/8/layout/radial4"/>
    <dgm:cxn modelId="{A7A80530-57E6-45B7-B2A4-D37EB1D2DF41}" type="presParOf" srcId="{9E87E3EB-2156-485A-8606-9EA380DB2C43}" destId="{03AD3A0B-E902-405E-85BB-B7281D9A81AE}" srcOrd="3" destOrd="0" presId="urn:microsoft.com/office/officeart/2005/8/layout/radial4"/>
    <dgm:cxn modelId="{0CAE02E9-B96D-43AB-B04B-F62A36D2495B}" type="presParOf" srcId="{9E87E3EB-2156-485A-8606-9EA380DB2C43}" destId="{6EE5BE3E-D136-467F-A456-B120E130EB2F}" srcOrd="4" destOrd="0" presId="urn:microsoft.com/office/officeart/2005/8/layout/radial4"/>
    <dgm:cxn modelId="{B474E3F9-5429-4FC5-8EC1-00A8030273DF}" type="presParOf" srcId="{9E87E3EB-2156-485A-8606-9EA380DB2C43}" destId="{3AD65FBD-ADE1-4EE3-8F14-D7A513A166E3}" srcOrd="5" destOrd="0" presId="urn:microsoft.com/office/officeart/2005/8/layout/radial4"/>
    <dgm:cxn modelId="{23520E51-02DA-45FC-8D0F-F1FB14C1A4CD}" type="presParOf" srcId="{9E87E3EB-2156-485A-8606-9EA380DB2C43}" destId="{F7C29BA5-54DB-4043-9C13-A6676E1A58DD}" srcOrd="6" destOrd="0" presId="urn:microsoft.com/office/officeart/2005/8/layout/radial4"/>
    <dgm:cxn modelId="{FDBA4E0B-F6A8-436C-B84E-8801D65B0DA1}" type="presParOf" srcId="{9E87E3EB-2156-485A-8606-9EA380DB2C43}" destId="{B45A2E55-229E-4651-AF86-FDFA52EB34A4}" srcOrd="7" destOrd="0" presId="urn:microsoft.com/office/officeart/2005/8/layout/radial4"/>
    <dgm:cxn modelId="{EC5612A2-6A97-4C4D-9166-50B9FF6339EE}" type="presParOf" srcId="{9E87E3EB-2156-485A-8606-9EA380DB2C43}" destId="{506986E8-CE8F-43BC-9627-F2434E4AC1AD}" srcOrd="8" destOrd="0" presId="urn:microsoft.com/office/officeart/2005/8/layout/radial4"/>
    <dgm:cxn modelId="{1B209C16-B22A-464B-B964-B8A5A218E651}" type="presParOf" srcId="{9E87E3EB-2156-485A-8606-9EA380DB2C43}" destId="{E4902F74-1688-43E7-A1AE-0BD911212319}" srcOrd="9" destOrd="0" presId="urn:microsoft.com/office/officeart/2005/8/layout/radial4"/>
    <dgm:cxn modelId="{26F0B301-B063-44DC-9406-3CE622A1D6FE}" type="presParOf" srcId="{9E87E3EB-2156-485A-8606-9EA380DB2C43}" destId="{71C73156-C581-4FE7-9817-942031BE5755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15CFE6-44A3-4191-B19D-8FACFB2296CA}" type="doc">
      <dgm:prSet loTypeId="urn:microsoft.com/office/officeart/2005/8/layout/venn3" loCatId="relationship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th-TH"/>
        </a:p>
      </dgm:t>
    </dgm:pt>
    <dgm:pt modelId="{422603D8-F896-4534-A9EF-F8F20FA1B9C5}">
      <dgm:prSet phldrT="[Text]" custT="1"/>
      <dgm:spPr/>
      <dgm:t>
        <a:bodyPr/>
        <a:lstStyle/>
        <a:p>
          <a:r>
            <a:rPr lang="th-TH" sz="1400" b="1" dirty="0" smtClean="0">
              <a:latin typeface="TH SarabunPSK" pitchFamily="34" charset="-34"/>
              <a:cs typeface="TH SarabunPSK" pitchFamily="34" charset="-34"/>
            </a:rPr>
            <a:t>พัฒนากระบวน การจัดสรรงบประมาณ</a:t>
          </a:r>
          <a:endParaRPr lang="th-TH" sz="1400" b="1" dirty="0">
            <a:latin typeface="TH SarabunPSK" pitchFamily="34" charset="-34"/>
            <a:cs typeface="TH SarabunPSK" pitchFamily="34" charset="-34"/>
          </a:endParaRPr>
        </a:p>
      </dgm:t>
    </dgm:pt>
    <dgm:pt modelId="{9EB097B8-1873-4B09-84EB-9BA2C8D47078}" type="parTrans" cxnId="{3B5055AD-6909-4EAD-83F8-DDDD37FE69DD}">
      <dgm:prSet/>
      <dgm:spPr/>
      <dgm:t>
        <a:bodyPr/>
        <a:lstStyle/>
        <a:p>
          <a:endParaRPr lang="th-TH" sz="1400" b="1">
            <a:latin typeface="TH SarabunPSK" pitchFamily="34" charset="-34"/>
            <a:cs typeface="TH SarabunPSK" pitchFamily="34" charset="-34"/>
          </a:endParaRPr>
        </a:p>
      </dgm:t>
    </dgm:pt>
    <dgm:pt modelId="{019920C5-BDF5-4B62-9109-E9106070E259}" type="sibTrans" cxnId="{3B5055AD-6909-4EAD-83F8-DDDD37FE69DD}">
      <dgm:prSet/>
      <dgm:spPr/>
      <dgm:t>
        <a:bodyPr/>
        <a:lstStyle/>
        <a:p>
          <a:endParaRPr lang="th-TH" sz="1400" b="1">
            <a:latin typeface="TH SarabunPSK" pitchFamily="34" charset="-34"/>
            <a:cs typeface="TH SarabunPSK" pitchFamily="34" charset="-34"/>
          </a:endParaRPr>
        </a:p>
      </dgm:t>
    </dgm:pt>
    <dgm:pt modelId="{E196C98E-B53A-4E62-9021-0D452B62671D}">
      <dgm:prSet phldrT="[Text]" custT="1"/>
      <dgm:spPr/>
      <dgm:t>
        <a:bodyPr/>
        <a:lstStyle/>
        <a:p>
          <a:r>
            <a:rPr lang="th-TH" sz="1400" b="1" dirty="0" smtClean="0">
              <a:latin typeface="TH SarabunPSK" pitchFamily="34" charset="-34"/>
              <a:cs typeface="TH SarabunPSK" pitchFamily="34" charset="-34"/>
            </a:rPr>
            <a:t>ปฏิรูปการเมือง</a:t>
          </a:r>
          <a:endParaRPr lang="th-TH" sz="1400" b="1" dirty="0">
            <a:latin typeface="TH SarabunPSK" pitchFamily="34" charset="-34"/>
            <a:cs typeface="TH SarabunPSK" pitchFamily="34" charset="-34"/>
          </a:endParaRPr>
        </a:p>
      </dgm:t>
    </dgm:pt>
    <dgm:pt modelId="{3318B51E-3649-42E6-B930-E04732ACA7BC}" type="parTrans" cxnId="{1FD68CB2-D98A-4F3F-8F82-D4C958594503}">
      <dgm:prSet/>
      <dgm:spPr/>
      <dgm:t>
        <a:bodyPr/>
        <a:lstStyle/>
        <a:p>
          <a:endParaRPr lang="th-TH" sz="1400" b="1">
            <a:latin typeface="TH SarabunPSK" pitchFamily="34" charset="-34"/>
            <a:cs typeface="TH SarabunPSK" pitchFamily="34" charset="-34"/>
          </a:endParaRPr>
        </a:p>
      </dgm:t>
    </dgm:pt>
    <dgm:pt modelId="{E5D03195-BF12-42FD-956A-E6E4C9BCC28B}" type="sibTrans" cxnId="{1FD68CB2-D98A-4F3F-8F82-D4C958594503}">
      <dgm:prSet/>
      <dgm:spPr/>
      <dgm:t>
        <a:bodyPr/>
        <a:lstStyle/>
        <a:p>
          <a:endParaRPr lang="th-TH" sz="1400" b="1">
            <a:latin typeface="TH SarabunPSK" pitchFamily="34" charset="-34"/>
            <a:cs typeface="TH SarabunPSK" pitchFamily="34" charset="-34"/>
          </a:endParaRPr>
        </a:p>
      </dgm:t>
    </dgm:pt>
    <dgm:pt modelId="{186CE9AD-BDEA-4637-9DF1-01F40A58F6C0}">
      <dgm:prSet phldrT="[Text]" custT="1"/>
      <dgm:spPr/>
      <dgm:t>
        <a:bodyPr/>
        <a:lstStyle/>
        <a:p>
          <a:r>
            <a:rPr lang="th-TH" sz="1400" b="1" dirty="0" smtClean="0">
              <a:latin typeface="TH SarabunPSK" pitchFamily="34" charset="-34"/>
              <a:cs typeface="TH SarabunPSK" pitchFamily="34" charset="-34"/>
            </a:rPr>
            <a:t>เสริมสร้างความมั่นคง</a:t>
          </a:r>
          <a:endParaRPr lang="th-TH" sz="1400" dirty="0">
            <a:latin typeface="TH SarabunPSK" pitchFamily="34" charset="-34"/>
            <a:cs typeface="TH SarabunPSK" pitchFamily="34" charset="-34"/>
          </a:endParaRPr>
        </a:p>
      </dgm:t>
    </dgm:pt>
    <dgm:pt modelId="{50F053ED-F412-45D1-AAD4-30F894DDAC50}" type="parTrans" cxnId="{37A7E990-82BE-4262-A950-F57D141797ED}">
      <dgm:prSet/>
      <dgm:spPr/>
      <dgm:t>
        <a:bodyPr/>
        <a:lstStyle/>
        <a:p>
          <a:endParaRPr lang="th-TH" sz="1400">
            <a:latin typeface="TH SarabunPSK" pitchFamily="34" charset="-34"/>
            <a:cs typeface="TH SarabunPSK" pitchFamily="34" charset="-34"/>
          </a:endParaRPr>
        </a:p>
      </dgm:t>
    </dgm:pt>
    <dgm:pt modelId="{D633A742-290D-4885-8145-BD44153D0177}" type="sibTrans" cxnId="{37A7E990-82BE-4262-A950-F57D141797ED}">
      <dgm:prSet/>
      <dgm:spPr/>
      <dgm:t>
        <a:bodyPr/>
        <a:lstStyle/>
        <a:p>
          <a:endParaRPr lang="th-TH" sz="1400">
            <a:latin typeface="TH SarabunPSK" pitchFamily="34" charset="-34"/>
            <a:cs typeface="TH SarabunPSK" pitchFamily="34" charset="-34"/>
          </a:endParaRPr>
        </a:p>
      </dgm:t>
    </dgm:pt>
    <dgm:pt modelId="{29C00A0D-F64F-432B-A910-E48AB23F1402}">
      <dgm:prSet custT="1"/>
      <dgm:spPr/>
      <dgm:t>
        <a:bodyPr/>
        <a:lstStyle/>
        <a:p>
          <a:r>
            <a:rPr lang="th-TH" sz="1400" dirty="0" smtClean="0">
              <a:latin typeface="TH SarabunPSK" pitchFamily="34" charset="-34"/>
              <a:cs typeface="TH SarabunPSK" pitchFamily="34" charset="-34"/>
            </a:rPr>
            <a:t>พัฒนาสินทรัพย์ราชการที่ไม่ได้ใช้ประโยชน์</a:t>
          </a:r>
          <a:endParaRPr lang="en-US" sz="1400" dirty="0">
            <a:latin typeface="TH SarabunPSK" pitchFamily="34" charset="-34"/>
            <a:cs typeface="TH SarabunPSK" pitchFamily="34" charset="-34"/>
          </a:endParaRPr>
        </a:p>
      </dgm:t>
    </dgm:pt>
    <dgm:pt modelId="{2B99A5F3-9501-475C-9B71-ECCCE0CEF668}" type="parTrans" cxnId="{A03D1118-C61B-4BC6-991E-A464B68A8BC5}">
      <dgm:prSet/>
      <dgm:spPr/>
      <dgm:t>
        <a:bodyPr/>
        <a:lstStyle/>
        <a:p>
          <a:endParaRPr lang="en-US"/>
        </a:p>
      </dgm:t>
    </dgm:pt>
    <dgm:pt modelId="{8474B46A-FB16-4C91-A8A7-CB19C607DF21}" type="sibTrans" cxnId="{A03D1118-C61B-4BC6-991E-A464B68A8BC5}">
      <dgm:prSet/>
      <dgm:spPr/>
      <dgm:t>
        <a:bodyPr/>
        <a:lstStyle/>
        <a:p>
          <a:endParaRPr lang="en-US"/>
        </a:p>
      </dgm:t>
    </dgm:pt>
    <dgm:pt modelId="{0C25F8C4-74F4-487E-BF3E-3711F61082D7}" type="pres">
      <dgm:prSet presAssocID="{C515CFE6-44A3-4191-B19D-8FACFB2296C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B7F5C38-0EA8-495C-87C6-AB6570E1316C}" type="pres">
      <dgm:prSet presAssocID="{422603D8-F896-4534-A9EF-F8F20FA1B9C5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CEE3DAD-212F-45DE-A999-A05C4FD84FD8}" type="pres">
      <dgm:prSet presAssocID="{019920C5-BDF5-4B62-9109-E9106070E259}" presName="space" presStyleCnt="0"/>
      <dgm:spPr/>
    </dgm:pt>
    <dgm:pt modelId="{6FE7DB0F-B901-4AA7-AE0B-010140782E9A}" type="pres">
      <dgm:prSet presAssocID="{29C00A0D-F64F-432B-A910-E48AB23F1402}" presName="Name5" presStyleLbl="vennNode1" presStyleIdx="1" presStyleCnt="4" custLinFactNeighborX="3234" custLinFactNeighborY="75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D64542-FE71-4C44-9613-04496FC04762}" type="pres">
      <dgm:prSet presAssocID="{8474B46A-FB16-4C91-A8A7-CB19C607DF21}" presName="space" presStyleCnt="0"/>
      <dgm:spPr/>
    </dgm:pt>
    <dgm:pt modelId="{C9574C7E-2D4E-416B-B59E-7C29AAB95B08}" type="pres">
      <dgm:prSet presAssocID="{186CE9AD-BDEA-4637-9DF1-01F40A58F6C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9B1AB6C-C3F9-43FD-96F1-FECD3264285C}" type="pres">
      <dgm:prSet presAssocID="{D633A742-290D-4885-8145-BD44153D0177}" presName="space" presStyleCnt="0"/>
      <dgm:spPr/>
    </dgm:pt>
    <dgm:pt modelId="{B65A09C8-F2E8-4CE3-8562-1ABBC98CC452}" type="pres">
      <dgm:prSet presAssocID="{E196C98E-B53A-4E62-9021-0D452B62671D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FD68CB2-D98A-4F3F-8F82-D4C958594503}" srcId="{C515CFE6-44A3-4191-B19D-8FACFB2296CA}" destId="{E196C98E-B53A-4E62-9021-0D452B62671D}" srcOrd="3" destOrd="0" parTransId="{3318B51E-3649-42E6-B930-E04732ACA7BC}" sibTransId="{E5D03195-BF12-42FD-956A-E6E4C9BCC28B}"/>
    <dgm:cxn modelId="{3B5055AD-6909-4EAD-83F8-DDDD37FE69DD}" srcId="{C515CFE6-44A3-4191-B19D-8FACFB2296CA}" destId="{422603D8-F896-4534-A9EF-F8F20FA1B9C5}" srcOrd="0" destOrd="0" parTransId="{9EB097B8-1873-4B09-84EB-9BA2C8D47078}" sibTransId="{019920C5-BDF5-4B62-9109-E9106070E259}"/>
    <dgm:cxn modelId="{FC0E7960-105F-4F36-B621-8AC62D2FBBA1}" type="presOf" srcId="{29C00A0D-F64F-432B-A910-E48AB23F1402}" destId="{6FE7DB0F-B901-4AA7-AE0B-010140782E9A}" srcOrd="0" destOrd="0" presId="urn:microsoft.com/office/officeart/2005/8/layout/venn3"/>
    <dgm:cxn modelId="{1BDB2296-0E36-47D2-97E4-D27E0F232434}" type="presOf" srcId="{186CE9AD-BDEA-4637-9DF1-01F40A58F6C0}" destId="{C9574C7E-2D4E-416B-B59E-7C29AAB95B08}" srcOrd="0" destOrd="0" presId="urn:microsoft.com/office/officeart/2005/8/layout/venn3"/>
    <dgm:cxn modelId="{0767CB39-AE6A-4B87-9C8B-522BEC5D7735}" type="presOf" srcId="{E196C98E-B53A-4E62-9021-0D452B62671D}" destId="{B65A09C8-F2E8-4CE3-8562-1ABBC98CC452}" srcOrd="0" destOrd="0" presId="urn:microsoft.com/office/officeart/2005/8/layout/venn3"/>
    <dgm:cxn modelId="{37A7E990-82BE-4262-A950-F57D141797ED}" srcId="{C515CFE6-44A3-4191-B19D-8FACFB2296CA}" destId="{186CE9AD-BDEA-4637-9DF1-01F40A58F6C0}" srcOrd="2" destOrd="0" parTransId="{50F053ED-F412-45D1-AAD4-30F894DDAC50}" sibTransId="{D633A742-290D-4885-8145-BD44153D0177}"/>
    <dgm:cxn modelId="{F2C7391F-6DC2-452E-9139-0EEAF1FA7A2F}" type="presOf" srcId="{C515CFE6-44A3-4191-B19D-8FACFB2296CA}" destId="{0C25F8C4-74F4-487E-BF3E-3711F61082D7}" srcOrd="0" destOrd="0" presId="urn:microsoft.com/office/officeart/2005/8/layout/venn3"/>
    <dgm:cxn modelId="{7A77DA51-FE51-430E-A8BE-154DBB2A9F88}" type="presOf" srcId="{422603D8-F896-4534-A9EF-F8F20FA1B9C5}" destId="{FB7F5C38-0EA8-495C-87C6-AB6570E1316C}" srcOrd="0" destOrd="0" presId="urn:microsoft.com/office/officeart/2005/8/layout/venn3"/>
    <dgm:cxn modelId="{A03D1118-C61B-4BC6-991E-A464B68A8BC5}" srcId="{C515CFE6-44A3-4191-B19D-8FACFB2296CA}" destId="{29C00A0D-F64F-432B-A910-E48AB23F1402}" srcOrd="1" destOrd="0" parTransId="{2B99A5F3-9501-475C-9B71-ECCCE0CEF668}" sibTransId="{8474B46A-FB16-4C91-A8A7-CB19C607DF21}"/>
    <dgm:cxn modelId="{506EA5B1-BF0A-4340-9E69-F19636844955}" type="presParOf" srcId="{0C25F8C4-74F4-487E-BF3E-3711F61082D7}" destId="{FB7F5C38-0EA8-495C-87C6-AB6570E1316C}" srcOrd="0" destOrd="0" presId="urn:microsoft.com/office/officeart/2005/8/layout/venn3"/>
    <dgm:cxn modelId="{BD111EAE-2C18-439C-813B-1C314DE464D0}" type="presParOf" srcId="{0C25F8C4-74F4-487E-BF3E-3711F61082D7}" destId="{9CEE3DAD-212F-45DE-A999-A05C4FD84FD8}" srcOrd="1" destOrd="0" presId="urn:microsoft.com/office/officeart/2005/8/layout/venn3"/>
    <dgm:cxn modelId="{7F17E6B0-8E7E-410F-98D1-54E91CD014FF}" type="presParOf" srcId="{0C25F8C4-74F4-487E-BF3E-3711F61082D7}" destId="{6FE7DB0F-B901-4AA7-AE0B-010140782E9A}" srcOrd="2" destOrd="0" presId="urn:microsoft.com/office/officeart/2005/8/layout/venn3"/>
    <dgm:cxn modelId="{AC33A0FC-6F06-436B-A772-605B7BB3BAF1}" type="presParOf" srcId="{0C25F8C4-74F4-487E-BF3E-3711F61082D7}" destId="{40D64542-FE71-4C44-9613-04496FC04762}" srcOrd="3" destOrd="0" presId="urn:microsoft.com/office/officeart/2005/8/layout/venn3"/>
    <dgm:cxn modelId="{D7AEA72E-EFD7-49CD-970B-5DACA8316474}" type="presParOf" srcId="{0C25F8C4-74F4-487E-BF3E-3711F61082D7}" destId="{C9574C7E-2D4E-416B-B59E-7C29AAB95B08}" srcOrd="4" destOrd="0" presId="urn:microsoft.com/office/officeart/2005/8/layout/venn3"/>
    <dgm:cxn modelId="{B9B18DD2-DD1D-428B-B1F1-2B27997B0594}" type="presParOf" srcId="{0C25F8C4-74F4-487E-BF3E-3711F61082D7}" destId="{39B1AB6C-C3F9-43FD-96F1-FECD3264285C}" srcOrd="5" destOrd="0" presId="urn:microsoft.com/office/officeart/2005/8/layout/venn3"/>
    <dgm:cxn modelId="{54571AB4-7D2A-422A-9723-352C1A4786DD}" type="presParOf" srcId="{0C25F8C4-74F4-487E-BF3E-3711F61082D7}" destId="{B65A09C8-F2E8-4CE3-8562-1ABBC98CC452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15CFE6-44A3-4191-B19D-8FACFB2296CA}" type="doc">
      <dgm:prSet loTypeId="urn:microsoft.com/office/officeart/2005/8/layout/venn3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th-TH"/>
        </a:p>
      </dgm:t>
    </dgm:pt>
    <dgm:pt modelId="{262E3CEF-FB93-4FDD-8988-CE7B2148C0DC}">
      <dgm:prSet phldrT="[Text]" custT="1"/>
      <dgm:spPr/>
      <dgm:t>
        <a:bodyPr/>
        <a:lstStyle/>
        <a:p>
          <a:r>
            <a:rPr lang="th-TH" sz="1400" b="1" dirty="0" smtClean="0">
              <a:latin typeface="TH SarabunPSK" pitchFamily="34" charset="-34"/>
              <a:cs typeface="TH SarabunPSK" pitchFamily="34" charset="-34"/>
            </a:rPr>
            <a:t>ปฏิรูปกฎหมาย</a:t>
          </a:r>
          <a:endParaRPr lang="th-TH" sz="1400" b="1" dirty="0">
            <a:latin typeface="TH SarabunPSK" pitchFamily="34" charset="-34"/>
            <a:cs typeface="TH SarabunPSK" pitchFamily="34" charset="-34"/>
          </a:endParaRPr>
        </a:p>
      </dgm:t>
    </dgm:pt>
    <dgm:pt modelId="{B2A5E368-3A66-4A84-A0E6-E2AEC02B539B}" type="parTrans" cxnId="{9BDAF991-BF77-4704-BA82-056662517FF8}">
      <dgm:prSet/>
      <dgm:spPr/>
      <dgm:t>
        <a:bodyPr/>
        <a:lstStyle/>
        <a:p>
          <a:endParaRPr lang="th-TH" sz="1400" b="1">
            <a:latin typeface="TH SarabunPSK" pitchFamily="34" charset="-34"/>
            <a:cs typeface="TH SarabunPSK" pitchFamily="34" charset="-34"/>
          </a:endParaRPr>
        </a:p>
      </dgm:t>
    </dgm:pt>
    <dgm:pt modelId="{472C0841-E27C-4AC7-8129-A5E02E760575}" type="sibTrans" cxnId="{9BDAF991-BF77-4704-BA82-056662517FF8}">
      <dgm:prSet/>
      <dgm:spPr/>
      <dgm:t>
        <a:bodyPr/>
        <a:lstStyle/>
        <a:p>
          <a:endParaRPr lang="th-TH" sz="1400" b="1">
            <a:latin typeface="TH SarabunPSK" pitchFamily="34" charset="-34"/>
            <a:cs typeface="TH SarabunPSK" pitchFamily="34" charset="-34"/>
          </a:endParaRPr>
        </a:p>
      </dgm:t>
    </dgm:pt>
    <dgm:pt modelId="{21AF9A2F-0124-4317-84B1-D4D3A649FF8B}">
      <dgm:prSet phldrT="[Text]" custT="1"/>
      <dgm:spPr/>
      <dgm:t>
        <a:bodyPr/>
        <a:lstStyle/>
        <a:p>
          <a:r>
            <a:rPr lang="th-TH" sz="1400" b="1" dirty="0" smtClean="0">
              <a:latin typeface="TH SarabunPSK" pitchFamily="34" charset="-34"/>
              <a:cs typeface="TH SarabunPSK" pitchFamily="34" charset="-34"/>
            </a:rPr>
            <a:t>พัฒนากำลังคนภาครัฐ</a:t>
          </a:r>
          <a:endParaRPr lang="th-TH" sz="1400" b="1" dirty="0">
            <a:latin typeface="TH SarabunPSK" pitchFamily="34" charset="-34"/>
            <a:cs typeface="TH SarabunPSK" pitchFamily="34" charset="-34"/>
          </a:endParaRPr>
        </a:p>
      </dgm:t>
    </dgm:pt>
    <dgm:pt modelId="{7B0385AD-2E4F-42CD-A124-5BF52FA8E86A}" type="parTrans" cxnId="{895ADBC8-E1C8-4956-94A3-C80E912F6F73}">
      <dgm:prSet/>
      <dgm:spPr/>
      <dgm:t>
        <a:bodyPr/>
        <a:lstStyle/>
        <a:p>
          <a:endParaRPr lang="th-TH" sz="1400" b="1">
            <a:latin typeface="TH SarabunPSK" pitchFamily="34" charset="-34"/>
            <a:cs typeface="TH SarabunPSK" pitchFamily="34" charset="-34"/>
          </a:endParaRPr>
        </a:p>
      </dgm:t>
    </dgm:pt>
    <dgm:pt modelId="{173E0465-5199-4D1D-A7A8-89DA680C304B}" type="sibTrans" cxnId="{895ADBC8-E1C8-4956-94A3-C80E912F6F73}">
      <dgm:prSet/>
      <dgm:spPr/>
      <dgm:t>
        <a:bodyPr/>
        <a:lstStyle/>
        <a:p>
          <a:endParaRPr lang="th-TH" sz="1400" b="1">
            <a:latin typeface="TH SarabunPSK" pitchFamily="34" charset="-34"/>
            <a:cs typeface="TH SarabunPSK" pitchFamily="34" charset="-34"/>
          </a:endParaRPr>
        </a:p>
      </dgm:t>
    </dgm:pt>
    <dgm:pt modelId="{2F622385-588D-40FD-848A-6B5F790DA002}">
      <dgm:prSet phldrT="[Text]" custT="1"/>
      <dgm:spPr/>
      <dgm:t>
        <a:bodyPr/>
        <a:lstStyle/>
        <a:p>
          <a:r>
            <a:rPr lang="th-TH" sz="1400" b="1" dirty="0" smtClean="0">
              <a:latin typeface="TH SarabunPSK" pitchFamily="34" charset="-34"/>
              <a:cs typeface="TH SarabunPSK" pitchFamily="34" charset="-34"/>
            </a:rPr>
            <a:t>ปรับโครงสร้างระบบราชการ</a:t>
          </a:r>
          <a:endParaRPr lang="th-TH" sz="1400" b="1" dirty="0">
            <a:latin typeface="TH SarabunPSK" pitchFamily="34" charset="-34"/>
            <a:cs typeface="TH SarabunPSK" pitchFamily="34" charset="-34"/>
          </a:endParaRPr>
        </a:p>
      </dgm:t>
    </dgm:pt>
    <dgm:pt modelId="{AEAC98C9-BED4-4E30-96CF-010795BAC5EA}" type="parTrans" cxnId="{A806C6CB-3BFF-49DE-8546-211999330E4E}">
      <dgm:prSet/>
      <dgm:spPr/>
      <dgm:t>
        <a:bodyPr/>
        <a:lstStyle/>
        <a:p>
          <a:endParaRPr lang="th-TH" sz="1400" b="1">
            <a:latin typeface="TH SarabunPSK" pitchFamily="34" charset="-34"/>
            <a:cs typeface="TH SarabunPSK" pitchFamily="34" charset="-34"/>
          </a:endParaRPr>
        </a:p>
      </dgm:t>
    </dgm:pt>
    <dgm:pt modelId="{4DCCE0CA-BF8D-4E14-BAD3-4E172CA6AA81}" type="sibTrans" cxnId="{A806C6CB-3BFF-49DE-8546-211999330E4E}">
      <dgm:prSet/>
      <dgm:spPr/>
      <dgm:t>
        <a:bodyPr/>
        <a:lstStyle/>
        <a:p>
          <a:endParaRPr lang="th-TH" sz="1400" b="1">
            <a:latin typeface="TH SarabunPSK" pitchFamily="34" charset="-34"/>
            <a:cs typeface="TH SarabunPSK" pitchFamily="34" charset="-34"/>
          </a:endParaRPr>
        </a:p>
      </dgm:t>
    </dgm:pt>
    <dgm:pt modelId="{23B402B1-3480-427A-AA6D-CA87BCC87129}">
      <dgm:prSet custT="1"/>
      <dgm:spPr/>
      <dgm:t>
        <a:bodyPr/>
        <a:lstStyle/>
        <a:p>
          <a:r>
            <a:rPr lang="th-TH" sz="1400" b="1" dirty="0" smtClean="0">
              <a:latin typeface="TH SarabunPSK" pitchFamily="34" charset="-34"/>
              <a:cs typeface="TH SarabunPSK" pitchFamily="34" charset="-34"/>
            </a:rPr>
            <a:t>ปรับโครงสร้างภาษี</a:t>
          </a:r>
          <a:endParaRPr lang="en-US" sz="1400" dirty="0"/>
        </a:p>
      </dgm:t>
    </dgm:pt>
    <dgm:pt modelId="{F5BDF3CC-F4EA-43D3-B0D9-71DBE153C996}" type="parTrans" cxnId="{62BDEDF5-9512-40F7-BE43-2E25575B336B}">
      <dgm:prSet/>
      <dgm:spPr/>
      <dgm:t>
        <a:bodyPr/>
        <a:lstStyle/>
        <a:p>
          <a:endParaRPr lang="en-US"/>
        </a:p>
      </dgm:t>
    </dgm:pt>
    <dgm:pt modelId="{6811CB8A-21C3-4465-95D6-F157B0A40A34}" type="sibTrans" cxnId="{62BDEDF5-9512-40F7-BE43-2E25575B336B}">
      <dgm:prSet/>
      <dgm:spPr/>
      <dgm:t>
        <a:bodyPr/>
        <a:lstStyle/>
        <a:p>
          <a:endParaRPr lang="en-US"/>
        </a:p>
      </dgm:t>
    </dgm:pt>
    <dgm:pt modelId="{0C25F8C4-74F4-487E-BF3E-3711F61082D7}" type="pres">
      <dgm:prSet presAssocID="{C515CFE6-44A3-4191-B19D-8FACFB2296C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B634914-402E-44CB-8BE1-001556AC4E32}" type="pres">
      <dgm:prSet presAssocID="{262E3CEF-FB93-4FDD-8988-CE7B2148C0DC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AA8229D-96A2-4ACD-9667-C2D71F5DD305}" type="pres">
      <dgm:prSet presAssocID="{472C0841-E27C-4AC7-8129-A5E02E760575}" presName="space" presStyleCnt="0"/>
      <dgm:spPr/>
    </dgm:pt>
    <dgm:pt modelId="{24C0C950-63A8-4F45-8480-B1A37BBF7C45}" type="pres">
      <dgm:prSet presAssocID="{2F622385-588D-40FD-848A-6B5F790DA00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8333325-BA59-48EC-9324-AAF3AE56951B}" type="pres">
      <dgm:prSet presAssocID="{4DCCE0CA-BF8D-4E14-BAD3-4E172CA6AA81}" presName="space" presStyleCnt="0"/>
      <dgm:spPr/>
    </dgm:pt>
    <dgm:pt modelId="{67E6B1FB-7B43-416F-96CA-60095D20300C}" type="pres">
      <dgm:prSet presAssocID="{21AF9A2F-0124-4317-84B1-D4D3A649FF8B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3205F48-AE72-4879-B311-09339ABE8506}" type="pres">
      <dgm:prSet presAssocID="{173E0465-5199-4D1D-A7A8-89DA680C304B}" presName="space" presStyleCnt="0"/>
      <dgm:spPr/>
    </dgm:pt>
    <dgm:pt modelId="{6DFB4A0D-BF8A-402A-9BCB-D1F3B70118BC}" type="pres">
      <dgm:prSet presAssocID="{23B402B1-3480-427A-AA6D-CA87BCC87129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3AA30D-E328-4A55-8B8B-4D99F4DA18EF}" type="presOf" srcId="{2F622385-588D-40FD-848A-6B5F790DA002}" destId="{24C0C950-63A8-4F45-8480-B1A37BBF7C45}" srcOrd="0" destOrd="0" presId="urn:microsoft.com/office/officeart/2005/8/layout/venn3"/>
    <dgm:cxn modelId="{9BDAF991-BF77-4704-BA82-056662517FF8}" srcId="{C515CFE6-44A3-4191-B19D-8FACFB2296CA}" destId="{262E3CEF-FB93-4FDD-8988-CE7B2148C0DC}" srcOrd="0" destOrd="0" parTransId="{B2A5E368-3A66-4A84-A0E6-E2AEC02B539B}" sibTransId="{472C0841-E27C-4AC7-8129-A5E02E760575}"/>
    <dgm:cxn modelId="{A806C6CB-3BFF-49DE-8546-211999330E4E}" srcId="{C515CFE6-44A3-4191-B19D-8FACFB2296CA}" destId="{2F622385-588D-40FD-848A-6B5F790DA002}" srcOrd="1" destOrd="0" parTransId="{AEAC98C9-BED4-4E30-96CF-010795BAC5EA}" sibTransId="{4DCCE0CA-BF8D-4E14-BAD3-4E172CA6AA81}"/>
    <dgm:cxn modelId="{895ADBC8-E1C8-4956-94A3-C80E912F6F73}" srcId="{C515CFE6-44A3-4191-B19D-8FACFB2296CA}" destId="{21AF9A2F-0124-4317-84B1-D4D3A649FF8B}" srcOrd="2" destOrd="0" parTransId="{7B0385AD-2E4F-42CD-A124-5BF52FA8E86A}" sibTransId="{173E0465-5199-4D1D-A7A8-89DA680C304B}"/>
    <dgm:cxn modelId="{DA280F15-A3AB-442B-8961-5EFAA31C1D03}" type="presOf" srcId="{262E3CEF-FB93-4FDD-8988-CE7B2148C0DC}" destId="{5B634914-402E-44CB-8BE1-001556AC4E32}" srcOrd="0" destOrd="0" presId="urn:microsoft.com/office/officeart/2005/8/layout/venn3"/>
    <dgm:cxn modelId="{EECE0BD0-BA1B-4F2B-AC1F-D98FFFE69C24}" type="presOf" srcId="{21AF9A2F-0124-4317-84B1-D4D3A649FF8B}" destId="{67E6B1FB-7B43-416F-96CA-60095D20300C}" srcOrd="0" destOrd="0" presId="urn:microsoft.com/office/officeart/2005/8/layout/venn3"/>
    <dgm:cxn modelId="{62BDEDF5-9512-40F7-BE43-2E25575B336B}" srcId="{C515CFE6-44A3-4191-B19D-8FACFB2296CA}" destId="{23B402B1-3480-427A-AA6D-CA87BCC87129}" srcOrd="3" destOrd="0" parTransId="{F5BDF3CC-F4EA-43D3-B0D9-71DBE153C996}" sibTransId="{6811CB8A-21C3-4465-95D6-F157B0A40A34}"/>
    <dgm:cxn modelId="{C5872D87-824F-4E95-A02F-FCC11C6FBBA2}" type="presOf" srcId="{C515CFE6-44A3-4191-B19D-8FACFB2296CA}" destId="{0C25F8C4-74F4-487E-BF3E-3711F61082D7}" srcOrd="0" destOrd="0" presId="urn:microsoft.com/office/officeart/2005/8/layout/venn3"/>
    <dgm:cxn modelId="{2C17CAB6-08F5-470C-8347-CDEDF3AA6821}" type="presOf" srcId="{23B402B1-3480-427A-AA6D-CA87BCC87129}" destId="{6DFB4A0D-BF8A-402A-9BCB-D1F3B70118BC}" srcOrd="0" destOrd="0" presId="urn:microsoft.com/office/officeart/2005/8/layout/venn3"/>
    <dgm:cxn modelId="{A4473DAA-95C7-45E5-8C0E-92128A328843}" type="presParOf" srcId="{0C25F8C4-74F4-487E-BF3E-3711F61082D7}" destId="{5B634914-402E-44CB-8BE1-001556AC4E32}" srcOrd="0" destOrd="0" presId="urn:microsoft.com/office/officeart/2005/8/layout/venn3"/>
    <dgm:cxn modelId="{B9C8D600-EAAF-4FB8-AD06-85F2189482B9}" type="presParOf" srcId="{0C25F8C4-74F4-487E-BF3E-3711F61082D7}" destId="{EAA8229D-96A2-4ACD-9667-C2D71F5DD305}" srcOrd="1" destOrd="0" presId="urn:microsoft.com/office/officeart/2005/8/layout/venn3"/>
    <dgm:cxn modelId="{C03CF68C-FDC3-4388-9ABC-F8800C2CB408}" type="presParOf" srcId="{0C25F8C4-74F4-487E-BF3E-3711F61082D7}" destId="{24C0C950-63A8-4F45-8480-B1A37BBF7C45}" srcOrd="2" destOrd="0" presId="urn:microsoft.com/office/officeart/2005/8/layout/venn3"/>
    <dgm:cxn modelId="{FA584F0C-A5D5-48D6-A8D9-88CB3D573071}" type="presParOf" srcId="{0C25F8C4-74F4-487E-BF3E-3711F61082D7}" destId="{D8333325-BA59-48EC-9324-AAF3AE56951B}" srcOrd="3" destOrd="0" presId="urn:microsoft.com/office/officeart/2005/8/layout/venn3"/>
    <dgm:cxn modelId="{869C16EA-EF89-46B2-A693-41CF8B242B0A}" type="presParOf" srcId="{0C25F8C4-74F4-487E-BF3E-3711F61082D7}" destId="{67E6B1FB-7B43-416F-96CA-60095D20300C}" srcOrd="4" destOrd="0" presId="urn:microsoft.com/office/officeart/2005/8/layout/venn3"/>
    <dgm:cxn modelId="{F9713ED7-D9F5-4C2F-A09C-37B8827DACA5}" type="presParOf" srcId="{0C25F8C4-74F4-487E-BF3E-3711F61082D7}" destId="{53205F48-AE72-4879-B311-09339ABE8506}" srcOrd="5" destOrd="0" presId="urn:microsoft.com/office/officeart/2005/8/layout/venn3"/>
    <dgm:cxn modelId="{8A86DE0E-1A06-4903-BC47-3AE550B76907}" type="presParOf" srcId="{0C25F8C4-74F4-487E-BF3E-3711F61082D7}" destId="{6DFB4A0D-BF8A-402A-9BCB-D1F3B70118BC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397487-E591-4222-90F1-99D33BC999D3}" type="doc">
      <dgm:prSet loTypeId="urn:microsoft.com/office/officeart/2005/8/layout/cycle2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956C0968-FEC4-491C-8599-DEDFB654A723}">
      <dgm:prSet phldrT="[Text]" custT="1"/>
      <dgm:spPr>
        <a:solidFill>
          <a:srgbClr val="0033CC"/>
        </a:solidFill>
      </dgm:spPr>
      <dgm:t>
        <a:bodyPr/>
        <a:lstStyle/>
        <a:p>
          <a:r>
            <a:rPr lang="th-TH" sz="1400" b="1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  <a:t>3. การพัฒนาโครงสร้างพื้นฐานและ</a:t>
          </a:r>
          <a:br>
            <a:rPr lang="th-TH" sz="1400" b="1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1400" b="1" dirty="0" err="1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  <a:t>โล</a:t>
          </a:r>
          <a:r>
            <a:rPr lang="th-TH" sz="1400" b="1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  <a:t>จิ</a:t>
          </a:r>
          <a:r>
            <a:rPr lang="th-TH" sz="1400" b="1" dirty="0" err="1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  <a:t>สติกส์</a:t>
          </a:r>
          <a:endParaRPr lang="th-TH" sz="1400" b="1" dirty="0">
            <a:solidFill>
              <a:srgbClr val="FFFFFF"/>
            </a:solidFill>
            <a:latin typeface="TH SarabunPSK" pitchFamily="34" charset="-34"/>
            <a:cs typeface="TH SarabunPSK" pitchFamily="34" charset="-34"/>
          </a:endParaRPr>
        </a:p>
      </dgm:t>
    </dgm:pt>
    <dgm:pt modelId="{D1B87FDB-1BCC-4273-8069-C281EB82E798}" type="parTrans" cxnId="{D3F30021-9CCE-4883-941A-ACE616C9AF04}">
      <dgm:prSet/>
      <dgm:spPr/>
      <dgm:t>
        <a:bodyPr/>
        <a:lstStyle/>
        <a:p>
          <a:endParaRPr lang="th-TH" sz="2000"/>
        </a:p>
      </dgm:t>
    </dgm:pt>
    <dgm:pt modelId="{70E21F04-3876-4CCE-A3A3-CE0B17EE6F13}" type="sibTrans" cxnId="{D3F30021-9CCE-4883-941A-ACE616C9AF04}">
      <dgm:prSet custT="1"/>
      <dgm:spPr/>
      <dgm:t>
        <a:bodyPr/>
        <a:lstStyle/>
        <a:p>
          <a:endParaRPr lang="th-TH" sz="1000" b="0">
            <a:latin typeface="Tahoma" pitchFamily="34" charset="0"/>
            <a:cs typeface="Tahoma" pitchFamily="34" charset="0"/>
          </a:endParaRPr>
        </a:p>
      </dgm:t>
    </dgm:pt>
    <dgm:pt modelId="{0B4230D6-1FCE-4D83-9FFF-BF3EDF669FA1}">
      <dgm:prSet phldrT="[Text]" custT="1"/>
      <dgm:spPr>
        <a:solidFill>
          <a:srgbClr val="0033CC"/>
        </a:solidFill>
      </dgm:spPr>
      <dgm:t>
        <a:bodyPr/>
        <a:lstStyle/>
        <a:p>
          <a:pPr>
            <a:lnSpc>
              <a:spcPts val="1800"/>
            </a:lnSpc>
          </a:pPr>
          <a:r>
            <a:rPr lang="th-TH" sz="1400" b="1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  <a:t>7. การเสริมสร้างความมั่นคง</a:t>
          </a:r>
          <a:endParaRPr lang="th-TH" sz="1400" b="1" dirty="0">
            <a:solidFill>
              <a:srgbClr val="FFFFFF"/>
            </a:solidFill>
            <a:latin typeface="TH SarabunPSK" pitchFamily="34" charset="-34"/>
            <a:cs typeface="TH SarabunPSK" pitchFamily="34" charset="-34"/>
          </a:endParaRPr>
        </a:p>
      </dgm:t>
    </dgm:pt>
    <dgm:pt modelId="{A291C07B-CA10-429E-B610-546198F9A5A2}" type="parTrans" cxnId="{D8CDCC4A-85E9-469F-92D7-965C449699E7}">
      <dgm:prSet/>
      <dgm:spPr/>
      <dgm:t>
        <a:bodyPr/>
        <a:lstStyle/>
        <a:p>
          <a:endParaRPr lang="th-TH" sz="2000"/>
        </a:p>
      </dgm:t>
    </dgm:pt>
    <dgm:pt modelId="{34348344-7032-4364-8F7E-A1A9F37C74AF}" type="sibTrans" cxnId="{D8CDCC4A-85E9-469F-92D7-965C449699E7}">
      <dgm:prSet custT="1"/>
      <dgm:spPr/>
      <dgm:t>
        <a:bodyPr/>
        <a:lstStyle/>
        <a:p>
          <a:endParaRPr lang="th-TH" sz="1000" b="0">
            <a:latin typeface="Tahoma" pitchFamily="34" charset="0"/>
            <a:cs typeface="Tahoma" pitchFamily="34" charset="0"/>
          </a:endParaRPr>
        </a:p>
      </dgm:t>
    </dgm:pt>
    <dgm:pt modelId="{D483F597-8746-4037-A050-770B00517EAC}">
      <dgm:prSet phldrT="[Text]" custT="1"/>
      <dgm:spPr>
        <a:solidFill>
          <a:srgbClr val="0033CC"/>
        </a:solidFill>
      </dgm:spPr>
      <dgm:t>
        <a:bodyPr/>
        <a:lstStyle/>
        <a:p>
          <a:pPr>
            <a:lnSpc>
              <a:spcPts val="1600"/>
            </a:lnSpc>
          </a:pPr>
          <a:r>
            <a:rPr lang="th-TH" sz="1400" b="1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  <a:t>8. การเพิ่มศักยภาพของเมืองเพื่อเชื่อมโยงโอกาสจากอาเซียน</a:t>
          </a:r>
          <a:endParaRPr lang="th-TH" sz="1400" b="1" dirty="0">
            <a:solidFill>
              <a:srgbClr val="FFFFFF"/>
            </a:solidFill>
            <a:latin typeface="TH SarabunPSK" pitchFamily="34" charset="-34"/>
            <a:cs typeface="TH SarabunPSK" pitchFamily="34" charset="-34"/>
          </a:endParaRPr>
        </a:p>
      </dgm:t>
    </dgm:pt>
    <dgm:pt modelId="{4DAF0BCA-87B5-4D51-94F9-E8C33588B95B}" type="parTrans" cxnId="{E6B88311-D1A2-4F66-B06F-843D20548BE1}">
      <dgm:prSet/>
      <dgm:spPr/>
      <dgm:t>
        <a:bodyPr/>
        <a:lstStyle/>
        <a:p>
          <a:endParaRPr lang="th-TH" sz="2000"/>
        </a:p>
      </dgm:t>
    </dgm:pt>
    <dgm:pt modelId="{8E6FF5DF-C4D9-49EB-BA38-E78D2064A9FB}" type="sibTrans" cxnId="{E6B88311-D1A2-4F66-B06F-843D20548BE1}">
      <dgm:prSet custT="1"/>
      <dgm:spPr/>
      <dgm:t>
        <a:bodyPr/>
        <a:lstStyle/>
        <a:p>
          <a:endParaRPr lang="th-TH" sz="1000" b="0">
            <a:latin typeface="Tahoma" pitchFamily="34" charset="0"/>
            <a:cs typeface="Tahoma" pitchFamily="34" charset="0"/>
          </a:endParaRPr>
        </a:p>
      </dgm:t>
    </dgm:pt>
    <dgm:pt modelId="{19345F46-77C3-4477-8B9E-2B00BBFE0C4C}">
      <dgm:prSet phldrT="[Text]" custT="1"/>
      <dgm:spPr>
        <a:solidFill>
          <a:srgbClr val="0033CC"/>
        </a:solidFill>
      </dgm:spPr>
      <dgm:t>
        <a:bodyPr/>
        <a:lstStyle/>
        <a:p>
          <a:pPr>
            <a:lnSpc>
              <a:spcPts val="1200"/>
            </a:lnSpc>
            <a:spcAft>
              <a:spcPts val="0"/>
            </a:spcAft>
          </a:pPr>
          <a:r>
            <a:rPr lang="th-TH" sz="1400" b="1" spc="-20" baseline="0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  <a:t>1. การเสริม</a:t>
          </a:r>
          <a:br>
            <a:rPr lang="th-TH" sz="1400" b="1" spc="-20" baseline="0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1400" b="1" spc="-20" baseline="0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  <a:t>สร้างความสามารถในการแข่งขัน</a:t>
          </a:r>
          <a:br>
            <a:rPr lang="th-TH" sz="1400" b="1" spc="-20" baseline="0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1400" b="1" spc="-20" baseline="0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  <a:t>ของสินค้า บริการ การค้า และ </a:t>
          </a:r>
          <a:br>
            <a:rPr lang="th-TH" sz="1400" b="1" spc="-20" baseline="0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1400" b="1" spc="-20" baseline="0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  <a:t>การลงทุน</a:t>
          </a:r>
          <a:endParaRPr lang="th-TH" sz="1400" b="1" spc="-20" baseline="0" dirty="0">
            <a:solidFill>
              <a:srgbClr val="FFFFFF"/>
            </a:solidFill>
            <a:latin typeface="TH SarabunPSK" pitchFamily="34" charset="-34"/>
            <a:cs typeface="TH SarabunPSK" pitchFamily="34" charset="-34"/>
          </a:endParaRPr>
        </a:p>
      </dgm:t>
    </dgm:pt>
    <dgm:pt modelId="{C3777FD4-117A-4F86-B5A5-E4F8837EE330}" type="parTrans" cxnId="{D116E55E-FB4D-437A-BA8F-ABD6461E113D}">
      <dgm:prSet/>
      <dgm:spPr/>
      <dgm:t>
        <a:bodyPr/>
        <a:lstStyle/>
        <a:p>
          <a:endParaRPr lang="th-TH" sz="2000"/>
        </a:p>
      </dgm:t>
    </dgm:pt>
    <dgm:pt modelId="{9A15B5EA-8A29-45DF-98C6-0551C56D1BD9}" type="sibTrans" cxnId="{D116E55E-FB4D-437A-BA8F-ABD6461E113D}">
      <dgm:prSet custT="1"/>
      <dgm:spPr/>
      <dgm:t>
        <a:bodyPr/>
        <a:lstStyle/>
        <a:p>
          <a:endParaRPr lang="th-TH" sz="1000" b="0">
            <a:latin typeface="Tahoma" pitchFamily="34" charset="0"/>
            <a:cs typeface="Tahoma" pitchFamily="34" charset="0"/>
          </a:endParaRPr>
        </a:p>
      </dgm:t>
    </dgm:pt>
    <dgm:pt modelId="{BCBEFFC0-8AC7-4513-890E-B942F65A8667}">
      <dgm:prSet phldrT="[Text]" custT="1"/>
      <dgm:spPr>
        <a:solidFill>
          <a:srgbClr val="0033CC"/>
        </a:solidFill>
      </dgm:spPr>
      <dgm:t>
        <a:bodyPr/>
        <a:lstStyle/>
        <a:p>
          <a:pPr>
            <a:lnSpc>
              <a:spcPts val="1400"/>
            </a:lnSpc>
          </a:pPr>
          <a:r>
            <a:rPr lang="th-TH" sz="1400" b="1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  <a:t>2.การพัฒนาคุณภาพชีวิตและการ คุ้มครอง</a:t>
          </a:r>
          <a:br>
            <a:rPr lang="th-TH" sz="1400" b="1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1400" b="1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  <a:t>ทางสังคม</a:t>
          </a:r>
          <a:endParaRPr lang="th-TH" sz="1400" b="1" dirty="0">
            <a:solidFill>
              <a:srgbClr val="FFFFFF"/>
            </a:solidFill>
            <a:latin typeface="TH SarabunPSK" pitchFamily="34" charset="-34"/>
            <a:cs typeface="TH SarabunPSK" pitchFamily="34" charset="-34"/>
          </a:endParaRPr>
        </a:p>
      </dgm:t>
    </dgm:pt>
    <dgm:pt modelId="{CC45C70F-6746-4998-AFDE-086FDE90E71B}" type="parTrans" cxnId="{D663F274-491A-4D38-B031-DE5C94DCDC34}">
      <dgm:prSet/>
      <dgm:spPr/>
      <dgm:t>
        <a:bodyPr/>
        <a:lstStyle/>
        <a:p>
          <a:endParaRPr lang="th-TH" sz="2000"/>
        </a:p>
      </dgm:t>
    </dgm:pt>
    <dgm:pt modelId="{F413321F-5C56-41FB-9E39-47B4754FD0DE}" type="sibTrans" cxnId="{D663F274-491A-4D38-B031-DE5C94DCDC34}">
      <dgm:prSet custT="1"/>
      <dgm:spPr/>
      <dgm:t>
        <a:bodyPr/>
        <a:lstStyle/>
        <a:p>
          <a:endParaRPr lang="th-TH" sz="1000" b="0">
            <a:latin typeface="Tahoma" pitchFamily="34" charset="0"/>
            <a:cs typeface="Tahoma" pitchFamily="34" charset="0"/>
          </a:endParaRPr>
        </a:p>
      </dgm:t>
    </dgm:pt>
    <dgm:pt modelId="{B0E23AB0-E37B-4DB8-B7D2-850EE181117F}">
      <dgm:prSet custT="1"/>
      <dgm:spPr>
        <a:solidFill>
          <a:srgbClr val="0033CC"/>
        </a:solidFill>
      </dgm:spPr>
      <dgm:t>
        <a:bodyPr/>
        <a:lstStyle/>
        <a:p>
          <a:pPr>
            <a:lnSpc>
              <a:spcPts val="1200"/>
            </a:lnSpc>
          </a:pPr>
          <a:r>
            <a:rPr lang="th-TH" sz="1400" b="1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  <a:t>6. การ</a:t>
          </a:r>
          <a:br>
            <a:rPr lang="th-TH" sz="1400" b="1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1400" b="1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  <a:t>สร้างความรู้ ความเข้าใจและ</a:t>
          </a:r>
          <a:br>
            <a:rPr lang="th-TH" sz="1400" b="1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1400" b="1" spc="-20" baseline="0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  <a:t>ความตระหนัก </a:t>
          </a:r>
          <a:br>
            <a:rPr lang="th-TH" sz="1400" b="1" spc="-20" baseline="0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1400" b="1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  <a:t>ถึงการเป็นประชาคมอาเซียน</a:t>
          </a:r>
          <a:endParaRPr lang="th-TH" sz="1400" b="1" dirty="0">
            <a:solidFill>
              <a:srgbClr val="FFFFFF"/>
            </a:solidFill>
            <a:latin typeface="TH SarabunPSK" pitchFamily="34" charset="-34"/>
            <a:cs typeface="TH SarabunPSK" pitchFamily="34" charset="-34"/>
          </a:endParaRPr>
        </a:p>
      </dgm:t>
    </dgm:pt>
    <dgm:pt modelId="{309C1654-68E0-48F0-8155-24B924C3FEF5}" type="parTrans" cxnId="{0CC99C53-1EB7-43DB-8390-640836C3EF47}">
      <dgm:prSet/>
      <dgm:spPr/>
      <dgm:t>
        <a:bodyPr/>
        <a:lstStyle/>
        <a:p>
          <a:endParaRPr lang="th-TH" sz="2000"/>
        </a:p>
      </dgm:t>
    </dgm:pt>
    <dgm:pt modelId="{C404BA80-7639-4B1A-8220-428BF8C5DF36}" type="sibTrans" cxnId="{0CC99C53-1EB7-43DB-8390-640836C3EF47}">
      <dgm:prSet custT="1"/>
      <dgm:spPr/>
      <dgm:t>
        <a:bodyPr/>
        <a:lstStyle/>
        <a:p>
          <a:endParaRPr lang="th-TH" sz="1000" b="0">
            <a:latin typeface="Tahoma" pitchFamily="34" charset="0"/>
            <a:cs typeface="Tahoma" pitchFamily="34" charset="0"/>
          </a:endParaRPr>
        </a:p>
      </dgm:t>
    </dgm:pt>
    <dgm:pt modelId="{D835FEE4-6070-4054-B07C-00E229605DA0}">
      <dgm:prSet custT="1"/>
      <dgm:spPr>
        <a:solidFill>
          <a:srgbClr val="0033CC"/>
        </a:solidFill>
      </dgm:spPr>
      <dgm:t>
        <a:bodyPr/>
        <a:lstStyle/>
        <a:p>
          <a:r>
            <a:rPr lang="th-TH" sz="1400" b="1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  <a:t>5. การพัฒนากฎหมาย กฎ และระเบียบ </a:t>
          </a:r>
          <a:endParaRPr lang="th-TH" sz="1400" b="1" dirty="0">
            <a:solidFill>
              <a:srgbClr val="FFFFFF"/>
            </a:solidFill>
            <a:latin typeface="TH SarabunPSK" pitchFamily="34" charset="-34"/>
            <a:cs typeface="TH SarabunPSK" pitchFamily="34" charset="-34"/>
          </a:endParaRPr>
        </a:p>
      </dgm:t>
    </dgm:pt>
    <dgm:pt modelId="{18008D3A-E61B-4C9E-A3C5-77C85D46EB20}" type="parTrans" cxnId="{4D753631-9A94-48AF-9A49-9F316592C166}">
      <dgm:prSet/>
      <dgm:spPr/>
      <dgm:t>
        <a:bodyPr/>
        <a:lstStyle/>
        <a:p>
          <a:endParaRPr lang="th-TH" sz="2000"/>
        </a:p>
      </dgm:t>
    </dgm:pt>
    <dgm:pt modelId="{34AA526F-3607-4F32-A424-ADD6D088B988}" type="sibTrans" cxnId="{4D753631-9A94-48AF-9A49-9F316592C166}">
      <dgm:prSet custT="1"/>
      <dgm:spPr/>
      <dgm:t>
        <a:bodyPr/>
        <a:lstStyle/>
        <a:p>
          <a:endParaRPr lang="th-TH" sz="1000" b="0">
            <a:latin typeface="Tahoma" pitchFamily="34" charset="0"/>
            <a:cs typeface="Tahoma" pitchFamily="34" charset="0"/>
          </a:endParaRPr>
        </a:p>
      </dgm:t>
    </dgm:pt>
    <dgm:pt modelId="{AC37556C-C50F-4748-8AAE-2C355B74013A}">
      <dgm:prSet custT="1"/>
      <dgm:spPr>
        <a:solidFill>
          <a:srgbClr val="0033CC"/>
        </a:solidFill>
      </dgm:spPr>
      <dgm:t>
        <a:bodyPr/>
        <a:lstStyle/>
        <a:p>
          <a:r>
            <a:rPr lang="th-TH" sz="1400" b="1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  <a:t>4. การพัฒนาทรัพยากรมนุษย์</a:t>
          </a:r>
          <a:endParaRPr lang="th-TH" sz="1400" b="1" dirty="0">
            <a:solidFill>
              <a:srgbClr val="FFFFFF"/>
            </a:solidFill>
            <a:latin typeface="TH SarabunPSK" pitchFamily="34" charset="-34"/>
            <a:cs typeface="TH SarabunPSK" pitchFamily="34" charset="-34"/>
          </a:endParaRPr>
        </a:p>
      </dgm:t>
    </dgm:pt>
    <dgm:pt modelId="{A12E119D-9A72-4963-B4C0-5D2D853AF4AD}" type="parTrans" cxnId="{0803F051-5811-4F88-BCF3-2A89751B9265}">
      <dgm:prSet/>
      <dgm:spPr/>
      <dgm:t>
        <a:bodyPr/>
        <a:lstStyle/>
        <a:p>
          <a:endParaRPr lang="th-TH" sz="2000"/>
        </a:p>
      </dgm:t>
    </dgm:pt>
    <dgm:pt modelId="{64825304-3E2E-4296-8016-AF5DCECAE5E9}" type="sibTrans" cxnId="{0803F051-5811-4F88-BCF3-2A89751B9265}">
      <dgm:prSet custT="1"/>
      <dgm:spPr/>
      <dgm:t>
        <a:bodyPr/>
        <a:lstStyle/>
        <a:p>
          <a:endParaRPr lang="th-TH" sz="1000" b="0">
            <a:latin typeface="Tahoma" pitchFamily="34" charset="0"/>
            <a:cs typeface="Tahoma" pitchFamily="34" charset="0"/>
          </a:endParaRPr>
        </a:p>
      </dgm:t>
    </dgm:pt>
    <dgm:pt modelId="{A9AC3347-014E-4EFA-80F9-8DD3760A9025}" type="pres">
      <dgm:prSet presAssocID="{FC397487-E591-4222-90F1-99D33BC999D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830FA863-B63C-4CD6-AA1F-ED98707C2961}" type="pres">
      <dgm:prSet presAssocID="{956C0968-FEC4-491C-8599-DEDFB654A723}" presName="node" presStyleLbl="node1" presStyleIdx="0" presStyleCnt="8" custScaleX="141865" custScaleY="113184" custRadScaleRad="92032" custRadScaleInc="-39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3FF3994-1990-488E-B4AE-B3D14B287F6F}" type="pres">
      <dgm:prSet presAssocID="{70E21F04-3876-4CCE-A3A3-CE0B17EE6F13}" presName="sibTrans" presStyleLbl="sibTrans2D1" presStyleIdx="0" presStyleCnt="8" custScaleX="168428" custScaleY="10786" custLinFactNeighborX="1386" custLinFactNeighborY="10356"/>
      <dgm:spPr>
        <a:prstGeom prst="rect">
          <a:avLst/>
        </a:prstGeom>
      </dgm:spPr>
      <dgm:t>
        <a:bodyPr/>
        <a:lstStyle/>
        <a:p>
          <a:endParaRPr lang="th-TH"/>
        </a:p>
      </dgm:t>
    </dgm:pt>
    <dgm:pt modelId="{8F9BB0B9-427D-4CA1-B769-CD46EBCFC7FC}" type="pres">
      <dgm:prSet presAssocID="{70E21F04-3876-4CCE-A3A3-CE0B17EE6F13}" presName="connectorText" presStyleLbl="sibTrans2D1" presStyleIdx="0" presStyleCnt="8"/>
      <dgm:spPr/>
      <dgm:t>
        <a:bodyPr/>
        <a:lstStyle/>
        <a:p>
          <a:endParaRPr lang="th-TH"/>
        </a:p>
      </dgm:t>
    </dgm:pt>
    <dgm:pt modelId="{A0C3BAFC-1AF6-446C-8177-74803647082D}" type="pres">
      <dgm:prSet presAssocID="{AC37556C-C50F-4748-8AAE-2C355B74013A}" presName="node" presStyleLbl="node1" presStyleIdx="1" presStyleCnt="8" custScaleX="139265" custScaleY="113186" custRadScaleRad="97874" custRadScaleInc="4520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99E67F1-C244-4E23-B50D-B851375E8E55}" type="pres">
      <dgm:prSet presAssocID="{64825304-3E2E-4296-8016-AF5DCECAE5E9}" presName="sibTrans" presStyleLbl="sibTrans2D1" presStyleIdx="1" presStyleCnt="8" custScaleX="168428" custScaleY="10786"/>
      <dgm:spPr>
        <a:prstGeom prst="rect">
          <a:avLst/>
        </a:prstGeom>
      </dgm:spPr>
      <dgm:t>
        <a:bodyPr/>
        <a:lstStyle/>
        <a:p>
          <a:endParaRPr lang="th-TH"/>
        </a:p>
      </dgm:t>
    </dgm:pt>
    <dgm:pt modelId="{C8FCDE69-FE81-4E69-BD06-D6FE86AC3F71}" type="pres">
      <dgm:prSet presAssocID="{64825304-3E2E-4296-8016-AF5DCECAE5E9}" presName="connectorText" presStyleLbl="sibTrans2D1" presStyleIdx="1" presStyleCnt="8"/>
      <dgm:spPr/>
      <dgm:t>
        <a:bodyPr/>
        <a:lstStyle/>
        <a:p>
          <a:endParaRPr lang="th-TH"/>
        </a:p>
      </dgm:t>
    </dgm:pt>
    <dgm:pt modelId="{B451FE1B-E8BD-47E1-B2A1-1D1E39028826}" type="pres">
      <dgm:prSet presAssocID="{D835FEE4-6070-4054-B07C-00E229605DA0}" presName="node" presStyleLbl="node1" presStyleIdx="2" presStyleCnt="8" custScaleX="149493" custScaleY="117862" custRadScaleRad="118362" custRadScaleInc="2777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8C97A25-4A8E-4FF4-BD40-C463D7D927F0}" type="pres">
      <dgm:prSet presAssocID="{34AA526F-3607-4F32-A424-ADD6D088B988}" presName="sibTrans" presStyleLbl="sibTrans2D1" presStyleIdx="2" presStyleCnt="8" custScaleX="168428" custScaleY="10786"/>
      <dgm:spPr>
        <a:prstGeom prst="rect">
          <a:avLst/>
        </a:prstGeom>
      </dgm:spPr>
      <dgm:t>
        <a:bodyPr/>
        <a:lstStyle/>
        <a:p>
          <a:endParaRPr lang="th-TH"/>
        </a:p>
      </dgm:t>
    </dgm:pt>
    <dgm:pt modelId="{EEDF651C-0853-4330-AC47-F3AAF6D17D83}" type="pres">
      <dgm:prSet presAssocID="{34AA526F-3607-4F32-A424-ADD6D088B988}" presName="connectorText" presStyleLbl="sibTrans2D1" presStyleIdx="2" presStyleCnt="8"/>
      <dgm:spPr/>
      <dgm:t>
        <a:bodyPr/>
        <a:lstStyle/>
        <a:p>
          <a:endParaRPr lang="th-TH"/>
        </a:p>
      </dgm:t>
    </dgm:pt>
    <dgm:pt modelId="{204C2DF2-4A98-4164-8268-F8EC2207448C}" type="pres">
      <dgm:prSet presAssocID="{B0E23AB0-E37B-4DB8-B7D2-850EE181117F}" presName="node" presStyleLbl="node1" presStyleIdx="3" presStyleCnt="8" custScaleX="150580" custScaleY="109278" custRadScaleRad="121817" custRadScaleInc="-3523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40BE00C-24A6-4DF2-82E1-D99E98375C50}" type="pres">
      <dgm:prSet presAssocID="{C404BA80-7639-4B1A-8220-428BF8C5DF36}" presName="sibTrans" presStyleLbl="sibTrans2D1" presStyleIdx="3" presStyleCnt="8" custScaleX="168428" custScaleY="10786"/>
      <dgm:spPr>
        <a:prstGeom prst="rect">
          <a:avLst/>
        </a:prstGeom>
      </dgm:spPr>
      <dgm:t>
        <a:bodyPr/>
        <a:lstStyle/>
        <a:p>
          <a:endParaRPr lang="th-TH"/>
        </a:p>
      </dgm:t>
    </dgm:pt>
    <dgm:pt modelId="{3B190193-43C7-453F-BBC2-61F19CA539A8}" type="pres">
      <dgm:prSet presAssocID="{C404BA80-7639-4B1A-8220-428BF8C5DF36}" presName="connectorText" presStyleLbl="sibTrans2D1" presStyleIdx="3" presStyleCnt="8"/>
      <dgm:spPr/>
      <dgm:t>
        <a:bodyPr/>
        <a:lstStyle/>
        <a:p>
          <a:endParaRPr lang="th-TH"/>
        </a:p>
      </dgm:t>
    </dgm:pt>
    <dgm:pt modelId="{2693AAEE-DDE8-4B89-AF10-4CBF359949ED}" type="pres">
      <dgm:prSet presAssocID="{0B4230D6-1FCE-4D83-9FFF-BF3EDF669FA1}" presName="node" presStyleLbl="node1" presStyleIdx="4" presStyleCnt="8" custScaleX="156392" custScaleY="98114" custRadScaleRad="93145" custRadScaleInc="118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F5476F2-D29E-4EBE-92BF-B72939E1DB71}" type="pres">
      <dgm:prSet presAssocID="{34348344-7032-4364-8F7E-A1A9F37C74AF}" presName="sibTrans" presStyleLbl="sibTrans2D1" presStyleIdx="4" presStyleCnt="8" custScaleX="168428" custScaleY="10786" custLinFactNeighborY="-29550"/>
      <dgm:spPr>
        <a:prstGeom prst="rect">
          <a:avLst/>
        </a:prstGeom>
      </dgm:spPr>
      <dgm:t>
        <a:bodyPr/>
        <a:lstStyle/>
        <a:p>
          <a:endParaRPr lang="th-TH"/>
        </a:p>
      </dgm:t>
    </dgm:pt>
    <dgm:pt modelId="{4DCA7DC3-4D90-44CE-9B5F-48009FE1A4FA}" type="pres">
      <dgm:prSet presAssocID="{34348344-7032-4364-8F7E-A1A9F37C74AF}" presName="connectorText" presStyleLbl="sibTrans2D1" presStyleIdx="4" presStyleCnt="8"/>
      <dgm:spPr/>
      <dgm:t>
        <a:bodyPr/>
        <a:lstStyle/>
        <a:p>
          <a:endParaRPr lang="th-TH"/>
        </a:p>
      </dgm:t>
    </dgm:pt>
    <dgm:pt modelId="{C046C1B9-AE7B-476F-9E9C-0D47FB625139}" type="pres">
      <dgm:prSet presAssocID="{D483F597-8746-4037-A050-770B00517EAC}" presName="node" presStyleLbl="node1" presStyleIdx="5" presStyleCnt="8" custScaleX="143971" custScaleY="105703" custRadScaleRad="111657" custRadScaleInc="1538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D6813E2-2FD9-4747-A500-A68D77BD580F}" type="pres">
      <dgm:prSet presAssocID="{8E6FF5DF-C4D9-49EB-BA38-E78D2064A9FB}" presName="sibTrans" presStyleLbl="sibTrans2D1" presStyleIdx="5" presStyleCnt="8" custScaleX="168428" custScaleY="10786" custLinFactX="20564" custLinFactNeighborX="100000" custLinFactNeighborY="-29955" custRadScaleRad="211664"/>
      <dgm:spPr>
        <a:prstGeom prst="rect">
          <a:avLst/>
        </a:prstGeom>
      </dgm:spPr>
      <dgm:t>
        <a:bodyPr/>
        <a:lstStyle/>
        <a:p>
          <a:endParaRPr lang="th-TH"/>
        </a:p>
      </dgm:t>
    </dgm:pt>
    <dgm:pt modelId="{A11D9E82-70C4-4FBD-9A3D-54226F86B239}" type="pres">
      <dgm:prSet presAssocID="{8E6FF5DF-C4D9-49EB-BA38-E78D2064A9FB}" presName="connectorText" presStyleLbl="sibTrans2D1" presStyleIdx="5" presStyleCnt="8"/>
      <dgm:spPr/>
      <dgm:t>
        <a:bodyPr/>
        <a:lstStyle/>
        <a:p>
          <a:endParaRPr lang="th-TH"/>
        </a:p>
      </dgm:t>
    </dgm:pt>
    <dgm:pt modelId="{49E5BA5D-7E8D-4FCA-9255-9B91721FA013}" type="pres">
      <dgm:prSet presAssocID="{19345F46-77C3-4477-8B9E-2B00BBFE0C4C}" presName="node" presStyleLbl="node1" presStyleIdx="6" presStyleCnt="8" custScaleX="153959" custScaleY="125241" custRadScaleRad="121427" custRadScaleInc="-2312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A7F05D1-A684-4A27-9FCB-75784E181E40}" type="pres">
      <dgm:prSet presAssocID="{9A15B5EA-8A29-45DF-98C6-0551C56D1BD9}" presName="sibTrans" presStyleLbl="sibTrans2D1" presStyleIdx="6" presStyleCnt="8" custScaleX="168428" custScaleY="10786" custLinFactNeighborX="84416" custLinFactNeighborY="19436" custRadScaleRad="211667"/>
      <dgm:spPr>
        <a:prstGeom prst="rect">
          <a:avLst/>
        </a:prstGeom>
      </dgm:spPr>
      <dgm:t>
        <a:bodyPr/>
        <a:lstStyle/>
        <a:p>
          <a:endParaRPr lang="th-TH"/>
        </a:p>
      </dgm:t>
    </dgm:pt>
    <dgm:pt modelId="{F1D555AE-5174-46A7-AB67-731109CB8410}" type="pres">
      <dgm:prSet presAssocID="{9A15B5EA-8A29-45DF-98C6-0551C56D1BD9}" presName="connectorText" presStyleLbl="sibTrans2D1" presStyleIdx="6" presStyleCnt="8"/>
      <dgm:spPr/>
      <dgm:t>
        <a:bodyPr/>
        <a:lstStyle/>
        <a:p>
          <a:endParaRPr lang="th-TH"/>
        </a:p>
      </dgm:t>
    </dgm:pt>
    <dgm:pt modelId="{B571E2C4-BA9B-4826-A2A8-55C4B3080D26}" type="pres">
      <dgm:prSet presAssocID="{BCBEFFC0-8AC7-4513-890E-B942F65A8667}" presName="node" presStyleLbl="node1" presStyleIdx="7" presStyleCnt="8" custScaleX="150082" custScaleY="111162" custRadScaleRad="104579" custRadScaleInc="-6274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02AAE3A-EF0F-4C21-8A5E-F2135FB358DE}" type="pres">
      <dgm:prSet presAssocID="{F413321F-5C56-41FB-9E39-47B4754FD0DE}" presName="sibTrans" presStyleLbl="sibTrans2D1" presStyleIdx="7" presStyleCnt="8" custScaleX="168428" custScaleY="10786"/>
      <dgm:spPr>
        <a:prstGeom prst="rect">
          <a:avLst/>
        </a:prstGeom>
      </dgm:spPr>
      <dgm:t>
        <a:bodyPr/>
        <a:lstStyle/>
        <a:p>
          <a:endParaRPr lang="th-TH"/>
        </a:p>
      </dgm:t>
    </dgm:pt>
    <dgm:pt modelId="{3EB53479-D103-4C73-9DD4-534677F3D6A8}" type="pres">
      <dgm:prSet presAssocID="{F413321F-5C56-41FB-9E39-47B4754FD0DE}" presName="connectorText" presStyleLbl="sibTrans2D1" presStyleIdx="7" presStyleCnt="8"/>
      <dgm:spPr/>
      <dgm:t>
        <a:bodyPr/>
        <a:lstStyle/>
        <a:p>
          <a:endParaRPr lang="th-TH"/>
        </a:p>
      </dgm:t>
    </dgm:pt>
  </dgm:ptLst>
  <dgm:cxnLst>
    <dgm:cxn modelId="{BD5EDE50-42D5-495C-93D7-228DD3F46A6C}" type="presOf" srcId="{64825304-3E2E-4296-8016-AF5DCECAE5E9}" destId="{C8FCDE69-FE81-4E69-BD06-D6FE86AC3F71}" srcOrd="1" destOrd="0" presId="urn:microsoft.com/office/officeart/2005/8/layout/cycle2"/>
    <dgm:cxn modelId="{4D753631-9A94-48AF-9A49-9F316592C166}" srcId="{FC397487-E591-4222-90F1-99D33BC999D3}" destId="{D835FEE4-6070-4054-B07C-00E229605DA0}" srcOrd="2" destOrd="0" parTransId="{18008D3A-E61B-4C9E-A3C5-77C85D46EB20}" sibTransId="{34AA526F-3607-4F32-A424-ADD6D088B988}"/>
    <dgm:cxn modelId="{68C2A5BB-ABE6-4D39-944D-19AB3BC56507}" type="presOf" srcId="{8E6FF5DF-C4D9-49EB-BA38-E78D2064A9FB}" destId="{1D6813E2-2FD9-4747-A500-A68D77BD580F}" srcOrd="0" destOrd="0" presId="urn:microsoft.com/office/officeart/2005/8/layout/cycle2"/>
    <dgm:cxn modelId="{0CC99C53-1EB7-43DB-8390-640836C3EF47}" srcId="{FC397487-E591-4222-90F1-99D33BC999D3}" destId="{B0E23AB0-E37B-4DB8-B7D2-850EE181117F}" srcOrd="3" destOrd="0" parTransId="{309C1654-68E0-48F0-8155-24B924C3FEF5}" sibTransId="{C404BA80-7639-4B1A-8220-428BF8C5DF36}"/>
    <dgm:cxn modelId="{F7514366-61DD-4F2C-B810-E6B38582E1AE}" type="presOf" srcId="{D835FEE4-6070-4054-B07C-00E229605DA0}" destId="{B451FE1B-E8BD-47E1-B2A1-1D1E39028826}" srcOrd="0" destOrd="0" presId="urn:microsoft.com/office/officeart/2005/8/layout/cycle2"/>
    <dgm:cxn modelId="{87296C1B-80FA-47CE-9BC6-49F6992D5D06}" type="presOf" srcId="{C404BA80-7639-4B1A-8220-428BF8C5DF36}" destId="{3B190193-43C7-453F-BBC2-61F19CA539A8}" srcOrd="1" destOrd="0" presId="urn:microsoft.com/office/officeart/2005/8/layout/cycle2"/>
    <dgm:cxn modelId="{3C2F4A6A-6CFC-427D-A63B-B7ACF510F73B}" type="presOf" srcId="{AC37556C-C50F-4748-8AAE-2C355B74013A}" destId="{A0C3BAFC-1AF6-446C-8177-74803647082D}" srcOrd="0" destOrd="0" presId="urn:microsoft.com/office/officeart/2005/8/layout/cycle2"/>
    <dgm:cxn modelId="{D663F274-491A-4D38-B031-DE5C94DCDC34}" srcId="{FC397487-E591-4222-90F1-99D33BC999D3}" destId="{BCBEFFC0-8AC7-4513-890E-B942F65A8667}" srcOrd="7" destOrd="0" parTransId="{CC45C70F-6746-4998-AFDE-086FDE90E71B}" sibTransId="{F413321F-5C56-41FB-9E39-47B4754FD0DE}"/>
    <dgm:cxn modelId="{DEA44633-91D9-44DE-BB73-7FD77DCDE547}" type="presOf" srcId="{64825304-3E2E-4296-8016-AF5DCECAE5E9}" destId="{099E67F1-C244-4E23-B50D-B851375E8E55}" srcOrd="0" destOrd="0" presId="urn:microsoft.com/office/officeart/2005/8/layout/cycle2"/>
    <dgm:cxn modelId="{CA536A9F-32FB-493F-A646-B6C3908D46C0}" type="presOf" srcId="{BCBEFFC0-8AC7-4513-890E-B942F65A8667}" destId="{B571E2C4-BA9B-4826-A2A8-55C4B3080D26}" srcOrd="0" destOrd="0" presId="urn:microsoft.com/office/officeart/2005/8/layout/cycle2"/>
    <dgm:cxn modelId="{FB3DBF3A-18DB-4203-9FC8-097F308F5C8D}" type="presOf" srcId="{34348344-7032-4364-8F7E-A1A9F37C74AF}" destId="{BF5476F2-D29E-4EBE-92BF-B72939E1DB71}" srcOrd="0" destOrd="0" presId="urn:microsoft.com/office/officeart/2005/8/layout/cycle2"/>
    <dgm:cxn modelId="{D3F30021-9CCE-4883-941A-ACE616C9AF04}" srcId="{FC397487-E591-4222-90F1-99D33BC999D3}" destId="{956C0968-FEC4-491C-8599-DEDFB654A723}" srcOrd="0" destOrd="0" parTransId="{D1B87FDB-1BCC-4273-8069-C281EB82E798}" sibTransId="{70E21F04-3876-4CCE-A3A3-CE0B17EE6F13}"/>
    <dgm:cxn modelId="{803F00FB-6F87-4940-8AFD-448082C4FD89}" type="presOf" srcId="{956C0968-FEC4-491C-8599-DEDFB654A723}" destId="{830FA863-B63C-4CD6-AA1F-ED98707C2961}" srcOrd="0" destOrd="0" presId="urn:microsoft.com/office/officeart/2005/8/layout/cycle2"/>
    <dgm:cxn modelId="{D116E55E-FB4D-437A-BA8F-ABD6461E113D}" srcId="{FC397487-E591-4222-90F1-99D33BC999D3}" destId="{19345F46-77C3-4477-8B9E-2B00BBFE0C4C}" srcOrd="6" destOrd="0" parTransId="{C3777FD4-117A-4F86-B5A5-E4F8837EE330}" sibTransId="{9A15B5EA-8A29-45DF-98C6-0551C56D1BD9}"/>
    <dgm:cxn modelId="{D8CDCC4A-85E9-469F-92D7-965C449699E7}" srcId="{FC397487-E591-4222-90F1-99D33BC999D3}" destId="{0B4230D6-1FCE-4D83-9FFF-BF3EDF669FA1}" srcOrd="4" destOrd="0" parTransId="{A291C07B-CA10-429E-B610-546198F9A5A2}" sibTransId="{34348344-7032-4364-8F7E-A1A9F37C74AF}"/>
    <dgm:cxn modelId="{AE509AD8-8DD8-47EF-88A3-5AE782F51C60}" type="presOf" srcId="{19345F46-77C3-4477-8B9E-2B00BBFE0C4C}" destId="{49E5BA5D-7E8D-4FCA-9255-9B91721FA013}" srcOrd="0" destOrd="0" presId="urn:microsoft.com/office/officeart/2005/8/layout/cycle2"/>
    <dgm:cxn modelId="{13EFC507-45B5-42B0-A48A-EF8A0E355B17}" type="presOf" srcId="{D483F597-8746-4037-A050-770B00517EAC}" destId="{C046C1B9-AE7B-476F-9E9C-0D47FB625139}" srcOrd="0" destOrd="0" presId="urn:microsoft.com/office/officeart/2005/8/layout/cycle2"/>
    <dgm:cxn modelId="{C631D98A-F0C2-4DFA-B084-AEC57BBE6FFF}" type="presOf" srcId="{0B4230D6-1FCE-4D83-9FFF-BF3EDF669FA1}" destId="{2693AAEE-DDE8-4B89-AF10-4CBF359949ED}" srcOrd="0" destOrd="0" presId="urn:microsoft.com/office/officeart/2005/8/layout/cycle2"/>
    <dgm:cxn modelId="{D477C2FD-510D-4005-82BC-5380E587B70E}" type="presOf" srcId="{FC397487-E591-4222-90F1-99D33BC999D3}" destId="{A9AC3347-014E-4EFA-80F9-8DD3760A9025}" srcOrd="0" destOrd="0" presId="urn:microsoft.com/office/officeart/2005/8/layout/cycle2"/>
    <dgm:cxn modelId="{E6B88311-D1A2-4F66-B06F-843D20548BE1}" srcId="{FC397487-E591-4222-90F1-99D33BC999D3}" destId="{D483F597-8746-4037-A050-770B00517EAC}" srcOrd="5" destOrd="0" parTransId="{4DAF0BCA-87B5-4D51-94F9-E8C33588B95B}" sibTransId="{8E6FF5DF-C4D9-49EB-BA38-E78D2064A9FB}"/>
    <dgm:cxn modelId="{A1C92C57-8083-4B97-9E9F-C1F8F73A8A47}" type="presOf" srcId="{F413321F-5C56-41FB-9E39-47B4754FD0DE}" destId="{E02AAE3A-EF0F-4C21-8A5E-F2135FB358DE}" srcOrd="0" destOrd="0" presId="urn:microsoft.com/office/officeart/2005/8/layout/cycle2"/>
    <dgm:cxn modelId="{E0997A41-F1FE-4BD5-84DF-29A4EC285385}" type="presOf" srcId="{9A15B5EA-8A29-45DF-98C6-0551C56D1BD9}" destId="{F1D555AE-5174-46A7-AB67-731109CB8410}" srcOrd="1" destOrd="0" presId="urn:microsoft.com/office/officeart/2005/8/layout/cycle2"/>
    <dgm:cxn modelId="{92907D8F-A129-4D08-97CB-621AB86EC6C1}" type="presOf" srcId="{B0E23AB0-E37B-4DB8-B7D2-850EE181117F}" destId="{204C2DF2-4A98-4164-8268-F8EC2207448C}" srcOrd="0" destOrd="0" presId="urn:microsoft.com/office/officeart/2005/8/layout/cycle2"/>
    <dgm:cxn modelId="{951920E9-FC06-443A-98E3-3B185A940053}" type="presOf" srcId="{34AA526F-3607-4F32-A424-ADD6D088B988}" destId="{88C97A25-4A8E-4FF4-BD40-C463D7D927F0}" srcOrd="0" destOrd="0" presId="urn:microsoft.com/office/officeart/2005/8/layout/cycle2"/>
    <dgm:cxn modelId="{D3C4C325-2113-4025-A3B3-063883944911}" type="presOf" srcId="{F413321F-5C56-41FB-9E39-47B4754FD0DE}" destId="{3EB53479-D103-4C73-9DD4-534677F3D6A8}" srcOrd="1" destOrd="0" presId="urn:microsoft.com/office/officeart/2005/8/layout/cycle2"/>
    <dgm:cxn modelId="{4D663222-0DB4-4539-8B77-8D38DE26A433}" type="presOf" srcId="{70E21F04-3876-4CCE-A3A3-CE0B17EE6F13}" destId="{8F9BB0B9-427D-4CA1-B769-CD46EBCFC7FC}" srcOrd="1" destOrd="0" presId="urn:microsoft.com/office/officeart/2005/8/layout/cycle2"/>
    <dgm:cxn modelId="{0803F051-5811-4F88-BCF3-2A89751B9265}" srcId="{FC397487-E591-4222-90F1-99D33BC999D3}" destId="{AC37556C-C50F-4748-8AAE-2C355B74013A}" srcOrd="1" destOrd="0" parTransId="{A12E119D-9A72-4963-B4C0-5D2D853AF4AD}" sibTransId="{64825304-3E2E-4296-8016-AF5DCECAE5E9}"/>
    <dgm:cxn modelId="{D854DEE9-B92A-4B84-B6DE-3965ABE74B72}" type="presOf" srcId="{70E21F04-3876-4CCE-A3A3-CE0B17EE6F13}" destId="{B3FF3994-1990-488E-B4AE-B3D14B287F6F}" srcOrd="0" destOrd="0" presId="urn:microsoft.com/office/officeart/2005/8/layout/cycle2"/>
    <dgm:cxn modelId="{A48797F2-2604-4BD6-8CD3-A3D75B2AED04}" type="presOf" srcId="{34348344-7032-4364-8F7E-A1A9F37C74AF}" destId="{4DCA7DC3-4D90-44CE-9B5F-48009FE1A4FA}" srcOrd="1" destOrd="0" presId="urn:microsoft.com/office/officeart/2005/8/layout/cycle2"/>
    <dgm:cxn modelId="{0C5CA0A5-3CD5-4F97-8228-9A93DFDE2CE4}" type="presOf" srcId="{C404BA80-7639-4B1A-8220-428BF8C5DF36}" destId="{140BE00C-24A6-4DF2-82E1-D99E98375C50}" srcOrd="0" destOrd="0" presId="urn:microsoft.com/office/officeart/2005/8/layout/cycle2"/>
    <dgm:cxn modelId="{6E802675-24A8-4714-9171-6438D2B74A99}" type="presOf" srcId="{9A15B5EA-8A29-45DF-98C6-0551C56D1BD9}" destId="{EA7F05D1-A684-4A27-9FCB-75784E181E40}" srcOrd="0" destOrd="0" presId="urn:microsoft.com/office/officeart/2005/8/layout/cycle2"/>
    <dgm:cxn modelId="{22CA3BFC-E027-4671-84B9-63DB3328D5DA}" type="presOf" srcId="{8E6FF5DF-C4D9-49EB-BA38-E78D2064A9FB}" destId="{A11D9E82-70C4-4FBD-9A3D-54226F86B239}" srcOrd="1" destOrd="0" presId="urn:microsoft.com/office/officeart/2005/8/layout/cycle2"/>
    <dgm:cxn modelId="{AFC5B421-6957-4B80-AD89-606843BEBD4C}" type="presOf" srcId="{34AA526F-3607-4F32-A424-ADD6D088B988}" destId="{EEDF651C-0853-4330-AC47-F3AAF6D17D83}" srcOrd="1" destOrd="0" presId="urn:microsoft.com/office/officeart/2005/8/layout/cycle2"/>
    <dgm:cxn modelId="{F06737A6-2A19-42F9-A125-64270C047095}" type="presParOf" srcId="{A9AC3347-014E-4EFA-80F9-8DD3760A9025}" destId="{830FA863-B63C-4CD6-AA1F-ED98707C2961}" srcOrd="0" destOrd="0" presId="urn:microsoft.com/office/officeart/2005/8/layout/cycle2"/>
    <dgm:cxn modelId="{00174504-9160-49F5-9376-246895D8F69F}" type="presParOf" srcId="{A9AC3347-014E-4EFA-80F9-8DD3760A9025}" destId="{B3FF3994-1990-488E-B4AE-B3D14B287F6F}" srcOrd="1" destOrd="0" presId="urn:microsoft.com/office/officeart/2005/8/layout/cycle2"/>
    <dgm:cxn modelId="{4EF841DF-56A7-4919-9F61-5EC489413E14}" type="presParOf" srcId="{B3FF3994-1990-488E-B4AE-B3D14B287F6F}" destId="{8F9BB0B9-427D-4CA1-B769-CD46EBCFC7FC}" srcOrd="0" destOrd="0" presId="urn:microsoft.com/office/officeart/2005/8/layout/cycle2"/>
    <dgm:cxn modelId="{AF74126A-E9F4-4922-80F1-956B06F5F51B}" type="presParOf" srcId="{A9AC3347-014E-4EFA-80F9-8DD3760A9025}" destId="{A0C3BAFC-1AF6-446C-8177-74803647082D}" srcOrd="2" destOrd="0" presId="urn:microsoft.com/office/officeart/2005/8/layout/cycle2"/>
    <dgm:cxn modelId="{A5CF0F6F-7F63-4DB0-9F15-A43DB08762C7}" type="presParOf" srcId="{A9AC3347-014E-4EFA-80F9-8DD3760A9025}" destId="{099E67F1-C244-4E23-B50D-B851375E8E55}" srcOrd="3" destOrd="0" presId="urn:microsoft.com/office/officeart/2005/8/layout/cycle2"/>
    <dgm:cxn modelId="{38D8B60F-5E5C-42F0-92B7-227506E4CD19}" type="presParOf" srcId="{099E67F1-C244-4E23-B50D-B851375E8E55}" destId="{C8FCDE69-FE81-4E69-BD06-D6FE86AC3F71}" srcOrd="0" destOrd="0" presId="urn:microsoft.com/office/officeart/2005/8/layout/cycle2"/>
    <dgm:cxn modelId="{AB8F942D-C01C-4CF1-BA9C-5BB47D4E84CE}" type="presParOf" srcId="{A9AC3347-014E-4EFA-80F9-8DD3760A9025}" destId="{B451FE1B-E8BD-47E1-B2A1-1D1E39028826}" srcOrd="4" destOrd="0" presId="urn:microsoft.com/office/officeart/2005/8/layout/cycle2"/>
    <dgm:cxn modelId="{74EFBA3D-CC55-4D86-94D4-92C9B893A59B}" type="presParOf" srcId="{A9AC3347-014E-4EFA-80F9-8DD3760A9025}" destId="{88C97A25-4A8E-4FF4-BD40-C463D7D927F0}" srcOrd="5" destOrd="0" presId="urn:microsoft.com/office/officeart/2005/8/layout/cycle2"/>
    <dgm:cxn modelId="{00ECC315-0AE1-4611-9332-1B86FA61E5AD}" type="presParOf" srcId="{88C97A25-4A8E-4FF4-BD40-C463D7D927F0}" destId="{EEDF651C-0853-4330-AC47-F3AAF6D17D83}" srcOrd="0" destOrd="0" presId="urn:microsoft.com/office/officeart/2005/8/layout/cycle2"/>
    <dgm:cxn modelId="{DF3CB920-DB68-4154-BF15-024F158EDBD6}" type="presParOf" srcId="{A9AC3347-014E-4EFA-80F9-8DD3760A9025}" destId="{204C2DF2-4A98-4164-8268-F8EC2207448C}" srcOrd="6" destOrd="0" presId="urn:microsoft.com/office/officeart/2005/8/layout/cycle2"/>
    <dgm:cxn modelId="{4022D58C-AA57-4D5F-B32E-AFCDDC9B64E0}" type="presParOf" srcId="{A9AC3347-014E-4EFA-80F9-8DD3760A9025}" destId="{140BE00C-24A6-4DF2-82E1-D99E98375C50}" srcOrd="7" destOrd="0" presId="urn:microsoft.com/office/officeart/2005/8/layout/cycle2"/>
    <dgm:cxn modelId="{9C61819E-6DE1-4249-9222-4B9112F050ED}" type="presParOf" srcId="{140BE00C-24A6-4DF2-82E1-D99E98375C50}" destId="{3B190193-43C7-453F-BBC2-61F19CA539A8}" srcOrd="0" destOrd="0" presId="urn:microsoft.com/office/officeart/2005/8/layout/cycle2"/>
    <dgm:cxn modelId="{E1B6A3A8-3FFD-4520-8526-AA32A843DC75}" type="presParOf" srcId="{A9AC3347-014E-4EFA-80F9-8DD3760A9025}" destId="{2693AAEE-DDE8-4B89-AF10-4CBF359949ED}" srcOrd="8" destOrd="0" presId="urn:microsoft.com/office/officeart/2005/8/layout/cycle2"/>
    <dgm:cxn modelId="{BA9E5F54-9A05-49E1-BBF0-45C6D102E19B}" type="presParOf" srcId="{A9AC3347-014E-4EFA-80F9-8DD3760A9025}" destId="{BF5476F2-D29E-4EBE-92BF-B72939E1DB71}" srcOrd="9" destOrd="0" presId="urn:microsoft.com/office/officeart/2005/8/layout/cycle2"/>
    <dgm:cxn modelId="{FCE696A7-85EB-451B-B2F5-9C09EA806F2D}" type="presParOf" srcId="{BF5476F2-D29E-4EBE-92BF-B72939E1DB71}" destId="{4DCA7DC3-4D90-44CE-9B5F-48009FE1A4FA}" srcOrd="0" destOrd="0" presId="urn:microsoft.com/office/officeart/2005/8/layout/cycle2"/>
    <dgm:cxn modelId="{F029C4E9-3524-43AB-8DAA-554D5F37DD7E}" type="presParOf" srcId="{A9AC3347-014E-4EFA-80F9-8DD3760A9025}" destId="{C046C1B9-AE7B-476F-9E9C-0D47FB625139}" srcOrd="10" destOrd="0" presId="urn:microsoft.com/office/officeart/2005/8/layout/cycle2"/>
    <dgm:cxn modelId="{CCBBAA3F-A1F5-412A-82BD-01CD1A2641BB}" type="presParOf" srcId="{A9AC3347-014E-4EFA-80F9-8DD3760A9025}" destId="{1D6813E2-2FD9-4747-A500-A68D77BD580F}" srcOrd="11" destOrd="0" presId="urn:microsoft.com/office/officeart/2005/8/layout/cycle2"/>
    <dgm:cxn modelId="{25214754-119C-4285-92E3-DF7C074F691E}" type="presParOf" srcId="{1D6813E2-2FD9-4747-A500-A68D77BD580F}" destId="{A11D9E82-70C4-4FBD-9A3D-54226F86B239}" srcOrd="0" destOrd="0" presId="urn:microsoft.com/office/officeart/2005/8/layout/cycle2"/>
    <dgm:cxn modelId="{A402296D-20EB-4258-A69A-02C18A7E468E}" type="presParOf" srcId="{A9AC3347-014E-4EFA-80F9-8DD3760A9025}" destId="{49E5BA5D-7E8D-4FCA-9255-9B91721FA013}" srcOrd="12" destOrd="0" presId="urn:microsoft.com/office/officeart/2005/8/layout/cycle2"/>
    <dgm:cxn modelId="{0E8F144F-FBA4-47A0-97F3-CD0F3A80F576}" type="presParOf" srcId="{A9AC3347-014E-4EFA-80F9-8DD3760A9025}" destId="{EA7F05D1-A684-4A27-9FCB-75784E181E40}" srcOrd="13" destOrd="0" presId="urn:microsoft.com/office/officeart/2005/8/layout/cycle2"/>
    <dgm:cxn modelId="{3BD8D64E-945C-4CFE-8F2B-B87AE8BCE8EE}" type="presParOf" srcId="{EA7F05D1-A684-4A27-9FCB-75784E181E40}" destId="{F1D555AE-5174-46A7-AB67-731109CB8410}" srcOrd="0" destOrd="0" presId="urn:microsoft.com/office/officeart/2005/8/layout/cycle2"/>
    <dgm:cxn modelId="{C6F91400-B5DA-41E8-91DA-AADF862AA864}" type="presParOf" srcId="{A9AC3347-014E-4EFA-80F9-8DD3760A9025}" destId="{B571E2C4-BA9B-4826-A2A8-55C4B3080D26}" srcOrd="14" destOrd="0" presId="urn:microsoft.com/office/officeart/2005/8/layout/cycle2"/>
    <dgm:cxn modelId="{AB46CC65-839C-4EDA-8AB2-EED6B7EFE397}" type="presParOf" srcId="{A9AC3347-014E-4EFA-80F9-8DD3760A9025}" destId="{E02AAE3A-EF0F-4C21-8A5E-F2135FB358DE}" srcOrd="15" destOrd="0" presId="urn:microsoft.com/office/officeart/2005/8/layout/cycle2"/>
    <dgm:cxn modelId="{D2ADDA6D-2488-4078-9D14-F3A17FA8E6D9}" type="presParOf" srcId="{E02AAE3A-EF0F-4C21-8A5E-F2135FB358DE}" destId="{3EB53479-D103-4C73-9DD4-534677F3D6A8}" srcOrd="0" destOrd="0" presId="urn:microsoft.com/office/officeart/2005/8/layout/cycle2"/>
  </dgm:cxnLst>
  <dgm:bg>
    <a:noFill/>
  </dgm:bg>
  <dgm:whole>
    <a:ln w="0"/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43A0C73-2367-49CD-B0EE-600645B718BB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FE450B-80A7-44D5-A12D-202C45B146DF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H SarabunPSK" pitchFamily="34" charset="-34"/>
              <a:cs typeface="TH SarabunPSK" pitchFamily="34" charset="-34"/>
            </a:rPr>
            <a:t>ภาพรวมประชาคมอาเซียน</a:t>
          </a:r>
          <a:endParaRPr lang="en-US" sz="2800" b="1" dirty="0">
            <a:solidFill>
              <a:schemeClr val="tx2">
                <a:lumMod val="60000"/>
                <a:lumOff val="40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164C247D-EA8B-4C7F-9768-F7BBA17D65F3}" type="parTrans" cxnId="{8220B6A5-FE17-4A88-A232-62CC5114C7D9}">
      <dgm:prSet/>
      <dgm:spPr/>
      <dgm:t>
        <a:bodyPr/>
        <a:lstStyle/>
        <a:p>
          <a:endParaRPr lang="en-US" sz="2800" b="1">
            <a:latin typeface="TH SarabunPSK" pitchFamily="34" charset="-34"/>
            <a:cs typeface="TH SarabunPSK" pitchFamily="34" charset="-34"/>
          </a:endParaRPr>
        </a:p>
      </dgm:t>
    </dgm:pt>
    <dgm:pt modelId="{E152AA07-CCFD-4C40-8916-52DAF0FD7E35}" type="sibTrans" cxnId="{8220B6A5-FE17-4A88-A232-62CC5114C7D9}">
      <dgm:prSet/>
      <dgm:spPr/>
      <dgm:t>
        <a:bodyPr/>
        <a:lstStyle/>
        <a:p>
          <a:endParaRPr lang="en-US" sz="2800" b="1">
            <a:latin typeface="TH SarabunPSK" pitchFamily="34" charset="-34"/>
            <a:cs typeface="TH SarabunPSK" pitchFamily="34" charset="-34"/>
          </a:endParaRPr>
        </a:p>
      </dgm:t>
    </dgm:pt>
    <dgm:pt modelId="{3B35F254-10F4-4B01-8F59-4E4C80208A90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H SarabunPSK" pitchFamily="34" charset="-34"/>
              <a:cs typeface="TH SarabunPSK" pitchFamily="34" charset="-34"/>
            </a:rPr>
            <a:t>ยุทธศาสตร์ประเทศและยุทธศาสตร์การเข้าสู่ประชาคมอาเซียน ปี </a:t>
          </a:r>
          <a:r>
            <a: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H SarabunPSK" pitchFamily="34" charset="-34"/>
              <a:cs typeface="TH SarabunPSK" pitchFamily="34" charset="-34"/>
            </a:rPr>
            <a:t>2558</a:t>
          </a:r>
          <a:endParaRPr lang="en-US" sz="2800" b="1" dirty="0">
            <a:solidFill>
              <a:schemeClr val="tx2">
                <a:lumMod val="60000"/>
                <a:lumOff val="40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7D7CD8E9-A798-4FAD-9233-8937B6C7F37B}" type="parTrans" cxnId="{410F700D-8D3F-4A04-AFA6-7C978BFF7F44}">
      <dgm:prSet/>
      <dgm:spPr/>
      <dgm:t>
        <a:bodyPr/>
        <a:lstStyle/>
        <a:p>
          <a:endParaRPr lang="en-US" sz="2800" b="1">
            <a:latin typeface="TH SarabunPSK" pitchFamily="34" charset="-34"/>
            <a:cs typeface="TH SarabunPSK" pitchFamily="34" charset="-34"/>
          </a:endParaRPr>
        </a:p>
      </dgm:t>
    </dgm:pt>
    <dgm:pt modelId="{5A02978D-E491-4BC5-B5E2-98C026CF760C}" type="sibTrans" cxnId="{410F700D-8D3F-4A04-AFA6-7C978BFF7F44}">
      <dgm:prSet/>
      <dgm:spPr/>
      <dgm:t>
        <a:bodyPr/>
        <a:lstStyle/>
        <a:p>
          <a:endParaRPr lang="en-US" sz="2800" b="1">
            <a:latin typeface="TH SarabunPSK" pitchFamily="34" charset="-34"/>
            <a:cs typeface="TH SarabunPSK" pitchFamily="34" charset="-34"/>
          </a:endParaRPr>
        </a:p>
      </dgm:t>
    </dgm:pt>
    <dgm:pt modelId="{F407E408-7774-4FB4-87F6-6090708356C3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แนวทางการเตรียมความพร้อมก่อนการเข้าสู่ประชาคมอาเซียน ปี </a:t>
          </a:r>
          <a:r>
            <a:rPr lang="en-US" sz="2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2558</a:t>
          </a:r>
          <a:endParaRPr lang="en-US" sz="28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20FE0242-BE41-4B29-A6B1-EB92403A46CE}" type="parTrans" cxnId="{5A295360-9F27-4C17-B6B7-A83218F633ED}">
      <dgm:prSet/>
      <dgm:spPr/>
      <dgm:t>
        <a:bodyPr/>
        <a:lstStyle/>
        <a:p>
          <a:endParaRPr lang="en-US" sz="2800" b="1">
            <a:latin typeface="TH SarabunPSK" pitchFamily="34" charset="-34"/>
            <a:cs typeface="TH SarabunPSK" pitchFamily="34" charset="-34"/>
          </a:endParaRPr>
        </a:p>
      </dgm:t>
    </dgm:pt>
    <dgm:pt modelId="{55C1F505-B83C-4110-940F-5F87DDD228FE}" type="sibTrans" cxnId="{5A295360-9F27-4C17-B6B7-A83218F633ED}">
      <dgm:prSet/>
      <dgm:spPr/>
      <dgm:t>
        <a:bodyPr/>
        <a:lstStyle/>
        <a:p>
          <a:endParaRPr lang="en-US" sz="2800" b="1">
            <a:latin typeface="TH SarabunPSK" pitchFamily="34" charset="-34"/>
            <a:cs typeface="TH SarabunPSK" pitchFamily="34" charset="-34"/>
          </a:endParaRPr>
        </a:p>
      </dgm:t>
    </dgm:pt>
    <dgm:pt modelId="{71456E5A-83D7-463F-B757-B12C2580BDFB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800" b="1" dirty="0" smtClean="0">
            <a:solidFill>
              <a:schemeClr val="tx2">
                <a:lumMod val="60000"/>
                <a:lumOff val="40000"/>
              </a:schemeClr>
            </a:solidFill>
            <a:latin typeface="TH SarabunPSK" pitchFamily="34" charset="-34"/>
            <a:cs typeface="TH SarabunPSK" pitchFamily="34" charset="-34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H SarabunPSK" pitchFamily="34" charset="-34"/>
              <a:cs typeface="TH SarabunPSK" pitchFamily="34" charset="-34"/>
            </a:rPr>
            <a:t>โอกาส และผลกระทบ</a:t>
          </a:r>
          <a:endParaRPr lang="en-US" sz="2800" b="1" dirty="0" smtClean="0">
            <a:solidFill>
              <a:schemeClr val="tx2">
                <a:lumMod val="60000"/>
                <a:lumOff val="40000"/>
              </a:schemeClr>
            </a:solidFill>
            <a:latin typeface="TH SarabunPSK" pitchFamily="34" charset="-34"/>
            <a:cs typeface="TH SarabunPSK" pitchFamily="34" charset="-34"/>
          </a:endParaRP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dirty="0">
            <a:solidFill>
              <a:schemeClr val="tx2">
                <a:lumMod val="60000"/>
                <a:lumOff val="40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9B3C5D2E-1707-4069-B833-6BBC038D6CCE}" type="sibTrans" cxnId="{E523500D-83DF-4A05-B53E-E77F76533B0E}">
      <dgm:prSet/>
      <dgm:spPr/>
      <dgm:t>
        <a:bodyPr/>
        <a:lstStyle/>
        <a:p>
          <a:endParaRPr lang="en-US" sz="2800" b="1">
            <a:latin typeface="TH SarabunPSK" pitchFamily="34" charset="-34"/>
            <a:cs typeface="TH SarabunPSK" pitchFamily="34" charset="-34"/>
          </a:endParaRPr>
        </a:p>
      </dgm:t>
    </dgm:pt>
    <dgm:pt modelId="{EB93D50C-6AE1-43B7-9B89-F3D6CE21F24E}" type="parTrans" cxnId="{E523500D-83DF-4A05-B53E-E77F76533B0E}">
      <dgm:prSet/>
      <dgm:spPr/>
      <dgm:t>
        <a:bodyPr/>
        <a:lstStyle/>
        <a:p>
          <a:endParaRPr lang="en-US" sz="2800" b="1">
            <a:latin typeface="TH SarabunPSK" pitchFamily="34" charset="-34"/>
            <a:cs typeface="TH SarabunPSK" pitchFamily="34" charset="-34"/>
          </a:endParaRPr>
        </a:p>
      </dgm:t>
    </dgm:pt>
    <dgm:pt modelId="{C0F5AC13-5E27-4D13-9B7B-CF1BE7D9917F}" type="pres">
      <dgm:prSet presAssocID="{B43A0C73-2367-49CD-B0EE-600645B718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472E4E-016E-495D-8A56-E08180D3AB2A}" type="pres">
      <dgm:prSet presAssocID="{0BFE450B-80A7-44D5-A12D-202C45B146DF}" presName="parentLin" presStyleCnt="0"/>
      <dgm:spPr/>
      <dgm:t>
        <a:bodyPr/>
        <a:lstStyle/>
        <a:p>
          <a:endParaRPr lang="en-US"/>
        </a:p>
      </dgm:t>
    </dgm:pt>
    <dgm:pt modelId="{513619BC-26F8-4656-9B9C-611790EF00FD}" type="pres">
      <dgm:prSet presAssocID="{0BFE450B-80A7-44D5-A12D-202C45B146DF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687EA59-F67A-4D2E-9CF7-5A9B90ECE98C}" type="pres">
      <dgm:prSet presAssocID="{0BFE450B-80A7-44D5-A12D-202C45B146DF}" presName="parentText" presStyleLbl="node1" presStyleIdx="0" presStyleCnt="4" custScaleX="138127" custLinFactNeighborX="-45435" custLinFactNeighborY="127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4440F-7EB7-4DB3-9CBF-42B2B79C67BD}" type="pres">
      <dgm:prSet presAssocID="{0BFE450B-80A7-44D5-A12D-202C45B146DF}" presName="negativeSpace" presStyleCnt="0"/>
      <dgm:spPr/>
      <dgm:t>
        <a:bodyPr/>
        <a:lstStyle/>
        <a:p>
          <a:endParaRPr lang="en-US"/>
        </a:p>
      </dgm:t>
    </dgm:pt>
    <dgm:pt modelId="{9DC4E2D2-5FBD-4D6D-B889-654E1F1D7B18}" type="pres">
      <dgm:prSet presAssocID="{0BFE450B-80A7-44D5-A12D-202C45B146DF}" presName="childText" presStyleLbl="conFgAcc1" presStyleIdx="0" presStyleCnt="4" custLinFactNeighborX="1334" custLinFactNeighborY="236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1D6D22-20AB-44B9-9B53-66FE693AC9B9}" type="pres">
      <dgm:prSet presAssocID="{E152AA07-CCFD-4C40-8916-52DAF0FD7E35}" presName="spaceBetweenRectangles" presStyleCnt="0"/>
      <dgm:spPr/>
      <dgm:t>
        <a:bodyPr/>
        <a:lstStyle/>
        <a:p>
          <a:endParaRPr lang="en-US"/>
        </a:p>
      </dgm:t>
    </dgm:pt>
    <dgm:pt modelId="{2F62C58F-F20C-4E9C-A382-C074865CF05E}" type="pres">
      <dgm:prSet presAssocID="{71456E5A-83D7-463F-B757-B12C2580BDFB}" presName="parentLin" presStyleCnt="0"/>
      <dgm:spPr/>
      <dgm:t>
        <a:bodyPr/>
        <a:lstStyle/>
        <a:p>
          <a:endParaRPr lang="en-US"/>
        </a:p>
      </dgm:t>
    </dgm:pt>
    <dgm:pt modelId="{DEAAD19D-AD99-4943-AA8F-42132210E9A5}" type="pres">
      <dgm:prSet presAssocID="{71456E5A-83D7-463F-B757-B12C2580BDF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B36F8FF-58ED-46BA-AABC-524C85FD424E}" type="pres">
      <dgm:prSet presAssocID="{71456E5A-83D7-463F-B757-B12C2580BDFB}" presName="parentText" presStyleLbl="node1" presStyleIdx="1" presStyleCnt="4" custScaleX="136199" custLinFactNeighborX="-44377" custLinFactNeighborY="182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676E5-9C69-4BE0-8F3A-269724975669}" type="pres">
      <dgm:prSet presAssocID="{71456E5A-83D7-463F-B757-B12C2580BDFB}" presName="negativeSpace" presStyleCnt="0"/>
      <dgm:spPr/>
      <dgm:t>
        <a:bodyPr/>
        <a:lstStyle/>
        <a:p>
          <a:endParaRPr lang="en-US"/>
        </a:p>
      </dgm:t>
    </dgm:pt>
    <dgm:pt modelId="{44AEEE58-3D21-4642-925E-84F973A4842F}" type="pres">
      <dgm:prSet presAssocID="{71456E5A-83D7-463F-B757-B12C2580BDFB}" presName="childText" presStyleLbl="conFgAcc1" presStyleIdx="1" presStyleCnt="4" custLinFactNeighborY="-205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88B0F-2F16-4C3C-91AD-FF40AE98E8F6}" type="pres">
      <dgm:prSet presAssocID="{9B3C5D2E-1707-4069-B833-6BBC038D6CCE}" presName="spaceBetweenRectangles" presStyleCnt="0"/>
      <dgm:spPr/>
      <dgm:t>
        <a:bodyPr/>
        <a:lstStyle/>
        <a:p>
          <a:endParaRPr lang="en-US"/>
        </a:p>
      </dgm:t>
    </dgm:pt>
    <dgm:pt modelId="{C0C69E11-2154-4D00-BCDF-9C1054011FFE}" type="pres">
      <dgm:prSet presAssocID="{3B35F254-10F4-4B01-8F59-4E4C80208A90}" presName="parentLin" presStyleCnt="0"/>
      <dgm:spPr/>
      <dgm:t>
        <a:bodyPr/>
        <a:lstStyle/>
        <a:p>
          <a:endParaRPr lang="en-US"/>
        </a:p>
      </dgm:t>
    </dgm:pt>
    <dgm:pt modelId="{937F461F-0DA8-40AB-B27C-062294A0F8F4}" type="pres">
      <dgm:prSet presAssocID="{3B35F254-10F4-4B01-8F59-4E4C80208A90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C1524B08-995C-4FFF-BAA9-2FD0727D2A06}" type="pres">
      <dgm:prSet presAssocID="{3B35F254-10F4-4B01-8F59-4E4C80208A90}" presName="parentText" presStyleLbl="node1" presStyleIdx="2" presStyleCnt="4" custScaleX="136173" custLinFactNeighborX="-45738" custLinFactNeighborY="178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2D2A0-6CB5-4AF5-8C77-724EE2DC319E}" type="pres">
      <dgm:prSet presAssocID="{3B35F254-10F4-4B01-8F59-4E4C80208A90}" presName="negativeSpace" presStyleCnt="0"/>
      <dgm:spPr/>
      <dgm:t>
        <a:bodyPr/>
        <a:lstStyle/>
        <a:p>
          <a:endParaRPr lang="en-US"/>
        </a:p>
      </dgm:t>
    </dgm:pt>
    <dgm:pt modelId="{4AF8C692-7560-4498-A5EE-D96E3AFF069D}" type="pres">
      <dgm:prSet presAssocID="{3B35F254-10F4-4B01-8F59-4E4C80208A90}" presName="childText" presStyleLbl="conFgAcc1" presStyleIdx="2" presStyleCnt="4" custLinFactNeighborX="-1206" custLinFactNeighborY="32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4A49E-44D6-4E5D-9ECD-AA036698F459}" type="pres">
      <dgm:prSet presAssocID="{5A02978D-E491-4BC5-B5E2-98C026CF760C}" presName="spaceBetweenRectangles" presStyleCnt="0"/>
      <dgm:spPr/>
      <dgm:t>
        <a:bodyPr/>
        <a:lstStyle/>
        <a:p>
          <a:endParaRPr lang="en-US"/>
        </a:p>
      </dgm:t>
    </dgm:pt>
    <dgm:pt modelId="{A04230FD-0593-49D8-B902-EC8D4D916918}" type="pres">
      <dgm:prSet presAssocID="{F407E408-7774-4FB4-87F6-6090708356C3}" presName="parentLin" presStyleCnt="0"/>
      <dgm:spPr/>
      <dgm:t>
        <a:bodyPr/>
        <a:lstStyle/>
        <a:p>
          <a:endParaRPr lang="en-US"/>
        </a:p>
      </dgm:t>
    </dgm:pt>
    <dgm:pt modelId="{880E1A8E-28EC-4D4B-A6AD-01C620E61DF6}" type="pres">
      <dgm:prSet presAssocID="{F407E408-7774-4FB4-87F6-6090708356C3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62F4B3D3-2347-4104-961A-3C76379CDCB7}" type="pres">
      <dgm:prSet presAssocID="{F407E408-7774-4FB4-87F6-6090708356C3}" presName="parentText" presStyleLbl="node1" presStyleIdx="3" presStyleCnt="4" custScaleX="139416" custLinFactNeighborX="-45388" custLinFactNeighborY="145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905A9-285F-4E72-9DD9-B44B153A9183}" type="pres">
      <dgm:prSet presAssocID="{F407E408-7774-4FB4-87F6-6090708356C3}" presName="negativeSpace" presStyleCnt="0"/>
      <dgm:spPr/>
      <dgm:t>
        <a:bodyPr/>
        <a:lstStyle/>
        <a:p>
          <a:endParaRPr lang="en-US"/>
        </a:p>
      </dgm:t>
    </dgm:pt>
    <dgm:pt modelId="{C7DE9F8D-3A2E-49BE-96D3-512619DA530F}" type="pres">
      <dgm:prSet presAssocID="{F407E408-7774-4FB4-87F6-6090708356C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9125CC-2C95-491B-B34C-32A2AD10C3DC}" type="presOf" srcId="{3B35F254-10F4-4B01-8F59-4E4C80208A90}" destId="{C1524B08-995C-4FFF-BAA9-2FD0727D2A06}" srcOrd="1" destOrd="0" presId="urn:microsoft.com/office/officeart/2005/8/layout/list1"/>
    <dgm:cxn modelId="{B982F57D-0F97-4640-BF06-09A9119CA8F7}" type="presOf" srcId="{71456E5A-83D7-463F-B757-B12C2580BDFB}" destId="{BB36F8FF-58ED-46BA-AABC-524C85FD424E}" srcOrd="1" destOrd="0" presId="urn:microsoft.com/office/officeart/2005/8/layout/list1"/>
    <dgm:cxn modelId="{053049AF-D5FA-42EE-BA91-9CAA4019A5D0}" type="presOf" srcId="{B43A0C73-2367-49CD-B0EE-600645B718BB}" destId="{C0F5AC13-5E27-4D13-9B7B-CF1BE7D9917F}" srcOrd="0" destOrd="0" presId="urn:microsoft.com/office/officeart/2005/8/layout/list1"/>
    <dgm:cxn modelId="{79A87D98-6B91-4017-A82A-BFBA434D8A05}" type="presOf" srcId="{0BFE450B-80A7-44D5-A12D-202C45B146DF}" destId="{513619BC-26F8-4656-9B9C-611790EF00FD}" srcOrd="0" destOrd="0" presId="urn:microsoft.com/office/officeart/2005/8/layout/list1"/>
    <dgm:cxn modelId="{8220B6A5-FE17-4A88-A232-62CC5114C7D9}" srcId="{B43A0C73-2367-49CD-B0EE-600645B718BB}" destId="{0BFE450B-80A7-44D5-A12D-202C45B146DF}" srcOrd="0" destOrd="0" parTransId="{164C247D-EA8B-4C7F-9768-F7BBA17D65F3}" sibTransId="{E152AA07-CCFD-4C40-8916-52DAF0FD7E35}"/>
    <dgm:cxn modelId="{30F691B1-C648-4F32-88F0-7F5139C5BA54}" type="presOf" srcId="{F407E408-7774-4FB4-87F6-6090708356C3}" destId="{880E1A8E-28EC-4D4B-A6AD-01C620E61DF6}" srcOrd="0" destOrd="0" presId="urn:microsoft.com/office/officeart/2005/8/layout/list1"/>
    <dgm:cxn modelId="{82587BD5-2E55-417B-B073-64BC73B76730}" type="presOf" srcId="{3B35F254-10F4-4B01-8F59-4E4C80208A90}" destId="{937F461F-0DA8-40AB-B27C-062294A0F8F4}" srcOrd="0" destOrd="0" presId="urn:microsoft.com/office/officeart/2005/8/layout/list1"/>
    <dgm:cxn modelId="{E523500D-83DF-4A05-B53E-E77F76533B0E}" srcId="{B43A0C73-2367-49CD-B0EE-600645B718BB}" destId="{71456E5A-83D7-463F-B757-B12C2580BDFB}" srcOrd="1" destOrd="0" parTransId="{EB93D50C-6AE1-43B7-9B89-F3D6CE21F24E}" sibTransId="{9B3C5D2E-1707-4069-B833-6BBC038D6CCE}"/>
    <dgm:cxn modelId="{410F700D-8D3F-4A04-AFA6-7C978BFF7F44}" srcId="{B43A0C73-2367-49CD-B0EE-600645B718BB}" destId="{3B35F254-10F4-4B01-8F59-4E4C80208A90}" srcOrd="2" destOrd="0" parTransId="{7D7CD8E9-A798-4FAD-9233-8937B6C7F37B}" sibTransId="{5A02978D-E491-4BC5-B5E2-98C026CF760C}"/>
    <dgm:cxn modelId="{5A295360-9F27-4C17-B6B7-A83218F633ED}" srcId="{B43A0C73-2367-49CD-B0EE-600645B718BB}" destId="{F407E408-7774-4FB4-87F6-6090708356C3}" srcOrd="3" destOrd="0" parTransId="{20FE0242-BE41-4B29-A6B1-EB92403A46CE}" sibTransId="{55C1F505-B83C-4110-940F-5F87DDD228FE}"/>
    <dgm:cxn modelId="{C5B3374C-E222-48B6-8201-8896AA444CC8}" type="presOf" srcId="{F407E408-7774-4FB4-87F6-6090708356C3}" destId="{62F4B3D3-2347-4104-961A-3C76379CDCB7}" srcOrd="1" destOrd="0" presId="urn:microsoft.com/office/officeart/2005/8/layout/list1"/>
    <dgm:cxn modelId="{7E31DF6D-68D0-428A-9AF1-ADD295FB2230}" type="presOf" srcId="{71456E5A-83D7-463F-B757-B12C2580BDFB}" destId="{DEAAD19D-AD99-4943-AA8F-42132210E9A5}" srcOrd="0" destOrd="0" presId="urn:microsoft.com/office/officeart/2005/8/layout/list1"/>
    <dgm:cxn modelId="{6D8E7EFC-DFCB-4E69-B96A-A2CF6D2C7E62}" type="presOf" srcId="{0BFE450B-80A7-44D5-A12D-202C45B146DF}" destId="{2687EA59-F67A-4D2E-9CF7-5A9B90ECE98C}" srcOrd="1" destOrd="0" presId="urn:microsoft.com/office/officeart/2005/8/layout/list1"/>
    <dgm:cxn modelId="{1FA53C8F-A87C-425D-99E2-BAEBDAE2ED16}" type="presParOf" srcId="{C0F5AC13-5E27-4D13-9B7B-CF1BE7D9917F}" destId="{CE472E4E-016E-495D-8A56-E08180D3AB2A}" srcOrd="0" destOrd="0" presId="urn:microsoft.com/office/officeart/2005/8/layout/list1"/>
    <dgm:cxn modelId="{0FF8F0A7-2F0D-4C62-A3BA-121741C64D16}" type="presParOf" srcId="{CE472E4E-016E-495D-8A56-E08180D3AB2A}" destId="{513619BC-26F8-4656-9B9C-611790EF00FD}" srcOrd="0" destOrd="0" presId="urn:microsoft.com/office/officeart/2005/8/layout/list1"/>
    <dgm:cxn modelId="{091C5D6F-F236-47C1-B8CB-2FDD349F8713}" type="presParOf" srcId="{CE472E4E-016E-495D-8A56-E08180D3AB2A}" destId="{2687EA59-F67A-4D2E-9CF7-5A9B90ECE98C}" srcOrd="1" destOrd="0" presId="urn:microsoft.com/office/officeart/2005/8/layout/list1"/>
    <dgm:cxn modelId="{3141C58A-023F-4E14-8F3A-CE3C9772BF16}" type="presParOf" srcId="{C0F5AC13-5E27-4D13-9B7B-CF1BE7D9917F}" destId="{8E84440F-7EB7-4DB3-9CBF-42B2B79C67BD}" srcOrd="1" destOrd="0" presId="urn:microsoft.com/office/officeart/2005/8/layout/list1"/>
    <dgm:cxn modelId="{C78204A1-DB87-4AF3-89D8-C40E33DA6A7A}" type="presParOf" srcId="{C0F5AC13-5E27-4D13-9B7B-CF1BE7D9917F}" destId="{9DC4E2D2-5FBD-4D6D-B889-654E1F1D7B18}" srcOrd="2" destOrd="0" presId="urn:microsoft.com/office/officeart/2005/8/layout/list1"/>
    <dgm:cxn modelId="{7520A6E9-92D7-4642-AE1A-E47861376FA3}" type="presParOf" srcId="{C0F5AC13-5E27-4D13-9B7B-CF1BE7D9917F}" destId="{A81D6D22-20AB-44B9-9B53-66FE693AC9B9}" srcOrd="3" destOrd="0" presId="urn:microsoft.com/office/officeart/2005/8/layout/list1"/>
    <dgm:cxn modelId="{52D7D936-7065-419C-8C44-B4AD770D09E5}" type="presParOf" srcId="{C0F5AC13-5E27-4D13-9B7B-CF1BE7D9917F}" destId="{2F62C58F-F20C-4E9C-A382-C074865CF05E}" srcOrd="4" destOrd="0" presId="urn:microsoft.com/office/officeart/2005/8/layout/list1"/>
    <dgm:cxn modelId="{20E817C9-BA6F-4B6A-8864-420026501286}" type="presParOf" srcId="{2F62C58F-F20C-4E9C-A382-C074865CF05E}" destId="{DEAAD19D-AD99-4943-AA8F-42132210E9A5}" srcOrd="0" destOrd="0" presId="urn:microsoft.com/office/officeart/2005/8/layout/list1"/>
    <dgm:cxn modelId="{80DF0C09-8F3F-49CD-80ED-F2C8DD1BF441}" type="presParOf" srcId="{2F62C58F-F20C-4E9C-A382-C074865CF05E}" destId="{BB36F8FF-58ED-46BA-AABC-524C85FD424E}" srcOrd="1" destOrd="0" presId="urn:microsoft.com/office/officeart/2005/8/layout/list1"/>
    <dgm:cxn modelId="{165CFA65-0BF2-43ED-99F6-F33E5680788F}" type="presParOf" srcId="{C0F5AC13-5E27-4D13-9B7B-CF1BE7D9917F}" destId="{E64676E5-9C69-4BE0-8F3A-269724975669}" srcOrd="5" destOrd="0" presId="urn:microsoft.com/office/officeart/2005/8/layout/list1"/>
    <dgm:cxn modelId="{AC39FE1B-7CC5-49EE-9557-909146579111}" type="presParOf" srcId="{C0F5AC13-5E27-4D13-9B7B-CF1BE7D9917F}" destId="{44AEEE58-3D21-4642-925E-84F973A4842F}" srcOrd="6" destOrd="0" presId="urn:microsoft.com/office/officeart/2005/8/layout/list1"/>
    <dgm:cxn modelId="{E11F2348-776F-4FF7-8F39-6DB68DC8C608}" type="presParOf" srcId="{C0F5AC13-5E27-4D13-9B7B-CF1BE7D9917F}" destId="{FA088B0F-2F16-4C3C-91AD-FF40AE98E8F6}" srcOrd="7" destOrd="0" presId="urn:microsoft.com/office/officeart/2005/8/layout/list1"/>
    <dgm:cxn modelId="{374ABF02-25F8-4764-BB69-66F67E403569}" type="presParOf" srcId="{C0F5AC13-5E27-4D13-9B7B-CF1BE7D9917F}" destId="{C0C69E11-2154-4D00-BCDF-9C1054011FFE}" srcOrd="8" destOrd="0" presId="urn:microsoft.com/office/officeart/2005/8/layout/list1"/>
    <dgm:cxn modelId="{5BE07BA9-9007-47D8-B84D-27CEE69A2F4F}" type="presParOf" srcId="{C0C69E11-2154-4D00-BCDF-9C1054011FFE}" destId="{937F461F-0DA8-40AB-B27C-062294A0F8F4}" srcOrd="0" destOrd="0" presId="urn:microsoft.com/office/officeart/2005/8/layout/list1"/>
    <dgm:cxn modelId="{D96F3AA9-2C8C-4A07-AD75-C008A4BF477E}" type="presParOf" srcId="{C0C69E11-2154-4D00-BCDF-9C1054011FFE}" destId="{C1524B08-995C-4FFF-BAA9-2FD0727D2A06}" srcOrd="1" destOrd="0" presId="urn:microsoft.com/office/officeart/2005/8/layout/list1"/>
    <dgm:cxn modelId="{11DAD809-FCA4-47E3-A9BD-417E3B63591E}" type="presParOf" srcId="{C0F5AC13-5E27-4D13-9B7B-CF1BE7D9917F}" destId="{15D2D2A0-6CB5-4AF5-8C77-724EE2DC319E}" srcOrd="9" destOrd="0" presId="urn:microsoft.com/office/officeart/2005/8/layout/list1"/>
    <dgm:cxn modelId="{5F8068E1-3D01-4FC5-8ADD-98F02CAA663A}" type="presParOf" srcId="{C0F5AC13-5E27-4D13-9B7B-CF1BE7D9917F}" destId="{4AF8C692-7560-4498-A5EE-D96E3AFF069D}" srcOrd="10" destOrd="0" presId="urn:microsoft.com/office/officeart/2005/8/layout/list1"/>
    <dgm:cxn modelId="{A6108C3D-83DB-468E-9054-702543D309C3}" type="presParOf" srcId="{C0F5AC13-5E27-4D13-9B7B-CF1BE7D9917F}" destId="{7724A49E-44D6-4E5D-9ECD-AA036698F459}" srcOrd="11" destOrd="0" presId="urn:microsoft.com/office/officeart/2005/8/layout/list1"/>
    <dgm:cxn modelId="{50C9EBAD-A5A5-499E-81D0-085316B94EEB}" type="presParOf" srcId="{C0F5AC13-5E27-4D13-9B7B-CF1BE7D9917F}" destId="{A04230FD-0593-49D8-B902-EC8D4D916918}" srcOrd="12" destOrd="0" presId="urn:microsoft.com/office/officeart/2005/8/layout/list1"/>
    <dgm:cxn modelId="{F8924AFF-FE8E-47DD-8490-7AD306EA9042}" type="presParOf" srcId="{A04230FD-0593-49D8-B902-EC8D4D916918}" destId="{880E1A8E-28EC-4D4B-A6AD-01C620E61DF6}" srcOrd="0" destOrd="0" presId="urn:microsoft.com/office/officeart/2005/8/layout/list1"/>
    <dgm:cxn modelId="{249135E8-8EFA-40FA-8801-BBA8445D7491}" type="presParOf" srcId="{A04230FD-0593-49D8-B902-EC8D4D916918}" destId="{62F4B3D3-2347-4104-961A-3C76379CDCB7}" srcOrd="1" destOrd="0" presId="urn:microsoft.com/office/officeart/2005/8/layout/list1"/>
    <dgm:cxn modelId="{FFA2212D-D8BD-408A-9126-D1FF90D2A029}" type="presParOf" srcId="{C0F5AC13-5E27-4D13-9B7B-CF1BE7D9917F}" destId="{410905A9-285F-4E72-9DD9-B44B153A9183}" srcOrd="13" destOrd="0" presId="urn:microsoft.com/office/officeart/2005/8/layout/list1"/>
    <dgm:cxn modelId="{61710AC5-30B5-4448-9E76-0D9721EBA942}" type="presParOf" srcId="{C0F5AC13-5E27-4D13-9B7B-CF1BE7D9917F}" destId="{C7DE9F8D-3A2E-49BE-96D3-512619DA530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4E2D2-5FBD-4D6D-B889-654E1F1D7B18}">
      <dsp:nvSpPr>
        <dsp:cNvPr id="0" name=""/>
        <dsp:cNvSpPr/>
      </dsp:nvSpPr>
      <dsp:spPr>
        <a:xfrm>
          <a:off x="0" y="381000"/>
          <a:ext cx="774385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87EA59-F67A-4D2E-9CF7-5A9B90ECE98C}">
      <dsp:nvSpPr>
        <dsp:cNvPr id="0" name=""/>
        <dsp:cNvSpPr/>
      </dsp:nvSpPr>
      <dsp:spPr>
        <a:xfrm>
          <a:off x="207557" y="76251"/>
          <a:ext cx="7355830" cy="56088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4889" tIns="0" rIns="20488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ภาพรวมประชาคมอาเซียน</a:t>
          </a:r>
          <a:endParaRPr lang="en-US" sz="2800" b="1" kern="12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34937" y="103631"/>
        <a:ext cx="7301070" cy="506120"/>
      </dsp:txXfrm>
    </dsp:sp>
    <dsp:sp modelId="{44AEEE58-3D21-4642-925E-84F973A4842F}">
      <dsp:nvSpPr>
        <dsp:cNvPr id="0" name=""/>
        <dsp:cNvSpPr/>
      </dsp:nvSpPr>
      <dsp:spPr>
        <a:xfrm>
          <a:off x="0" y="1197440"/>
          <a:ext cx="774385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6F8FF-58ED-46BA-AABC-524C85FD424E}">
      <dsp:nvSpPr>
        <dsp:cNvPr id="0" name=""/>
        <dsp:cNvSpPr/>
      </dsp:nvSpPr>
      <dsp:spPr>
        <a:xfrm>
          <a:off x="214526" y="968838"/>
          <a:ext cx="7354094" cy="5608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4889" tIns="0" rIns="204889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TH SarabunPSK" pitchFamily="34" charset="-34"/>
              <a:cs typeface="TH SarabunPSK" pitchFamily="34" charset="-34"/>
            </a:rPr>
            <a:t>โอกาส และผลกระทบ</a:t>
          </a:r>
          <a:endParaRPr lang="en-US" sz="2800" b="1" kern="1200" dirty="0" smtClean="0">
            <a:solidFill>
              <a:schemeClr val="tx2">
                <a:lumMod val="60000"/>
                <a:lumOff val="40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41906" y="996218"/>
        <a:ext cx="7299334" cy="506120"/>
      </dsp:txXfrm>
    </dsp:sp>
    <dsp:sp modelId="{4AF8C692-7560-4498-A5EE-D96E3AFF069D}">
      <dsp:nvSpPr>
        <dsp:cNvPr id="0" name=""/>
        <dsp:cNvSpPr/>
      </dsp:nvSpPr>
      <dsp:spPr>
        <a:xfrm>
          <a:off x="0" y="2114008"/>
          <a:ext cx="774385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524B08-995C-4FFF-BAA9-2FD0727D2A06}">
      <dsp:nvSpPr>
        <dsp:cNvPr id="0" name=""/>
        <dsp:cNvSpPr/>
      </dsp:nvSpPr>
      <dsp:spPr>
        <a:xfrm>
          <a:off x="209277" y="1828799"/>
          <a:ext cx="7352690" cy="5608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4889" tIns="0" rIns="204889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2800" b="1" kern="1200" dirty="0" smtClean="0">
            <a:solidFill>
              <a:schemeClr val="tx2">
                <a:lumMod val="60000"/>
                <a:lumOff val="40000"/>
              </a:schemeClr>
            </a:solidFill>
            <a:latin typeface="TH SarabunPSK" pitchFamily="34" charset="-34"/>
            <a:cs typeface="TH SarabunPSK" pitchFamily="34" charset="-34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TH SarabunPSK" pitchFamily="34" charset="-34"/>
              <a:cs typeface="TH SarabunPSK" pitchFamily="34" charset="-34"/>
            </a:rPr>
            <a:t>ยุทธศาสตร์ประเทศและยุทธศาสตร์การเข้าสู่ประชาคมอาเซียน ปี 2558</a:t>
          </a:r>
          <a:endParaRPr lang="en-US" sz="2800" b="1" kern="1200" dirty="0" smtClean="0">
            <a:solidFill>
              <a:schemeClr val="tx2">
                <a:lumMod val="60000"/>
                <a:lumOff val="40000"/>
              </a:schemeClr>
            </a:solidFill>
            <a:latin typeface="TH SarabunPSK" pitchFamily="34" charset="-34"/>
            <a:cs typeface="TH SarabunPSK" pitchFamily="34" charset="-34"/>
          </a:endParaRPr>
        </a:p>
        <a:p>
          <a:pPr lvl="0" algn="l">
            <a:spcBef>
              <a:spcPct val="0"/>
            </a:spcBef>
          </a:pPr>
          <a:endParaRPr lang="en-US" sz="2800" b="1" kern="1200" dirty="0">
            <a:solidFill>
              <a:schemeClr val="tx2">
                <a:lumMod val="60000"/>
                <a:lumOff val="40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36657" y="1856179"/>
        <a:ext cx="7297930" cy="506120"/>
      </dsp:txXfrm>
    </dsp:sp>
    <dsp:sp modelId="{C7DE9F8D-3A2E-49BE-96D3-512619DA530F}">
      <dsp:nvSpPr>
        <dsp:cNvPr id="0" name=""/>
        <dsp:cNvSpPr/>
      </dsp:nvSpPr>
      <dsp:spPr>
        <a:xfrm>
          <a:off x="0" y="2942211"/>
          <a:ext cx="774385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4B3D3-2347-4104-961A-3C76379CDCB7}">
      <dsp:nvSpPr>
        <dsp:cNvPr id="0" name=""/>
        <dsp:cNvSpPr/>
      </dsp:nvSpPr>
      <dsp:spPr>
        <a:xfrm>
          <a:off x="206084" y="2743200"/>
          <a:ext cx="7365433" cy="5608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4889" tIns="0" rIns="20488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TH SarabunPSK" pitchFamily="34" charset="-34"/>
              <a:cs typeface="TH SarabunPSK" pitchFamily="34" charset="-34"/>
            </a:rPr>
            <a:t>แนวทางการเตรียมความพร้อมก่อนการเข้าสู่ประชาคมอาเซียน ปี 2558</a:t>
          </a:r>
          <a:endParaRPr lang="en-US" sz="2800" b="1" kern="1200" dirty="0">
            <a:solidFill>
              <a:schemeClr val="tx2">
                <a:lumMod val="60000"/>
                <a:lumOff val="40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33464" y="2770580"/>
        <a:ext cx="7310673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CC258-5363-494B-8D54-A3125BBFE898}">
      <dsp:nvSpPr>
        <dsp:cNvPr id="0" name=""/>
        <dsp:cNvSpPr/>
      </dsp:nvSpPr>
      <dsp:spPr>
        <a:xfrm>
          <a:off x="2644957" y="-127223"/>
          <a:ext cx="2330085" cy="11277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มีกฎเกณฑ์ บรรทัดฐาน และค่านิยมร่วมกัน  </a:t>
          </a:r>
          <a:endParaRPr lang="th-TH" sz="2400" b="1" kern="1200" dirty="0">
            <a:solidFill>
              <a:srgbClr val="000000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677987" y="-94193"/>
        <a:ext cx="2264025" cy="1061661"/>
      </dsp:txXfrm>
    </dsp:sp>
    <dsp:sp modelId="{BFCDD5B0-46D0-437F-8BC8-2322067F1599}">
      <dsp:nvSpPr>
        <dsp:cNvPr id="0" name=""/>
        <dsp:cNvSpPr/>
      </dsp:nvSpPr>
      <dsp:spPr>
        <a:xfrm rot="2993699">
          <a:off x="4310366" y="1071737"/>
          <a:ext cx="438159" cy="30505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400" kern="1200">
            <a:latin typeface="TH SarabunPSK" pitchFamily="34" charset="-34"/>
            <a:cs typeface="TH SarabunPSK" pitchFamily="34" charset="-34"/>
          </a:endParaRPr>
        </a:p>
      </dsp:txBody>
      <dsp:txXfrm>
        <a:off x="4401881" y="1132747"/>
        <a:ext cx="255129" cy="183031"/>
      </dsp:txXfrm>
    </dsp:sp>
    <dsp:sp modelId="{D290BDB0-F231-4440-8AAF-3F24CD6B3297}">
      <dsp:nvSpPr>
        <dsp:cNvPr id="0" name=""/>
        <dsp:cNvSpPr/>
      </dsp:nvSpPr>
      <dsp:spPr>
        <a:xfrm>
          <a:off x="4083849" y="1581213"/>
          <a:ext cx="2330085" cy="11277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มีพลวัตร  </a:t>
          </a:r>
          <a:br>
            <a:rPr lang="th-TH" sz="2400" b="1" kern="1200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2400" b="1" kern="1200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คงความเป็นศูนย์กลาง</a:t>
          </a:r>
          <a:br>
            <a:rPr lang="th-TH" sz="2400" b="1" kern="1200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2400" b="1" kern="1200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และบทบาทของอาเซียน</a:t>
          </a:r>
          <a:endParaRPr lang="th-TH" sz="2400" b="1" kern="1200" dirty="0">
            <a:solidFill>
              <a:srgbClr val="000000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4116879" y="1614243"/>
        <a:ext cx="2264025" cy="1061661"/>
      </dsp:txXfrm>
    </dsp:sp>
    <dsp:sp modelId="{32165429-F26C-413E-BD8F-6DC88E999CC4}">
      <dsp:nvSpPr>
        <dsp:cNvPr id="0" name=""/>
        <dsp:cNvSpPr/>
      </dsp:nvSpPr>
      <dsp:spPr>
        <a:xfrm rot="10800000">
          <a:off x="3590920" y="1992548"/>
          <a:ext cx="438159" cy="30505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400" kern="1200">
            <a:latin typeface="TH SarabunPSK" pitchFamily="34" charset="-34"/>
            <a:cs typeface="TH SarabunPSK" pitchFamily="34" charset="-34"/>
          </a:endParaRPr>
        </a:p>
      </dsp:txBody>
      <dsp:txXfrm rot="10800000">
        <a:off x="3682435" y="2053558"/>
        <a:ext cx="255129" cy="183031"/>
      </dsp:txXfrm>
    </dsp:sp>
    <dsp:sp modelId="{EE6E4DF4-4D11-4C03-9953-7FB915061B0E}">
      <dsp:nvSpPr>
        <dsp:cNvPr id="0" name=""/>
        <dsp:cNvSpPr/>
      </dsp:nvSpPr>
      <dsp:spPr>
        <a:xfrm>
          <a:off x="1206064" y="1581213"/>
          <a:ext cx="2330085" cy="11277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rPr>
            <a:t>มีเอกภาพ สงบสุข แข็งแกร่ง และรับผิดชอบแก้ปัญหาความมั่นคง</a:t>
          </a:r>
          <a:endParaRPr lang="th-TH" sz="2400" b="1" kern="1200" dirty="0">
            <a:solidFill>
              <a:srgbClr val="000000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1239094" y="1614243"/>
        <a:ext cx="2264025" cy="1061661"/>
      </dsp:txXfrm>
    </dsp:sp>
    <dsp:sp modelId="{EA73B001-BAB4-4FA8-BE59-BFDDC46B5D4C}">
      <dsp:nvSpPr>
        <dsp:cNvPr id="0" name=""/>
        <dsp:cNvSpPr/>
      </dsp:nvSpPr>
      <dsp:spPr>
        <a:xfrm rot="18606301">
          <a:off x="2871473" y="1071737"/>
          <a:ext cx="438159" cy="30505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400" kern="1200">
            <a:latin typeface="TH SarabunPSK" pitchFamily="34" charset="-34"/>
            <a:cs typeface="TH SarabunPSK" pitchFamily="34" charset="-34"/>
          </a:endParaRPr>
        </a:p>
      </dsp:txBody>
      <dsp:txXfrm>
        <a:off x="2962988" y="1132747"/>
        <a:ext cx="255129" cy="1830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4E2D2-5FBD-4D6D-B889-654E1F1D7B18}">
      <dsp:nvSpPr>
        <dsp:cNvPr id="0" name=""/>
        <dsp:cNvSpPr/>
      </dsp:nvSpPr>
      <dsp:spPr>
        <a:xfrm>
          <a:off x="0" y="381000"/>
          <a:ext cx="767241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87EA59-F67A-4D2E-9CF7-5A9B90ECE98C}">
      <dsp:nvSpPr>
        <dsp:cNvPr id="0" name=""/>
        <dsp:cNvSpPr/>
      </dsp:nvSpPr>
      <dsp:spPr>
        <a:xfrm>
          <a:off x="205643" y="76251"/>
          <a:ext cx="7287971" cy="5608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2999" tIns="0" rIns="20299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TH SarabunPSK" pitchFamily="34" charset="-34"/>
              <a:cs typeface="TH SarabunPSK" pitchFamily="34" charset="-34"/>
            </a:rPr>
            <a:t>ภาพรวมประชาคมอาเซียน</a:t>
          </a:r>
          <a:endParaRPr lang="en-US" sz="2800" b="1" kern="1200" dirty="0">
            <a:solidFill>
              <a:schemeClr val="tx2">
                <a:lumMod val="60000"/>
                <a:lumOff val="40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33023" y="103631"/>
        <a:ext cx="7233211" cy="506120"/>
      </dsp:txXfrm>
    </dsp:sp>
    <dsp:sp modelId="{44AEEE58-3D21-4642-925E-84F973A4842F}">
      <dsp:nvSpPr>
        <dsp:cNvPr id="0" name=""/>
        <dsp:cNvSpPr/>
      </dsp:nvSpPr>
      <dsp:spPr>
        <a:xfrm>
          <a:off x="0" y="1197440"/>
          <a:ext cx="767241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6F8FF-58ED-46BA-AABC-524C85FD424E}">
      <dsp:nvSpPr>
        <dsp:cNvPr id="0" name=""/>
        <dsp:cNvSpPr/>
      </dsp:nvSpPr>
      <dsp:spPr>
        <a:xfrm>
          <a:off x="212547" y="968838"/>
          <a:ext cx="7286252" cy="56088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2999" tIns="0" rIns="202999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2800" b="1" kern="1200" dirty="0" smtClean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โอกาส และผลกระทบ</a:t>
          </a:r>
          <a:endParaRPr lang="en-US" sz="2800" b="1" kern="1200" dirty="0" smtClean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39927" y="996218"/>
        <a:ext cx="7231492" cy="506120"/>
      </dsp:txXfrm>
    </dsp:sp>
    <dsp:sp modelId="{4AF8C692-7560-4498-A5EE-D96E3AFF069D}">
      <dsp:nvSpPr>
        <dsp:cNvPr id="0" name=""/>
        <dsp:cNvSpPr/>
      </dsp:nvSpPr>
      <dsp:spPr>
        <a:xfrm>
          <a:off x="0" y="2114008"/>
          <a:ext cx="767241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524B08-995C-4FFF-BAA9-2FD0727D2A06}">
      <dsp:nvSpPr>
        <dsp:cNvPr id="0" name=""/>
        <dsp:cNvSpPr/>
      </dsp:nvSpPr>
      <dsp:spPr>
        <a:xfrm>
          <a:off x="207347" y="1828799"/>
          <a:ext cx="7284861" cy="5608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2999" tIns="0" rIns="20299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TH SarabunPSK" pitchFamily="34" charset="-34"/>
              <a:cs typeface="TH SarabunPSK" pitchFamily="34" charset="-34"/>
            </a:rPr>
            <a:t>ยุทธศาสตร์ประเทศและยุทธศาสตร์การเข้าสู่ประชาคมอาเซียน ปี </a:t>
          </a:r>
          <a:r>
            <a:rPr lang="en-US" sz="28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TH SarabunPSK" pitchFamily="34" charset="-34"/>
              <a:cs typeface="TH SarabunPSK" pitchFamily="34" charset="-34"/>
            </a:rPr>
            <a:t>2558</a:t>
          </a:r>
          <a:endParaRPr lang="en-US" sz="2800" b="1" kern="1200" dirty="0">
            <a:solidFill>
              <a:schemeClr val="tx2">
                <a:lumMod val="60000"/>
                <a:lumOff val="40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34727" y="1856179"/>
        <a:ext cx="7230101" cy="506120"/>
      </dsp:txXfrm>
    </dsp:sp>
    <dsp:sp modelId="{C7DE9F8D-3A2E-49BE-96D3-512619DA530F}">
      <dsp:nvSpPr>
        <dsp:cNvPr id="0" name=""/>
        <dsp:cNvSpPr/>
      </dsp:nvSpPr>
      <dsp:spPr>
        <a:xfrm>
          <a:off x="0" y="2942211"/>
          <a:ext cx="767241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4B3D3-2347-4104-961A-3C76379CDCB7}">
      <dsp:nvSpPr>
        <dsp:cNvPr id="0" name=""/>
        <dsp:cNvSpPr/>
      </dsp:nvSpPr>
      <dsp:spPr>
        <a:xfrm>
          <a:off x="204183" y="2743200"/>
          <a:ext cx="7297486" cy="5608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2999" tIns="0" rIns="20299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TH SarabunPSK" pitchFamily="34" charset="-34"/>
              <a:cs typeface="TH SarabunPSK" pitchFamily="34" charset="-34"/>
            </a:rPr>
            <a:t>แนวทางการเตรียมความพร้อมก่อนการเข้าสู่ประชาคมอาเซียน ปี </a:t>
          </a:r>
          <a:r>
            <a:rPr lang="en-US" sz="28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TH SarabunPSK" pitchFamily="34" charset="-34"/>
              <a:cs typeface="TH SarabunPSK" pitchFamily="34" charset="-34"/>
            </a:rPr>
            <a:t>2558</a:t>
          </a:r>
          <a:endParaRPr lang="en-US" sz="2800" b="1" kern="1200" dirty="0">
            <a:solidFill>
              <a:schemeClr val="tx2">
                <a:lumMod val="60000"/>
                <a:lumOff val="40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31563" y="2770580"/>
        <a:ext cx="7242726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4E2D2-5FBD-4D6D-B889-654E1F1D7B18}">
      <dsp:nvSpPr>
        <dsp:cNvPr id="0" name=""/>
        <dsp:cNvSpPr/>
      </dsp:nvSpPr>
      <dsp:spPr>
        <a:xfrm>
          <a:off x="0" y="381000"/>
          <a:ext cx="788672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87EA59-F67A-4D2E-9CF7-5A9B90ECE98C}">
      <dsp:nvSpPr>
        <dsp:cNvPr id="0" name=""/>
        <dsp:cNvSpPr/>
      </dsp:nvSpPr>
      <dsp:spPr>
        <a:xfrm>
          <a:off x="211387" y="76251"/>
          <a:ext cx="7491546" cy="5608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8670" tIns="0" rIns="20867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TH SarabunPSK" pitchFamily="34" charset="-34"/>
              <a:cs typeface="TH SarabunPSK" pitchFamily="34" charset="-34"/>
            </a:rPr>
            <a:t>ภาพรวมประชาคมอาเซียน</a:t>
          </a:r>
          <a:endParaRPr lang="en-US" sz="2800" b="1" kern="1200" dirty="0">
            <a:solidFill>
              <a:schemeClr val="tx2">
                <a:lumMod val="60000"/>
                <a:lumOff val="40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38767" y="103631"/>
        <a:ext cx="7436786" cy="506120"/>
      </dsp:txXfrm>
    </dsp:sp>
    <dsp:sp modelId="{44AEEE58-3D21-4642-925E-84F973A4842F}">
      <dsp:nvSpPr>
        <dsp:cNvPr id="0" name=""/>
        <dsp:cNvSpPr/>
      </dsp:nvSpPr>
      <dsp:spPr>
        <a:xfrm>
          <a:off x="0" y="1197440"/>
          <a:ext cx="788672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6F8FF-58ED-46BA-AABC-524C85FD424E}">
      <dsp:nvSpPr>
        <dsp:cNvPr id="0" name=""/>
        <dsp:cNvSpPr/>
      </dsp:nvSpPr>
      <dsp:spPr>
        <a:xfrm>
          <a:off x="218484" y="968838"/>
          <a:ext cx="7489779" cy="5608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8670" tIns="0" rIns="20867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TH SarabunPSK" pitchFamily="34" charset="-34"/>
              <a:cs typeface="TH SarabunPSK" pitchFamily="34" charset="-34"/>
            </a:rPr>
            <a:t>โอกาส และผลกระทบ</a:t>
          </a:r>
          <a:endParaRPr lang="en-US" sz="2800" b="1" kern="1200" dirty="0">
            <a:solidFill>
              <a:schemeClr val="tx2">
                <a:lumMod val="60000"/>
                <a:lumOff val="40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45864" y="996218"/>
        <a:ext cx="7435019" cy="506120"/>
      </dsp:txXfrm>
    </dsp:sp>
    <dsp:sp modelId="{4AF8C692-7560-4498-A5EE-D96E3AFF069D}">
      <dsp:nvSpPr>
        <dsp:cNvPr id="0" name=""/>
        <dsp:cNvSpPr/>
      </dsp:nvSpPr>
      <dsp:spPr>
        <a:xfrm>
          <a:off x="0" y="2114008"/>
          <a:ext cx="788672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524B08-995C-4FFF-BAA9-2FD0727D2A06}">
      <dsp:nvSpPr>
        <dsp:cNvPr id="0" name=""/>
        <dsp:cNvSpPr/>
      </dsp:nvSpPr>
      <dsp:spPr>
        <a:xfrm>
          <a:off x="213138" y="1828799"/>
          <a:ext cx="7488349" cy="56088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8670" tIns="0" rIns="20867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rPr>
            <a:t>ยุทธศาสตร์ประเทศและยุทธศาสตร์การเข้าสู่ประชาคมอาเซียน ปี </a:t>
          </a:r>
          <a:r>
            <a:rPr lang="en-US" sz="2800" b="1" kern="1200" dirty="0" smtClean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rPr>
            <a:t>2558</a:t>
          </a:r>
          <a:endParaRPr lang="en-US" sz="2800" b="1" kern="1200" dirty="0">
            <a:solidFill>
              <a:schemeClr val="tx2">
                <a:lumMod val="75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40518" y="1856179"/>
        <a:ext cx="7433589" cy="506120"/>
      </dsp:txXfrm>
    </dsp:sp>
    <dsp:sp modelId="{C7DE9F8D-3A2E-49BE-96D3-512619DA530F}">
      <dsp:nvSpPr>
        <dsp:cNvPr id="0" name=""/>
        <dsp:cNvSpPr/>
      </dsp:nvSpPr>
      <dsp:spPr>
        <a:xfrm>
          <a:off x="0" y="2942211"/>
          <a:ext cx="788672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4B3D3-2347-4104-961A-3C76379CDCB7}">
      <dsp:nvSpPr>
        <dsp:cNvPr id="0" name=""/>
        <dsp:cNvSpPr/>
      </dsp:nvSpPr>
      <dsp:spPr>
        <a:xfrm>
          <a:off x="209886" y="2743200"/>
          <a:ext cx="7501327" cy="5608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8670" tIns="0" rIns="20867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TH SarabunPSK" pitchFamily="34" charset="-34"/>
              <a:cs typeface="TH SarabunPSK" pitchFamily="34" charset="-34"/>
            </a:rPr>
            <a:t>แนวทางการเตรียมความพร้อมก่อนการเข้าสู่ประชาคมอาเซียน ปี 2558</a:t>
          </a:r>
          <a:endParaRPr lang="en-US" sz="2800" b="1" kern="1200" dirty="0">
            <a:solidFill>
              <a:schemeClr val="tx2">
                <a:lumMod val="60000"/>
                <a:lumOff val="40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37266" y="2770580"/>
        <a:ext cx="7446567" cy="50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F861E-ABE1-45DA-A876-F9727AE0CF3A}">
      <dsp:nvSpPr>
        <dsp:cNvPr id="0" name=""/>
        <dsp:cNvSpPr/>
      </dsp:nvSpPr>
      <dsp:spPr>
        <a:xfrm>
          <a:off x="2023002" y="1133835"/>
          <a:ext cx="851483" cy="851483"/>
        </a:xfrm>
        <a:prstGeom prst="ellips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ลดความเหลื่อมล้ำในสังคม</a:t>
          </a:r>
          <a:endParaRPr lang="th-TH" sz="1600" b="1" kern="1200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147699" y="1258532"/>
        <a:ext cx="602089" cy="602089"/>
      </dsp:txXfrm>
    </dsp:sp>
    <dsp:sp modelId="{8BDD2107-C7C8-4B45-A041-C8821A906D4B}">
      <dsp:nvSpPr>
        <dsp:cNvPr id="0" name=""/>
        <dsp:cNvSpPr/>
      </dsp:nvSpPr>
      <dsp:spPr>
        <a:xfrm rot="10760813">
          <a:off x="971519" y="1436798"/>
          <a:ext cx="993711" cy="267909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42497-A2A0-4463-BF1D-9E07E96A96E8}">
      <dsp:nvSpPr>
        <dsp:cNvPr id="0" name=""/>
        <dsp:cNvSpPr/>
      </dsp:nvSpPr>
      <dsp:spPr>
        <a:xfrm>
          <a:off x="323798" y="1219203"/>
          <a:ext cx="1295505" cy="7144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85725" lvl="0" indent="-85725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latin typeface="TH SarabunPSK" pitchFamily="34" charset="-34"/>
              <a:cs typeface="TH SarabunPSK" pitchFamily="34" charset="-34"/>
            </a:rPr>
            <a:t>-</a:t>
          </a:r>
          <a:r>
            <a:rPr lang="th-TH" sz="1400" b="1" kern="1200" dirty="0" smtClean="0">
              <a:latin typeface="TH SarabunPSK" pitchFamily="34" charset="-34"/>
              <a:cs typeface="TH SarabunPSK" pitchFamily="34" charset="-34"/>
            </a:rPr>
            <a:t> พัฒนาคุณภาพชีวิต</a:t>
          </a:r>
          <a:r>
            <a:rPr lang="en-US" sz="1400" b="1" kern="1200" dirty="0" smtClean="0">
              <a:latin typeface="TH SarabunPSK" pitchFamily="34" charset="-34"/>
              <a:cs typeface="TH SarabunPSK" pitchFamily="34" charset="-34"/>
            </a:rPr>
            <a:t>/</a:t>
          </a:r>
          <a:r>
            <a:rPr lang="th-TH" sz="1400" b="1" kern="1200" dirty="0" smtClean="0">
              <a:latin typeface="TH SarabunPSK" pitchFamily="34" charset="-34"/>
              <a:cs typeface="TH SarabunPSK" pitchFamily="34" charset="-34"/>
            </a:rPr>
            <a:t>บริการสาธารณสุข</a:t>
          </a:r>
        </a:p>
        <a:p>
          <a:pPr marL="85725" lvl="0" indent="-85725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sz="1400" b="1" kern="1200" dirty="0" smtClean="0">
              <a:latin typeface="TH SarabunPSK" pitchFamily="34" charset="-34"/>
              <a:cs typeface="TH SarabunPSK" pitchFamily="34" charset="-34"/>
            </a:rPr>
            <a:t>พัฒนาระบบสวัสดิการ</a:t>
          </a:r>
          <a:endParaRPr lang="th-TH" sz="14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344723" y="1240128"/>
        <a:ext cx="1253655" cy="672576"/>
      </dsp:txXfrm>
    </dsp:sp>
    <dsp:sp modelId="{03AD3A0B-E902-405E-85BB-B7281D9A81AE}">
      <dsp:nvSpPr>
        <dsp:cNvPr id="0" name=""/>
        <dsp:cNvSpPr/>
      </dsp:nvSpPr>
      <dsp:spPr>
        <a:xfrm rot="12656412">
          <a:off x="999736" y="888924"/>
          <a:ext cx="1107355" cy="267909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E5BE3E-D136-467F-A456-B120E130EB2F}">
      <dsp:nvSpPr>
        <dsp:cNvPr id="0" name=""/>
        <dsp:cNvSpPr/>
      </dsp:nvSpPr>
      <dsp:spPr>
        <a:xfrm>
          <a:off x="514410" y="380996"/>
          <a:ext cx="1128222" cy="7144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latin typeface="TH SarabunPSK" pitchFamily="34" charset="-34"/>
              <a:cs typeface="TH SarabunPSK" pitchFamily="34" charset="-34"/>
            </a:rPr>
            <a:t>สร้างโอกาสและรายได้แก่ </a:t>
          </a:r>
          <a:r>
            <a:rPr lang="en-US" sz="1400" b="1" kern="1200" dirty="0" smtClean="0">
              <a:latin typeface="TH SarabunPSK" pitchFamily="34" charset="-34"/>
              <a:cs typeface="TH SarabunPSK" pitchFamily="34" charset="-34"/>
            </a:rPr>
            <a:t>SMEs </a:t>
          </a:r>
          <a:r>
            <a:rPr lang="th-TH" sz="1400" b="1" kern="1200" dirty="0" smtClean="0">
              <a:latin typeface="TH SarabunPSK" pitchFamily="34" charset="-34"/>
              <a:cs typeface="TH SarabunPSK" pitchFamily="34" charset="-34"/>
            </a:rPr>
            <a:t>และเศรษฐกิจชุมชน</a:t>
          </a:r>
          <a:endParaRPr lang="th-TH" sz="14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535335" y="401921"/>
        <a:ext cx="1086372" cy="672576"/>
      </dsp:txXfrm>
    </dsp:sp>
    <dsp:sp modelId="{3AD65FBD-ADE1-4EE3-8F14-D7A513A166E3}">
      <dsp:nvSpPr>
        <dsp:cNvPr id="0" name=""/>
        <dsp:cNvSpPr/>
      </dsp:nvSpPr>
      <dsp:spPr>
        <a:xfrm rot="16080407">
          <a:off x="2110836" y="653121"/>
          <a:ext cx="622045" cy="267909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C29BA5-54DB-4043-9C13-A6676E1A58DD}">
      <dsp:nvSpPr>
        <dsp:cNvPr id="0" name=""/>
        <dsp:cNvSpPr/>
      </dsp:nvSpPr>
      <dsp:spPr>
        <a:xfrm>
          <a:off x="1809807" y="228593"/>
          <a:ext cx="1202469" cy="4952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85725" lvl="0" indent="-85725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sz="1400" b="1" kern="1200" dirty="0" smtClean="0">
              <a:latin typeface="TH SarabunPSK" pitchFamily="34" charset="-34"/>
              <a:cs typeface="TH SarabunPSK" pitchFamily="34" charset="-34"/>
            </a:rPr>
            <a:t>พัฒนาการศึกษา</a:t>
          </a:r>
          <a:endParaRPr lang="en-US" sz="1400" b="1" kern="1200" dirty="0" smtClean="0">
            <a:latin typeface="TH SarabunPSK" pitchFamily="34" charset="-34"/>
            <a:cs typeface="TH SarabunPSK" pitchFamily="34" charset="-34"/>
          </a:endParaRPr>
        </a:p>
        <a:p>
          <a:pPr marL="85725" lvl="0" indent="-85725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sz="1400" b="1" kern="1200" dirty="0" smtClean="0">
              <a:latin typeface="TH SarabunPSK" pitchFamily="34" charset="-34"/>
              <a:cs typeface="TH SarabunPSK" pitchFamily="34" charset="-34"/>
            </a:rPr>
            <a:t>พัฒนาทักษะแรงงาน</a:t>
          </a:r>
          <a:endParaRPr lang="th-TH" sz="14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1824314" y="243100"/>
        <a:ext cx="1173455" cy="466283"/>
      </dsp:txXfrm>
    </dsp:sp>
    <dsp:sp modelId="{B45A2E55-229E-4651-AF86-FDFA52EB34A4}">
      <dsp:nvSpPr>
        <dsp:cNvPr id="0" name=""/>
        <dsp:cNvSpPr/>
      </dsp:nvSpPr>
      <dsp:spPr>
        <a:xfrm rot="19636182">
          <a:off x="2775450" y="883589"/>
          <a:ext cx="1033231" cy="267909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986E8-CE8F-43BC-9627-F2434E4AC1AD}">
      <dsp:nvSpPr>
        <dsp:cNvPr id="0" name=""/>
        <dsp:cNvSpPr/>
      </dsp:nvSpPr>
      <dsp:spPr>
        <a:xfrm>
          <a:off x="3181410" y="381000"/>
          <a:ext cx="1090491" cy="7144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85725" lvl="0" indent="-85725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latin typeface="TH SarabunPSK" pitchFamily="34" charset="-34"/>
              <a:cs typeface="TH SarabunPSK" pitchFamily="34" charset="-34"/>
            </a:rPr>
            <a:t>-</a:t>
          </a:r>
          <a:r>
            <a:rPr lang="th-TH" sz="1400" b="1" kern="1200" dirty="0" smtClean="0">
              <a:latin typeface="TH SarabunPSK" pitchFamily="34" charset="-34"/>
              <a:cs typeface="TH SarabunPSK" pitchFamily="34" charset="-34"/>
            </a:rPr>
            <a:t> ส่งเสริมการเข้าถึงยุติธรรมของ ปชช.</a:t>
          </a:r>
          <a:endParaRPr lang="en-US" sz="1400" b="1" kern="1200" dirty="0" smtClean="0">
            <a:latin typeface="TH SarabunPSK" pitchFamily="34" charset="-34"/>
            <a:cs typeface="TH SarabunPSK" pitchFamily="34" charset="-34"/>
          </a:endParaRPr>
        </a:p>
        <a:p>
          <a:pPr marL="85725" lvl="0" indent="-85725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latin typeface="TH SarabunPSK" pitchFamily="34" charset="-34"/>
              <a:cs typeface="TH SarabunPSK" pitchFamily="34" charset="-34"/>
            </a:rPr>
            <a:t>- </a:t>
          </a:r>
          <a:r>
            <a:rPr lang="th-TH" sz="1400" b="1" kern="1200" dirty="0" smtClean="0">
              <a:latin typeface="TH SarabunPSK" pitchFamily="34" charset="-34"/>
              <a:cs typeface="TH SarabunPSK" pitchFamily="34" charset="-34"/>
            </a:rPr>
            <a:t>สร้างธรรมาภิบาล</a:t>
          </a:r>
          <a:endParaRPr lang="th-TH" sz="14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3202335" y="401925"/>
        <a:ext cx="1048641" cy="672583"/>
      </dsp:txXfrm>
    </dsp:sp>
    <dsp:sp modelId="{E4902F74-1688-43E7-A1AE-0BD911212319}">
      <dsp:nvSpPr>
        <dsp:cNvPr id="0" name=""/>
        <dsp:cNvSpPr/>
      </dsp:nvSpPr>
      <dsp:spPr>
        <a:xfrm rot="42278">
          <a:off x="2926275" y="1436974"/>
          <a:ext cx="891032" cy="267909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73156-C581-4FE7-9817-942031BE5755}">
      <dsp:nvSpPr>
        <dsp:cNvPr id="0" name=""/>
        <dsp:cNvSpPr/>
      </dsp:nvSpPr>
      <dsp:spPr>
        <a:xfrm>
          <a:off x="3233935" y="1295395"/>
          <a:ext cx="1166676" cy="5620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latin typeface="TH SarabunPSK" pitchFamily="34" charset="-34"/>
              <a:cs typeface="TH SarabunPSK" pitchFamily="34" charset="-34"/>
            </a:rPr>
            <a:t>สร้างองค์ความรู้เรื่องอาเซียน</a:t>
          </a:r>
          <a:endParaRPr lang="th-TH" sz="14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3250396" y="1311856"/>
        <a:ext cx="1133754" cy="5291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F5C38-0EA8-495C-87C6-AB6570E1316C}">
      <dsp:nvSpPr>
        <dsp:cNvPr id="0" name=""/>
        <dsp:cNvSpPr/>
      </dsp:nvSpPr>
      <dsp:spPr>
        <a:xfrm>
          <a:off x="87261" y="638"/>
          <a:ext cx="1002022" cy="1002022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145" tIns="17780" rIns="55145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latin typeface="TH SarabunPSK" pitchFamily="34" charset="-34"/>
              <a:cs typeface="TH SarabunPSK" pitchFamily="34" charset="-34"/>
            </a:rPr>
            <a:t>พัฒนากระบวน การจัดสรรงบประมาณ</a:t>
          </a:r>
          <a:endParaRPr lang="th-TH" sz="14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234004" y="147381"/>
        <a:ext cx="708536" cy="708536"/>
      </dsp:txXfrm>
    </dsp:sp>
    <dsp:sp modelId="{6FE7DB0F-B901-4AA7-AE0B-010140782E9A}">
      <dsp:nvSpPr>
        <dsp:cNvPr id="0" name=""/>
        <dsp:cNvSpPr/>
      </dsp:nvSpPr>
      <dsp:spPr>
        <a:xfrm>
          <a:off x="895360" y="1276"/>
          <a:ext cx="1002022" cy="1002022"/>
        </a:xfrm>
        <a:prstGeom prst="ellipse">
          <a:avLst/>
        </a:prstGeom>
        <a:solidFill>
          <a:schemeClr val="accent6">
            <a:shade val="80000"/>
            <a:alpha val="50000"/>
            <a:hueOff val="5"/>
            <a:satOff val="6530"/>
            <a:lumOff val="2002"/>
            <a:alphaOff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145" tIns="17780" rIns="55145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kern="1200" dirty="0" smtClean="0">
              <a:latin typeface="TH SarabunPSK" pitchFamily="34" charset="-34"/>
              <a:cs typeface="TH SarabunPSK" pitchFamily="34" charset="-34"/>
            </a:rPr>
            <a:t>พัฒนาสินทรัพย์ราชการที่ไม่ได้ใช้ประโยชน์</a:t>
          </a:r>
          <a:endParaRPr lang="en-US" sz="14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1042103" y="148019"/>
        <a:ext cx="708536" cy="708536"/>
      </dsp:txXfrm>
    </dsp:sp>
    <dsp:sp modelId="{C9574C7E-2D4E-416B-B59E-7C29AAB95B08}">
      <dsp:nvSpPr>
        <dsp:cNvPr id="0" name=""/>
        <dsp:cNvSpPr/>
      </dsp:nvSpPr>
      <dsp:spPr>
        <a:xfrm>
          <a:off x="1690497" y="638"/>
          <a:ext cx="1002022" cy="1002022"/>
        </a:xfrm>
        <a:prstGeom prst="ellipse">
          <a:avLst/>
        </a:prstGeom>
        <a:solidFill>
          <a:schemeClr val="accent6">
            <a:shade val="80000"/>
            <a:alpha val="50000"/>
            <a:hueOff val="9"/>
            <a:satOff val="13060"/>
            <a:lumOff val="4005"/>
            <a:alphaOff val="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145" tIns="17780" rIns="55145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latin typeface="TH SarabunPSK" pitchFamily="34" charset="-34"/>
              <a:cs typeface="TH SarabunPSK" pitchFamily="34" charset="-34"/>
            </a:rPr>
            <a:t>เสริมสร้างความมั่นคง</a:t>
          </a:r>
          <a:endParaRPr lang="th-TH" sz="14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1837240" y="147381"/>
        <a:ext cx="708536" cy="708536"/>
      </dsp:txXfrm>
    </dsp:sp>
    <dsp:sp modelId="{B65A09C8-F2E8-4CE3-8562-1ABBC98CC452}">
      <dsp:nvSpPr>
        <dsp:cNvPr id="0" name=""/>
        <dsp:cNvSpPr/>
      </dsp:nvSpPr>
      <dsp:spPr>
        <a:xfrm>
          <a:off x="2492115" y="638"/>
          <a:ext cx="1002022" cy="1002022"/>
        </a:xfrm>
        <a:prstGeom prst="ellipse">
          <a:avLst/>
        </a:prstGeom>
        <a:solidFill>
          <a:schemeClr val="accent6">
            <a:shade val="80000"/>
            <a:alpha val="50000"/>
            <a:hueOff val="14"/>
            <a:satOff val="19590"/>
            <a:lumOff val="6007"/>
            <a:alphaOff val="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145" tIns="17780" rIns="55145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latin typeface="TH SarabunPSK" pitchFamily="34" charset="-34"/>
              <a:cs typeface="TH SarabunPSK" pitchFamily="34" charset="-34"/>
            </a:rPr>
            <a:t>ปฏิรูปการเมือง</a:t>
          </a:r>
          <a:endParaRPr lang="th-TH" sz="14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2638858" y="147381"/>
        <a:ext cx="708536" cy="7085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34914-402E-44CB-8BE1-001556AC4E32}">
      <dsp:nvSpPr>
        <dsp:cNvPr id="0" name=""/>
        <dsp:cNvSpPr/>
      </dsp:nvSpPr>
      <dsp:spPr>
        <a:xfrm>
          <a:off x="108071" y="409"/>
          <a:ext cx="989781" cy="989781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471" tIns="17780" rIns="54471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latin typeface="TH SarabunPSK" pitchFamily="34" charset="-34"/>
              <a:cs typeface="TH SarabunPSK" pitchFamily="34" charset="-34"/>
            </a:rPr>
            <a:t>ปฏิรูปกฎหมาย</a:t>
          </a:r>
          <a:endParaRPr lang="th-TH" sz="14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253021" y="145359"/>
        <a:ext cx="699881" cy="699881"/>
      </dsp:txXfrm>
    </dsp:sp>
    <dsp:sp modelId="{24C0C950-63A8-4F45-8480-B1A37BBF7C45}">
      <dsp:nvSpPr>
        <dsp:cNvPr id="0" name=""/>
        <dsp:cNvSpPr/>
      </dsp:nvSpPr>
      <dsp:spPr>
        <a:xfrm>
          <a:off x="899896" y="409"/>
          <a:ext cx="989781" cy="989781"/>
        </a:xfrm>
        <a:prstGeom prst="ellipse">
          <a:avLst/>
        </a:prstGeom>
        <a:solidFill>
          <a:schemeClr val="accent2">
            <a:shade val="80000"/>
            <a:alpha val="50000"/>
            <a:hueOff val="-12"/>
            <a:satOff val="1510"/>
            <a:lumOff val="1724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471" tIns="17780" rIns="54471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latin typeface="TH SarabunPSK" pitchFamily="34" charset="-34"/>
              <a:cs typeface="TH SarabunPSK" pitchFamily="34" charset="-34"/>
            </a:rPr>
            <a:t>ปรับโครงสร้างระบบราชการ</a:t>
          </a:r>
          <a:endParaRPr lang="th-TH" sz="14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1044846" y="145359"/>
        <a:ext cx="699881" cy="699881"/>
      </dsp:txXfrm>
    </dsp:sp>
    <dsp:sp modelId="{67E6B1FB-7B43-416F-96CA-60095D20300C}">
      <dsp:nvSpPr>
        <dsp:cNvPr id="0" name=""/>
        <dsp:cNvSpPr/>
      </dsp:nvSpPr>
      <dsp:spPr>
        <a:xfrm>
          <a:off x="1691721" y="409"/>
          <a:ext cx="989781" cy="989781"/>
        </a:xfrm>
        <a:prstGeom prst="ellipse">
          <a:avLst/>
        </a:prstGeom>
        <a:solidFill>
          <a:schemeClr val="accent2">
            <a:shade val="80000"/>
            <a:alpha val="50000"/>
            <a:hueOff val="-25"/>
            <a:satOff val="3019"/>
            <a:lumOff val="3447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471" tIns="17780" rIns="54471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latin typeface="TH SarabunPSK" pitchFamily="34" charset="-34"/>
              <a:cs typeface="TH SarabunPSK" pitchFamily="34" charset="-34"/>
            </a:rPr>
            <a:t>พัฒนากำลังคนภาครัฐ</a:t>
          </a:r>
          <a:endParaRPr lang="th-TH" sz="14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1836671" y="145359"/>
        <a:ext cx="699881" cy="699881"/>
      </dsp:txXfrm>
    </dsp:sp>
    <dsp:sp modelId="{6DFB4A0D-BF8A-402A-9BCB-D1F3B70118BC}">
      <dsp:nvSpPr>
        <dsp:cNvPr id="0" name=""/>
        <dsp:cNvSpPr/>
      </dsp:nvSpPr>
      <dsp:spPr>
        <a:xfrm>
          <a:off x="2483547" y="409"/>
          <a:ext cx="989781" cy="989781"/>
        </a:xfrm>
        <a:prstGeom prst="ellipse">
          <a:avLst/>
        </a:prstGeom>
        <a:solidFill>
          <a:schemeClr val="accent2">
            <a:shade val="80000"/>
            <a:alpha val="50000"/>
            <a:hueOff val="-37"/>
            <a:satOff val="4529"/>
            <a:lumOff val="5171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471" tIns="17780" rIns="54471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latin typeface="TH SarabunPSK" pitchFamily="34" charset="-34"/>
              <a:cs typeface="TH SarabunPSK" pitchFamily="34" charset="-34"/>
            </a:rPr>
            <a:t>ปรับโครงสร้างภาษี</a:t>
          </a:r>
          <a:endParaRPr lang="en-US" sz="1400" kern="1200" dirty="0"/>
        </a:p>
      </dsp:txBody>
      <dsp:txXfrm>
        <a:off x="2628497" y="145359"/>
        <a:ext cx="699881" cy="6998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FA863-B63C-4CD6-AA1F-ED98707C2961}">
      <dsp:nvSpPr>
        <dsp:cNvPr id="0" name=""/>
        <dsp:cNvSpPr/>
      </dsp:nvSpPr>
      <dsp:spPr>
        <a:xfrm>
          <a:off x="3153126" y="122379"/>
          <a:ext cx="1338273" cy="1067712"/>
        </a:xfrm>
        <a:prstGeom prst="ellipse">
          <a:avLst/>
        </a:prstGeom>
        <a:solidFill>
          <a:srgbClr val="0033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  <a:t>3. การพัฒนาโครงสร้างพื้นฐานและ</a:t>
          </a:r>
          <a:br>
            <a:rPr lang="th-TH" sz="1400" b="1" kern="1200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1400" b="1" kern="1200" dirty="0" err="1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  <a:t>โล</a:t>
          </a:r>
          <a:r>
            <a:rPr lang="th-TH" sz="1400" b="1" kern="1200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  <a:t>จิ</a:t>
          </a:r>
          <a:r>
            <a:rPr lang="th-TH" sz="1400" b="1" kern="1200" dirty="0" err="1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  <a:t>สติกส์</a:t>
          </a:r>
          <a:endParaRPr lang="th-TH" sz="1400" b="1" kern="1200" dirty="0">
            <a:solidFill>
              <a:srgbClr val="FFFFFF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3349112" y="278742"/>
        <a:ext cx="946301" cy="754986"/>
      </dsp:txXfrm>
    </dsp:sp>
    <dsp:sp modelId="{B3FF3994-1990-488E-B4AE-B3D14B287F6F}">
      <dsp:nvSpPr>
        <dsp:cNvPr id="0" name=""/>
        <dsp:cNvSpPr/>
      </dsp:nvSpPr>
      <dsp:spPr>
        <a:xfrm rot="1450723">
          <a:off x="4406662" y="1005904"/>
          <a:ext cx="323785" cy="3434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000" b="0" kern="1200">
            <a:latin typeface="Tahoma" pitchFamily="34" charset="0"/>
            <a:cs typeface="Tahoma" pitchFamily="34" charset="0"/>
          </a:endParaRPr>
        </a:p>
      </dsp:txBody>
      <dsp:txXfrm>
        <a:off x="4407114" y="1010662"/>
        <a:ext cx="313483" cy="20604"/>
      </dsp:txXfrm>
    </dsp:sp>
    <dsp:sp modelId="{A0C3BAFC-1AF6-446C-8177-74803647082D}">
      <dsp:nvSpPr>
        <dsp:cNvPr id="0" name=""/>
        <dsp:cNvSpPr/>
      </dsp:nvSpPr>
      <dsp:spPr>
        <a:xfrm>
          <a:off x="4654404" y="790894"/>
          <a:ext cx="1313746" cy="1067731"/>
        </a:xfrm>
        <a:prstGeom prst="ellipse">
          <a:avLst/>
        </a:prstGeom>
        <a:solidFill>
          <a:srgbClr val="0033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  <a:t>4. การพัฒนาทรัพยากรมนุษย์</a:t>
          </a:r>
          <a:endParaRPr lang="th-TH" sz="1400" b="1" kern="1200" dirty="0">
            <a:solidFill>
              <a:srgbClr val="FFFFFF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4846798" y="947260"/>
        <a:ext cx="928958" cy="754999"/>
      </dsp:txXfrm>
    </dsp:sp>
    <dsp:sp modelId="{099E67F1-C244-4E23-B50D-B851375E8E55}">
      <dsp:nvSpPr>
        <dsp:cNvPr id="0" name=""/>
        <dsp:cNvSpPr/>
      </dsp:nvSpPr>
      <dsp:spPr>
        <a:xfrm rot="3691094">
          <a:off x="5509532" y="1928434"/>
          <a:ext cx="277160" cy="3434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000" b="0" kern="1200">
            <a:latin typeface="Tahoma" pitchFamily="34" charset="0"/>
            <a:cs typeface="Tahoma" pitchFamily="34" charset="0"/>
          </a:endParaRPr>
        </a:p>
      </dsp:txBody>
      <dsp:txXfrm>
        <a:off x="5512227" y="1930774"/>
        <a:ext cx="266858" cy="20604"/>
      </dsp:txXfrm>
    </dsp:sp>
    <dsp:sp modelId="{B451FE1B-E8BD-47E1-B2A1-1D1E39028826}">
      <dsp:nvSpPr>
        <dsp:cNvPr id="0" name=""/>
        <dsp:cNvSpPr/>
      </dsp:nvSpPr>
      <dsp:spPr>
        <a:xfrm>
          <a:off x="5296557" y="2041355"/>
          <a:ext cx="1410231" cy="1111842"/>
        </a:xfrm>
        <a:prstGeom prst="ellipse">
          <a:avLst/>
        </a:prstGeom>
        <a:solidFill>
          <a:srgbClr val="0033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  <a:t>5. การพัฒนากฎหมาย กฎ และระเบียบ </a:t>
          </a:r>
          <a:endParaRPr lang="th-TH" sz="1400" b="1" kern="1200" dirty="0">
            <a:solidFill>
              <a:srgbClr val="FFFFFF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5503081" y="2204180"/>
        <a:ext cx="997183" cy="786192"/>
      </dsp:txXfrm>
    </dsp:sp>
    <dsp:sp modelId="{88C97A25-4A8E-4FF4-BD40-C463D7D927F0}">
      <dsp:nvSpPr>
        <dsp:cNvPr id="0" name=""/>
        <dsp:cNvSpPr/>
      </dsp:nvSpPr>
      <dsp:spPr>
        <a:xfrm rot="6520446">
          <a:off x="5767733" y="3157291"/>
          <a:ext cx="77728" cy="3434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000" b="0" kern="1200">
            <a:latin typeface="Tahoma" pitchFamily="34" charset="0"/>
            <a:cs typeface="Tahoma" pitchFamily="34" charset="0"/>
          </a:endParaRPr>
        </a:p>
      </dsp:txBody>
      <dsp:txXfrm rot="10800000">
        <a:off x="5774533" y="3159279"/>
        <a:ext cx="67426" cy="20604"/>
      </dsp:txXfrm>
    </dsp:sp>
    <dsp:sp modelId="{204C2DF2-4A98-4164-8268-F8EC2207448C}">
      <dsp:nvSpPr>
        <dsp:cNvPr id="0" name=""/>
        <dsp:cNvSpPr/>
      </dsp:nvSpPr>
      <dsp:spPr>
        <a:xfrm>
          <a:off x="4912806" y="3202105"/>
          <a:ext cx="1420485" cy="1030865"/>
        </a:xfrm>
        <a:prstGeom prst="ellipse">
          <a:avLst/>
        </a:prstGeom>
        <a:solidFill>
          <a:srgbClr val="0033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ts val="12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  <a:t>6. การ</a:t>
          </a:r>
          <a:br>
            <a:rPr lang="th-TH" sz="1400" b="1" kern="1200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1400" b="1" kern="1200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  <a:t>สร้างความรู้ ความเข้าใจและ</a:t>
          </a:r>
          <a:br>
            <a:rPr lang="th-TH" sz="1400" b="1" kern="1200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1400" b="1" kern="1200" spc="-20" baseline="0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  <a:t>ความตระหนัก </a:t>
          </a:r>
          <a:br>
            <a:rPr lang="th-TH" sz="1400" b="1" kern="1200" spc="-20" baseline="0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1400" b="1" kern="1200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  <a:t>ถึงการเป็นประชาคมอาเซียน</a:t>
          </a:r>
          <a:endParaRPr lang="th-TH" sz="1400" b="1" kern="1200" dirty="0">
            <a:solidFill>
              <a:srgbClr val="FFFFFF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5120831" y="3353072"/>
        <a:ext cx="1004435" cy="728931"/>
      </dsp:txXfrm>
    </dsp:sp>
    <dsp:sp modelId="{140BE00C-24A6-4DF2-82E1-D99E98375C50}">
      <dsp:nvSpPr>
        <dsp:cNvPr id="0" name=""/>
        <dsp:cNvSpPr/>
      </dsp:nvSpPr>
      <dsp:spPr>
        <a:xfrm rot="10115219">
          <a:off x="4544078" y="3879599"/>
          <a:ext cx="382257" cy="3434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000" b="0" kern="1200">
            <a:latin typeface="Tahoma" pitchFamily="34" charset="0"/>
            <a:cs typeface="Tahoma" pitchFamily="34" charset="0"/>
          </a:endParaRPr>
        </a:p>
      </dsp:txBody>
      <dsp:txXfrm rot="10800000">
        <a:off x="4554278" y="3885448"/>
        <a:ext cx="371955" cy="20604"/>
      </dsp:txXfrm>
    </dsp:sp>
    <dsp:sp modelId="{2693AAEE-DDE8-4B89-AF10-4CBF359949ED}">
      <dsp:nvSpPr>
        <dsp:cNvPr id="0" name=""/>
        <dsp:cNvSpPr/>
      </dsp:nvSpPr>
      <dsp:spPr>
        <a:xfrm>
          <a:off x="3079181" y="3619386"/>
          <a:ext cx="1475312" cy="925551"/>
        </a:xfrm>
        <a:prstGeom prst="ellipse">
          <a:avLst/>
        </a:prstGeom>
        <a:solidFill>
          <a:srgbClr val="0033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  <a:t>7. การเสริมสร้างความมั่นคง</a:t>
          </a:r>
          <a:endParaRPr lang="th-TH" sz="1400" b="1" kern="1200" dirty="0">
            <a:solidFill>
              <a:srgbClr val="FFFFFF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3295235" y="3754930"/>
        <a:ext cx="1043204" cy="654463"/>
      </dsp:txXfrm>
    </dsp:sp>
    <dsp:sp modelId="{BF5476F2-D29E-4EBE-92BF-B72939E1DB71}">
      <dsp:nvSpPr>
        <dsp:cNvPr id="0" name=""/>
        <dsp:cNvSpPr/>
      </dsp:nvSpPr>
      <dsp:spPr>
        <a:xfrm rot="11576378">
          <a:off x="2937957" y="3789759"/>
          <a:ext cx="180875" cy="3434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000" b="0" kern="1200">
            <a:latin typeface="Tahoma" pitchFamily="34" charset="0"/>
            <a:cs typeface="Tahoma" pitchFamily="34" charset="0"/>
          </a:endParaRPr>
        </a:p>
      </dsp:txBody>
      <dsp:txXfrm rot="10800000">
        <a:off x="2948128" y="3797780"/>
        <a:ext cx="170573" cy="20604"/>
      </dsp:txXfrm>
    </dsp:sp>
    <dsp:sp modelId="{C046C1B9-AE7B-476F-9E9C-0D47FB625139}">
      <dsp:nvSpPr>
        <dsp:cNvPr id="0" name=""/>
        <dsp:cNvSpPr/>
      </dsp:nvSpPr>
      <dsp:spPr>
        <a:xfrm>
          <a:off x="1599546" y="3230171"/>
          <a:ext cx="1358139" cy="997141"/>
        </a:xfrm>
        <a:prstGeom prst="ellipse">
          <a:avLst/>
        </a:prstGeom>
        <a:solidFill>
          <a:srgbClr val="0033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  <a:t>8. การเพิ่มศักยภาพของเมืองเพื่อเชื่อมโยงโอกาสจากอาเซียน</a:t>
          </a:r>
          <a:endParaRPr lang="th-TH" sz="1400" b="1" kern="1200" dirty="0">
            <a:solidFill>
              <a:srgbClr val="FFFFFF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1798441" y="3376199"/>
        <a:ext cx="960349" cy="705085"/>
      </dsp:txXfrm>
    </dsp:sp>
    <dsp:sp modelId="{1D6813E2-2FD9-4747-A500-A68D77BD580F}">
      <dsp:nvSpPr>
        <dsp:cNvPr id="0" name=""/>
        <dsp:cNvSpPr/>
      </dsp:nvSpPr>
      <dsp:spPr>
        <a:xfrm rot="14361021">
          <a:off x="1996488" y="3073279"/>
          <a:ext cx="183446" cy="3434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000" b="0" kern="1200">
            <a:latin typeface="Tahoma" pitchFamily="34" charset="0"/>
            <a:cs typeface="Tahoma" pitchFamily="34" charset="0"/>
          </a:endParaRPr>
        </a:p>
      </dsp:txBody>
      <dsp:txXfrm rot="10800000">
        <a:off x="2004265" y="3084578"/>
        <a:ext cx="173144" cy="20604"/>
      </dsp:txXfrm>
    </dsp:sp>
    <dsp:sp modelId="{49E5BA5D-7E8D-4FCA-9255-9B91721FA013}">
      <dsp:nvSpPr>
        <dsp:cNvPr id="0" name=""/>
        <dsp:cNvSpPr/>
      </dsp:nvSpPr>
      <dsp:spPr>
        <a:xfrm>
          <a:off x="861440" y="1971914"/>
          <a:ext cx="1452360" cy="1181451"/>
        </a:xfrm>
        <a:prstGeom prst="ellipse">
          <a:avLst/>
        </a:prstGeom>
        <a:solidFill>
          <a:srgbClr val="0033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ts val="1200"/>
            </a:lnSpc>
            <a:spcBef>
              <a:spcPct val="0"/>
            </a:spcBef>
            <a:spcAft>
              <a:spcPts val="0"/>
            </a:spcAft>
          </a:pPr>
          <a:r>
            <a:rPr lang="th-TH" sz="1400" b="1" kern="1200" spc="-20" baseline="0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  <a:t>1. การเสริม</a:t>
          </a:r>
          <a:br>
            <a:rPr lang="th-TH" sz="1400" b="1" kern="1200" spc="-20" baseline="0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1400" b="1" kern="1200" spc="-20" baseline="0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  <a:t>สร้างความสามารถในการแข่งขัน</a:t>
          </a:r>
          <a:br>
            <a:rPr lang="th-TH" sz="1400" b="1" kern="1200" spc="-20" baseline="0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1400" b="1" kern="1200" spc="-20" baseline="0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  <a:t>ของสินค้า บริการ การค้า และ </a:t>
          </a:r>
          <a:br>
            <a:rPr lang="th-TH" sz="1400" b="1" kern="1200" spc="-20" baseline="0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1400" b="1" kern="1200" spc="-20" baseline="0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  <a:t>การลงทุน</a:t>
          </a:r>
          <a:endParaRPr lang="th-TH" sz="1400" b="1" kern="1200" spc="-20" baseline="0" dirty="0">
            <a:solidFill>
              <a:srgbClr val="FFFFFF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1074133" y="2144933"/>
        <a:ext cx="1026974" cy="835413"/>
      </dsp:txXfrm>
    </dsp:sp>
    <dsp:sp modelId="{EA7F05D1-A684-4A27-9FCB-75784E181E40}">
      <dsp:nvSpPr>
        <dsp:cNvPr id="0" name=""/>
        <dsp:cNvSpPr/>
      </dsp:nvSpPr>
      <dsp:spPr>
        <a:xfrm rot="17743789">
          <a:off x="1888612" y="1983146"/>
          <a:ext cx="151657" cy="3434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000" b="0" kern="1200">
            <a:latin typeface="Tahoma" pitchFamily="34" charset="0"/>
            <a:cs typeface="Tahoma" pitchFamily="34" charset="0"/>
          </a:endParaRPr>
        </a:p>
      </dsp:txBody>
      <dsp:txXfrm>
        <a:off x="1891527" y="1994654"/>
        <a:ext cx="141355" cy="20604"/>
      </dsp:txXfrm>
    </dsp:sp>
    <dsp:sp modelId="{B571E2C4-BA9B-4826-A2A8-55C4B3080D26}">
      <dsp:nvSpPr>
        <dsp:cNvPr id="0" name=""/>
        <dsp:cNvSpPr/>
      </dsp:nvSpPr>
      <dsp:spPr>
        <a:xfrm>
          <a:off x="1456490" y="841492"/>
          <a:ext cx="1415787" cy="1048638"/>
        </a:xfrm>
        <a:prstGeom prst="ellipse">
          <a:avLst/>
        </a:prstGeom>
        <a:solidFill>
          <a:srgbClr val="0033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  <a:t>2.การพัฒนาคุณภาพชีวิตและการ คุ้มครอง</a:t>
          </a:r>
          <a:br>
            <a:rPr lang="th-TH" sz="1400" b="1" kern="1200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1400" b="1" kern="1200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rPr>
            <a:t>ทางสังคม</a:t>
          </a:r>
          <a:endParaRPr lang="th-TH" sz="1400" b="1" kern="1200" dirty="0">
            <a:solidFill>
              <a:srgbClr val="FFFFFF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1663827" y="995061"/>
        <a:ext cx="1001113" cy="741500"/>
      </dsp:txXfrm>
    </dsp:sp>
    <dsp:sp modelId="{E02AAE3A-EF0F-4C21-8A5E-F2135FB358DE}">
      <dsp:nvSpPr>
        <dsp:cNvPr id="0" name=""/>
        <dsp:cNvSpPr/>
      </dsp:nvSpPr>
      <dsp:spPr>
        <a:xfrm rot="20209738">
          <a:off x="2777077" y="991796"/>
          <a:ext cx="442104" cy="3434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000" b="0" kern="1200">
            <a:latin typeface="Tahoma" pitchFamily="34" charset="0"/>
            <a:cs typeface="Tahoma" pitchFamily="34" charset="0"/>
          </a:endParaRPr>
        </a:p>
      </dsp:txBody>
      <dsp:txXfrm>
        <a:off x="2777493" y="1000691"/>
        <a:ext cx="431802" cy="206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4E2D2-5FBD-4D6D-B889-654E1F1D7B18}">
      <dsp:nvSpPr>
        <dsp:cNvPr id="0" name=""/>
        <dsp:cNvSpPr/>
      </dsp:nvSpPr>
      <dsp:spPr>
        <a:xfrm>
          <a:off x="0" y="381000"/>
          <a:ext cx="788672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87EA59-F67A-4D2E-9CF7-5A9B90ECE98C}">
      <dsp:nvSpPr>
        <dsp:cNvPr id="0" name=""/>
        <dsp:cNvSpPr/>
      </dsp:nvSpPr>
      <dsp:spPr>
        <a:xfrm>
          <a:off x="211387" y="147629"/>
          <a:ext cx="7491546" cy="5608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8670" tIns="0" rIns="20867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TH SarabunPSK" pitchFamily="34" charset="-34"/>
              <a:cs typeface="TH SarabunPSK" pitchFamily="34" charset="-34"/>
            </a:rPr>
            <a:t>ภาพรวมประชาคมอาเซียน</a:t>
          </a:r>
          <a:endParaRPr lang="en-US" sz="2800" b="1" kern="1200" dirty="0">
            <a:solidFill>
              <a:schemeClr val="tx2">
                <a:lumMod val="60000"/>
                <a:lumOff val="40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38767" y="175009"/>
        <a:ext cx="7436786" cy="506120"/>
      </dsp:txXfrm>
    </dsp:sp>
    <dsp:sp modelId="{44AEEE58-3D21-4642-925E-84F973A4842F}">
      <dsp:nvSpPr>
        <dsp:cNvPr id="0" name=""/>
        <dsp:cNvSpPr/>
      </dsp:nvSpPr>
      <dsp:spPr>
        <a:xfrm>
          <a:off x="0" y="1197440"/>
          <a:ext cx="788672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6F8FF-58ED-46BA-AABC-524C85FD424E}">
      <dsp:nvSpPr>
        <dsp:cNvPr id="0" name=""/>
        <dsp:cNvSpPr/>
      </dsp:nvSpPr>
      <dsp:spPr>
        <a:xfrm>
          <a:off x="218484" y="1040216"/>
          <a:ext cx="7489779" cy="5608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8670" tIns="0" rIns="208670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800" b="1" kern="1200" dirty="0" smtClean="0">
            <a:solidFill>
              <a:schemeClr val="tx2">
                <a:lumMod val="60000"/>
                <a:lumOff val="40000"/>
              </a:schemeClr>
            </a:solidFill>
            <a:latin typeface="TH SarabunPSK" pitchFamily="34" charset="-34"/>
            <a:cs typeface="TH SarabunPSK" pitchFamily="34" charset="-34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TH SarabunPSK" pitchFamily="34" charset="-34"/>
              <a:cs typeface="TH SarabunPSK" pitchFamily="34" charset="-34"/>
            </a:rPr>
            <a:t>โอกาส และผลกระทบ</a:t>
          </a:r>
          <a:endParaRPr lang="en-US" sz="2800" b="1" kern="1200" dirty="0" smtClean="0">
            <a:solidFill>
              <a:schemeClr val="tx2">
                <a:lumMod val="60000"/>
                <a:lumOff val="40000"/>
              </a:schemeClr>
            </a:solidFill>
            <a:latin typeface="TH SarabunPSK" pitchFamily="34" charset="-34"/>
            <a:cs typeface="TH SarabunPSK" pitchFamily="34" charset="-34"/>
          </a:endParaRP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>
            <a:solidFill>
              <a:schemeClr val="tx2">
                <a:lumMod val="60000"/>
                <a:lumOff val="40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45864" y="1067596"/>
        <a:ext cx="7435019" cy="506120"/>
      </dsp:txXfrm>
    </dsp:sp>
    <dsp:sp modelId="{4AF8C692-7560-4498-A5EE-D96E3AFF069D}">
      <dsp:nvSpPr>
        <dsp:cNvPr id="0" name=""/>
        <dsp:cNvSpPr/>
      </dsp:nvSpPr>
      <dsp:spPr>
        <a:xfrm>
          <a:off x="0" y="2114008"/>
          <a:ext cx="788672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524B08-995C-4FFF-BAA9-2FD0727D2A06}">
      <dsp:nvSpPr>
        <dsp:cNvPr id="0" name=""/>
        <dsp:cNvSpPr/>
      </dsp:nvSpPr>
      <dsp:spPr>
        <a:xfrm>
          <a:off x="213138" y="1900177"/>
          <a:ext cx="7488349" cy="5608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8670" tIns="0" rIns="20867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TH SarabunPSK" pitchFamily="34" charset="-34"/>
              <a:cs typeface="TH SarabunPSK" pitchFamily="34" charset="-34"/>
            </a:rPr>
            <a:t>ยุทธศาสตร์ประเทศและยุทธศาสตร์การเข้าสู่ประชาคมอาเซียน ปี </a:t>
          </a:r>
          <a:r>
            <a:rPr lang="en-US" sz="28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TH SarabunPSK" pitchFamily="34" charset="-34"/>
              <a:cs typeface="TH SarabunPSK" pitchFamily="34" charset="-34"/>
            </a:rPr>
            <a:t>2558</a:t>
          </a:r>
          <a:endParaRPr lang="en-US" sz="2800" b="1" kern="1200" dirty="0">
            <a:solidFill>
              <a:schemeClr val="tx2">
                <a:lumMod val="60000"/>
                <a:lumOff val="40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40518" y="1927557"/>
        <a:ext cx="7433589" cy="506120"/>
      </dsp:txXfrm>
    </dsp:sp>
    <dsp:sp modelId="{C7DE9F8D-3A2E-49BE-96D3-512619DA530F}">
      <dsp:nvSpPr>
        <dsp:cNvPr id="0" name=""/>
        <dsp:cNvSpPr/>
      </dsp:nvSpPr>
      <dsp:spPr>
        <a:xfrm>
          <a:off x="0" y="2942211"/>
          <a:ext cx="788672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4B3D3-2347-4104-961A-3C76379CDCB7}">
      <dsp:nvSpPr>
        <dsp:cNvPr id="0" name=""/>
        <dsp:cNvSpPr/>
      </dsp:nvSpPr>
      <dsp:spPr>
        <a:xfrm>
          <a:off x="209886" y="2743200"/>
          <a:ext cx="7501327" cy="56088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8670" tIns="0" rIns="20867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แนวทางการเตรียมความพร้อมก่อนการเข้าสู่ประชาคมอาเซียน ปี </a:t>
          </a:r>
          <a:r>
            <a:rPr lang="en-US" sz="28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2558</a:t>
          </a:r>
          <a:endParaRPr lang="en-US" sz="2800" b="1" kern="12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37266" y="2770580"/>
        <a:ext cx="7446567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0C08F-FC76-4C1D-A607-F7011DE1A7C4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41E9F-3742-4376-AB21-03B6DBE8B9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0720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57856" y="4344607"/>
            <a:ext cx="6342289" cy="450400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algn="thaiDist" eaLnBrk="1" hangingPunct="1">
              <a:lnSpc>
                <a:spcPts val="2400"/>
              </a:lnSpc>
              <a:spcBef>
                <a:spcPct val="0"/>
              </a:spcBef>
            </a:pPr>
            <a:endParaRPr lang="en-US" sz="2200" dirty="0" smtClean="0">
              <a:latin typeface="Cordia New" pitchFamily="34" charset="-34"/>
              <a:cs typeface="Cordia New" pitchFamily="34" charset="-34"/>
            </a:endParaRPr>
          </a:p>
          <a:p>
            <a:pPr marL="0" lvl="1" algn="thaiDist" eaLnBrk="1" hangingPunct="1">
              <a:spcBef>
                <a:spcPct val="0"/>
              </a:spcBef>
            </a:pPr>
            <a:endParaRPr lang="en-US" sz="1800" dirty="0" smtClean="0">
              <a:cs typeface="Cordia New" pitchFamily="34" charset="-34"/>
            </a:endParaRPr>
          </a:p>
          <a:p>
            <a:pPr algn="thaiDist" eaLnBrk="1" hangingPunct="1">
              <a:spcBef>
                <a:spcPct val="0"/>
              </a:spcBef>
            </a:pPr>
            <a:endParaRPr lang="th-TH" sz="1800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9DAF33-6BFE-4171-A059-60B83088EF12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h-TH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868D6-85A8-4E5C-993D-B5D051E26B53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6B40F7-6BDE-4BDE-B0FC-AB8E20DE0BEA}" type="slidenum">
              <a:rPr lang="en-US" smtClean="0">
                <a:solidFill>
                  <a:srgbClr val="000000"/>
                </a:solidFill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h-TH" smtClean="0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436" tIns="45719" rIns="91436" bIns="4571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52229" name="Footer Placeholder 7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000000"/>
              </a:solidFill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B3E83-93C3-422C-8869-A1A7724B425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9BA05-7F2C-40E9-A465-23722BB0193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6B40F7-6BDE-4BDE-B0FC-AB8E20DE0BEA}" type="slidenum">
              <a:rPr lang="en-US" smtClean="0">
                <a:solidFill>
                  <a:srgbClr val="000000"/>
                </a:solidFill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th-TH" smtClean="0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436" tIns="45719" rIns="91436" bIns="4571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52229" name="Footer Placeholder 7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000000"/>
              </a:solidFill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6B40F7-6BDE-4BDE-B0FC-AB8E20DE0BEA}" type="slidenum">
              <a:rPr lang="en-US" smtClean="0">
                <a:solidFill>
                  <a:srgbClr val="000000"/>
                </a:solidFill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th-TH" smtClean="0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436" tIns="45719" rIns="91436" bIns="4571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52229" name="Footer Placeholder 7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000000"/>
              </a:solidFill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6B40F7-6BDE-4BDE-B0FC-AB8E20DE0BEA}" type="slidenum">
              <a:rPr lang="en-US" smtClean="0">
                <a:solidFill>
                  <a:srgbClr val="000000"/>
                </a:solidFill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th-TH" smtClean="0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436" tIns="45719" rIns="91436" bIns="4571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52229" name="Footer Placeholder 7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000000"/>
              </a:solidFill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55AF5-17AE-4703-8603-1CC5F3A3F3F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8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27 สิงหาคม 2556 www.nesdb.go.th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www.nesdb.go.th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BD69-07EB-4527-8C0F-EDE75C80A8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27 สิงหาคม 2556 www.nesdb.go.th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www.nesdb.go.th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BD69-07EB-4527-8C0F-EDE75C80A8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27 สิงหาคม 2556 www.nesdb.go.th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www.nesdb.go.th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BD69-07EB-4527-8C0F-EDE75C80A8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27 สิงหาคม 2556 www.nesdb.go.th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www.nesdb.go.th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BD69-07EB-4527-8C0F-EDE75C80A8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27 สิงหาคม 2556 www.nesdb.go.th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www.nesdb.go.th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BD69-07EB-4527-8C0F-EDE75C80A8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27 สิงหาคม 2556 www.nesdb.go.th 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www.nesdb.go.th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BD69-07EB-4527-8C0F-EDE75C80A8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27 สิงหาคม 2556 www.nesdb.go.th 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www.nesdb.go.th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BD69-07EB-4527-8C0F-EDE75C80A8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27 สิงหาคม 2556 www.nesdb.go.th 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www.nesdb.go.th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BD69-07EB-4527-8C0F-EDE75C80A8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27 สิงหาคม 2556 www.nesdb.go.th 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www.nesdb.go.th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BD69-07EB-4527-8C0F-EDE75C80A8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27 สิงหาคม 2556 www.nesdb.go.th 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www.nesdb.go.th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BD69-07EB-4527-8C0F-EDE75C80A8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27 สิงหาคม 2556 www.nesdb.go.th 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www.nesdb.go.th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BD69-07EB-4527-8C0F-EDE75C80A8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2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h-TH" smtClean="0"/>
              <a:t>27 สิงหาคม 2556 www.nesdb.go.th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2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www.nesdb.go.th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2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3BD69-07EB-4527-8C0F-EDE75C80A8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4.xm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microsoft.com/office/2007/relationships/diagramDrawing" Target="../diagrams/drawing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QuickStyle" Target="../diagrams/quickStyle7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12" Type="http://schemas.openxmlformats.org/officeDocument/2006/relationships/diagramLayout" Target="../diagrams/layout7.xml"/><Relationship Id="rId17" Type="http://schemas.microsoft.com/office/2007/relationships/diagramDrawing" Target="../diagrams/drawing7.xml"/><Relationship Id="rId2" Type="http://schemas.openxmlformats.org/officeDocument/2006/relationships/image" Target="../media/image34.jpeg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Data" Target="../diagrams/data7.xml"/><Relationship Id="rId5" Type="http://schemas.openxmlformats.org/officeDocument/2006/relationships/diagramQuickStyle" Target="../diagrams/quickStyle5.xml"/><Relationship Id="rId15" Type="http://schemas.microsoft.com/office/2007/relationships/diagramDrawing" Target="../diagrams/drawing5.xml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Relationship Id="rId14" Type="http://schemas.openxmlformats.org/officeDocument/2006/relationships/diagramColors" Target="../diagrams/colors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Data" Target="../diagrams/data9.xml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microsoft.com/office/2007/relationships/diagramDrawing" Target="../diagrams/drawing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3.xm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ontathip\Desktop\PPT บรรยาย\Map_of_the_Association_of_Southeast_Asian_Nations.svg.pn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9517"/>
          <a:stretch>
            <a:fillRect/>
          </a:stretch>
        </p:blipFill>
        <p:spPr bwMode="auto">
          <a:xfrm>
            <a:off x="2" y="1104900"/>
            <a:ext cx="7969051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0" y="5214954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altLang="ja-JP" sz="2200" b="1" dirty="0" smtClean="0">
                <a:solidFill>
                  <a:srgbClr val="002060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วันพุธที่ 19  กุมภาพันธ์  2557</a:t>
            </a:r>
            <a:r>
              <a:rPr lang="en-US" altLang="ja-JP" sz="2200" b="1" dirty="0" smtClean="0">
                <a:solidFill>
                  <a:srgbClr val="002060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 </a:t>
            </a:r>
            <a:r>
              <a:rPr lang="th-TH" altLang="ja-JP" sz="2200" b="1" dirty="0" smtClean="0">
                <a:solidFill>
                  <a:srgbClr val="002060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ณ อาคารสำนักอธิการวิทยาลัยการปกครอง  จ.ปทุมธานี</a:t>
            </a:r>
          </a:p>
        </p:txBody>
      </p:sp>
      <p:pic>
        <p:nvPicPr>
          <p:cNvPr id="8" name="Picture 5" descr="สศช.เหลือง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4" y="190500"/>
            <a:ext cx="134512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1333500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altLang="ja-JP" sz="3800" b="1" dirty="0" smtClean="0">
                <a:ln w="10541" cmpd="sng">
                  <a:solidFill>
                    <a:srgbClr val="000099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ยุทธศาสตร์ประเทศไทยในการเข้าสู่ประชาคมอาเซียน</a:t>
            </a:r>
            <a:br>
              <a:rPr lang="th-TH" altLang="ja-JP" sz="3800" b="1" dirty="0" smtClean="0">
                <a:ln w="10541" cmpd="sng">
                  <a:solidFill>
                    <a:srgbClr val="000099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</a:br>
            <a:r>
              <a:rPr lang="th-TH" altLang="ja-JP" sz="3800" b="1" dirty="0" smtClean="0">
                <a:ln w="10541" cmpd="sng">
                  <a:solidFill>
                    <a:srgbClr val="000099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ในปี พ.ศ. 2558</a:t>
            </a:r>
            <a:endParaRPr lang="en-US" sz="3800" b="1" dirty="0">
              <a:ln w="10541" cmpd="sng">
                <a:solidFill>
                  <a:srgbClr val="000099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76200" y="4857764"/>
            <a:ext cx="9067800" cy="51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ja-JP" sz="2200" b="1" dirty="0" smtClean="0">
                <a:solidFill>
                  <a:srgbClr val="002060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การเสวนาบทบาทข้าราชการฝ่ายปกครองกับการเข้าสู่ประชาคมอาเซียน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929202"/>
            <a:ext cx="9144000" cy="0"/>
          </a:xfrm>
          <a:prstGeom prst="line">
            <a:avLst/>
          </a:prstGeom>
          <a:ln cmpd="sng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Documents and Settings\montathip\Desktop\PPT บรรยาย\Asean Flags.jpg"/>
          <p:cNvPicPr>
            <a:picLocks noChangeAspect="1" noChangeArrowheads="1"/>
          </p:cNvPicPr>
          <p:nvPr/>
        </p:nvPicPr>
        <p:blipFill>
          <a:blip r:embed="rId5" cstate="print"/>
          <a:srcRect l="7692" t="20513" r="3846" b="12820"/>
          <a:stretch>
            <a:fillRect/>
          </a:stretch>
        </p:blipFill>
        <p:spPr bwMode="auto">
          <a:xfrm>
            <a:off x="6858016" y="2571748"/>
            <a:ext cx="1414490" cy="799494"/>
          </a:xfrm>
          <a:prstGeom prst="rect">
            <a:avLst/>
          </a:prstGeom>
          <a:noFill/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643174" y="4071946"/>
            <a:ext cx="62484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th-TH" altLang="ja-JP" sz="2500" dirty="0" smtClean="0">
                <a:ln w="10541" cmpd="sng">
                  <a:solidFill>
                    <a:schemeClr val="accent1"/>
                  </a:solidFill>
                  <a:prstDash val="solid"/>
                </a:ln>
                <a:solidFill>
                  <a:srgbClr val="4029EB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นางสาวศศิธร  </a:t>
            </a:r>
            <a:r>
              <a:rPr lang="th-TH" altLang="ja-JP" sz="2500" dirty="0" err="1" smtClean="0">
                <a:ln w="10541" cmpd="sng">
                  <a:solidFill>
                    <a:schemeClr val="accent1"/>
                  </a:solidFill>
                  <a:prstDash val="solid"/>
                </a:ln>
                <a:solidFill>
                  <a:srgbClr val="4029EB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พลัตถ</a:t>
            </a:r>
            <a:r>
              <a:rPr lang="th-TH" altLang="ja-JP" sz="2500" dirty="0" smtClean="0">
                <a:ln w="10541" cmpd="sng">
                  <a:solidFill>
                    <a:schemeClr val="accent1"/>
                  </a:solidFill>
                  <a:prstDash val="solid"/>
                </a:ln>
                <a:solidFill>
                  <a:srgbClr val="4029EB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เดช</a:t>
            </a:r>
          </a:p>
          <a:p>
            <a:pPr algn="r"/>
            <a:r>
              <a:rPr lang="th-TH" altLang="ja-JP" sz="2500" dirty="0" smtClean="0">
                <a:ln w="10541" cmpd="sng">
                  <a:solidFill>
                    <a:schemeClr val="accent1"/>
                  </a:solidFill>
                  <a:prstDash val="solid"/>
                </a:ln>
                <a:solidFill>
                  <a:srgbClr val="4029EB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สำนักงานคณะกรรมการพัฒนาการเศรษฐกิจและสังคมแห่งชาติ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6"/>
          <p:cNvSpPr>
            <a:spLocks noChangeArrowheads="1"/>
          </p:cNvSpPr>
          <p:nvPr/>
        </p:nvSpPr>
        <p:spPr bwMode="auto">
          <a:xfrm>
            <a:off x="228600" y="495300"/>
            <a:ext cx="8686800" cy="4129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th-TH" sz="3200" b="1" dirty="0">
                <a:solidFill>
                  <a:srgbClr val="4F81BD">
                    <a:lumMod val="75000"/>
                  </a:srgbClr>
                </a:solidFill>
                <a:latin typeface="CordiaUPC" pitchFamily="34" charset="-34"/>
                <a:cs typeface="CordiaUPC" pitchFamily="34" charset="-34"/>
              </a:rPr>
              <a:t>  </a:t>
            </a:r>
          </a:p>
        </p:txBody>
      </p:sp>
      <p:sp>
        <p:nvSpPr>
          <p:cNvPr id="45" name="TextBox 8"/>
          <p:cNvSpPr txBox="1">
            <a:spLocks noChangeArrowheads="1"/>
          </p:cNvSpPr>
          <p:nvPr/>
        </p:nvSpPr>
        <p:spPr bwMode="auto">
          <a:xfrm>
            <a:off x="381000" y="4526253"/>
            <a:ext cx="1905000" cy="91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>
              <a:lnSpc>
                <a:spcPts val="1600"/>
              </a:lnSpc>
              <a:buFont typeface="Arial" pitchFamily="34" charset="0"/>
              <a:buChar char="•"/>
              <a:tabLst>
                <a:tab pos="185738" algn="l"/>
              </a:tabLst>
              <a:defRPr/>
            </a:pPr>
            <a:r>
              <a:rPr lang="th-TH" sz="1400" b="1" dirty="0">
                <a:solidFill>
                  <a:srgbClr val="FFFFFF"/>
                </a:solidFill>
                <a:latin typeface="CordiaUPC" pitchFamily="34" charset="-34"/>
                <a:cs typeface="CordiaUPC" pitchFamily="34" charset="-34"/>
              </a:rPr>
              <a:t>โครงสร้างพื้นฐานทางบก ทางทะเล และทางอากาศ</a:t>
            </a:r>
            <a:endParaRPr lang="th-TH" sz="1400" b="1" dirty="0">
              <a:solidFill>
                <a:prstClr val="white"/>
              </a:solidFill>
              <a:latin typeface="CordiaUPC" pitchFamily="34" charset="-34"/>
              <a:cs typeface="CordiaUPC" pitchFamily="34" charset="-34"/>
            </a:endParaRPr>
          </a:p>
          <a:p>
            <a:pPr marL="168275" indent="-168275">
              <a:lnSpc>
                <a:spcPts val="1600"/>
              </a:lnSpc>
              <a:buFont typeface="Arial" pitchFamily="34" charset="0"/>
              <a:buChar char="•"/>
              <a:tabLst>
                <a:tab pos="185738" algn="l"/>
              </a:tabLst>
              <a:defRPr/>
            </a:pPr>
            <a:r>
              <a:rPr lang="th-TH" sz="1400" b="1" dirty="0">
                <a:solidFill>
                  <a:prstClr val="white"/>
                </a:solidFill>
                <a:latin typeface="CordiaUPC" pitchFamily="34" charset="-34"/>
                <a:cs typeface="CordiaUPC" pitchFamily="34" charset="-34"/>
              </a:rPr>
              <a:t>	</a:t>
            </a:r>
            <a:r>
              <a:rPr lang="en-US" sz="1400" b="1" dirty="0">
                <a:solidFill>
                  <a:prstClr val="white"/>
                </a:solidFill>
                <a:latin typeface="CordiaUPC" pitchFamily="34" charset="-34"/>
                <a:cs typeface="CordiaUPC" pitchFamily="34" charset="-34"/>
              </a:rPr>
              <a:t>ICT</a:t>
            </a:r>
            <a:endParaRPr lang="th-TH" sz="1400" b="1" dirty="0">
              <a:solidFill>
                <a:prstClr val="white"/>
              </a:solidFill>
              <a:latin typeface="CordiaUPC" pitchFamily="34" charset="-34"/>
              <a:cs typeface="CordiaUPC" pitchFamily="34" charset="-34"/>
            </a:endParaRPr>
          </a:p>
          <a:p>
            <a:pPr marL="168275" indent="-168275">
              <a:lnSpc>
                <a:spcPts val="1600"/>
              </a:lnSpc>
              <a:buFont typeface="Arial" pitchFamily="34" charset="0"/>
              <a:buChar char="•"/>
              <a:tabLst>
                <a:tab pos="185738" algn="l"/>
              </a:tabLst>
              <a:defRPr/>
            </a:pPr>
            <a:r>
              <a:rPr lang="th-TH" sz="1400" b="1" dirty="0">
                <a:solidFill>
                  <a:prstClr val="white"/>
                </a:solidFill>
                <a:latin typeface="CordiaUPC" pitchFamily="34" charset="-34"/>
                <a:cs typeface="CordiaUPC" pitchFamily="34" charset="-34"/>
              </a:rPr>
              <a:t>	พลังงาน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477023" y="3543322"/>
            <a:ext cx="2517109" cy="1883976"/>
            <a:chOff x="6442068" y="4509119"/>
            <a:chExt cx="2590800" cy="2435190"/>
          </a:xfrm>
        </p:grpSpPr>
        <p:grpSp>
          <p:nvGrpSpPr>
            <p:cNvPr id="3" name="Group 6"/>
            <p:cNvGrpSpPr/>
            <p:nvPr/>
          </p:nvGrpSpPr>
          <p:grpSpPr>
            <a:xfrm>
              <a:off x="6442068" y="4509119"/>
              <a:ext cx="2590800" cy="2166880"/>
              <a:chOff x="6320971" y="3047998"/>
              <a:chExt cx="2590800" cy="321023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TextBox 57"/>
              <p:cNvSpPr txBox="1"/>
              <p:nvPr/>
            </p:nvSpPr>
            <p:spPr>
              <a:xfrm>
                <a:off x="6320971" y="3047998"/>
                <a:ext cx="2590800" cy="3210237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numCol="3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  <a:latin typeface="CordiaUPC" pitchFamily="34" charset="-34"/>
                  <a:cs typeface="CordiaUPC" pitchFamily="34" charset="-34"/>
                </a:endParaRPr>
              </a:p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  <a:latin typeface="CordiaUPC" pitchFamily="34" charset="-34"/>
                  <a:cs typeface="CordiaUPC" pitchFamily="34" charset="-34"/>
                </a:endParaRPr>
              </a:p>
              <a:p>
                <a:pPr algn="ctr">
                  <a:defRPr/>
                </a:pPr>
                <a:endParaRPr lang="th-TH" sz="1600" b="1" dirty="0">
                  <a:solidFill>
                    <a:prstClr val="black"/>
                  </a:solidFill>
                  <a:latin typeface="CordiaUPC" pitchFamily="34" charset="-34"/>
                  <a:cs typeface="CordiaUPC" pitchFamily="34" charset="-34"/>
                  <a:sym typeface="Wingdings" pitchFamily="2" charset="2"/>
                </a:endParaRPr>
              </a:p>
              <a:p>
                <a:pPr algn="ctr">
                  <a:defRPr/>
                </a:pPr>
                <a:endParaRPr lang="th-TH" sz="1600" b="1" dirty="0">
                  <a:solidFill>
                    <a:prstClr val="black"/>
                  </a:solidFill>
                  <a:latin typeface="CordiaUPC" pitchFamily="34" charset="-34"/>
                  <a:cs typeface="CordiaUPC" pitchFamily="34" charset="-34"/>
                  <a:sym typeface="Wingdings" pitchFamily="2" charset="2"/>
                </a:endParaRPr>
              </a:p>
              <a:p>
                <a:pPr algn="ctr">
                  <a:defRPr/>
                </a:pPr>
                <a:endParaRPr lang="th-TH" sz="1600" b="1" dirty="0">
                  <a:solidFill>
                    <a:prstClr val="black"/>
                  </a:solidFill>
                  <a:latin typeface="CordiaUPC" pitchFamily="34" charset="-34"/>
                  <a:cs typeface="CordiaUPC" pitchFamily="34" charset="-34"/>
                  <a:sym typeface="Wingdings" pitchFamily="2" charset="2"/>
                </a:endParaRPr>
              </a:p>
              <a:p>
                <a:pPr algn="ctr">
                  <a:defRPr/>
                </a:pPr>
                <a:endParaRPr lang="th-TH" sz="1600" b="1" dirty="0">
                  <a:solidFill>
                    <a:prstClr val="black"/>
                  </a:solidFill>
                  <a:latin typeface="CordiaUPC" pitchFamily="34" charset="-34"/>
                  <a:cs typeface="CordiaUPC" pitchFamily="34" charset="-34"/>
                  <a:sym typeface="Wingdings" pitchFamily="2" charset="2"/>
                </a:endParaRPr>
              </a:p>
              <a:p>
                <a:pPr algn="ctr">
                  <a:defRPr/>
                </a:pPr>
                <a:endParaRPr lang="th-TH" sz="1600" b="1" dirty="0">
                  <a:solidFill>
                    <a:prstClr val="black"/>
                  </a:solidFill>
                  <a:latin typeface="CordiaUPC" pitchFamily="34" charset="-34"/>
                  <a:cs typeface="CordiaUPC" pitchFamily="34" charset="-34"/>
                  <a:sym typeface="Wingdings" pitchFamily="2" charset="2"/>
                </a:endParaRPr>
              </a:p>
              <a:p>
                <a:pPr algn="ctr">
                  <a:defRPr/>
                </a:pPr>
                <a:endParaRPr lang="th-TH" sz="1600" b="1" dirty="0">
                  <a:solidFill>
                    <a:prstClr val="black"/>
                  </a:solidFill>
                  <a:latin typeface="CordiaUPC" pitchFamily="34" charset="-34"/>
                  <a:cs typeface="CordiaUPC" pitchFamily="34" charset="-34"/>
                  <a:sym typeface="Wingdings" pitchFamily="2" charset="2"/>
                </a:endParaRPr>
              </a:p>
              <a:p>
                <a:pPr algn="ctr">
                  <a:defRPr/>
                </a:pPr>
                <a:endParaRPr lang="th-TH" sz="1600" b="1" dirty="0">
                  <a:solidFill>
                    <a:prstClr val="black"/>
                  </a:solidFill>
                  <a:latin typeface="CordiaUPC" pitchFamily="34" charset="-34"/>
                  <a:cs typeface="CordiaUPC" pitchFamily="34" charset="-34"/>
                  <a:sym typeface="Wingdings" pitchFamily="2" charset="2"/>
                </a:endParaRPr>
              </a:p>
              <a:p>
                <a:pPr algn="ctr">
                  <a:defRPr/>
                </a:pPr>
                <a:endParaRPr lang="th-TH" sz="1600" b="1" dirty="0">
                  <a:solidFill>
                    <a:prstClr val="black"/>
                  </a:solidFill>
                  <a:latin typeface="CordiaUPC" pitchFamily="34" charset="-34"/>
                  <a:cs typeface="CordiaUPC" pitchFamily="34" charset="-34"/>
                  <a:sym typeface="Wingdings" pitchFamily="2" charset="2"/>
                </a:endParaRPr>
              </a:p>
              <a:p>
                <a:pPr algn="ctr">
                  <a:defRPr/>
                </a:pPr>
                <a:endParaRPr lang="th-TH" sz="1600" b="1" dirty="0">
                  <a:solidFill>
                    <a:prstClr val="black"/>
                  </a:solidFill>
                  <a:latin typeface="CordiaUPC" pitchFamily="34" charset="-34"/>
                  <a:cs typeface="CordiaUPC" pitchFamily="34" charset="-34"/>
                  <a:sym typeface="Wingdings" pitchFamily="2" charset="2"/>
                </a:endParaRPr>
              </a:p>
              <a:p>
                <a:pPr algn="ctr">
                  <a:defRPr/>
                </a:pPr>
                <a:endParaRPr lang="th-TH" sz="1600" b="1" dirty="0">
                  <a:solidFill>
                    <a:prstClr val="black"/>
                  </a:solidFill>
                  <a:latin typeface="CordiaUPC" pitchFamily="34" charset="-34"/>
                  <a:cs typeface="CordiaUPC" pitchFamily="34" charset="-34"/>
                  <a:sym typeface="Wingdings" pitchFamily="2" charset="2"/>
                </a:endParaRPr>
              </a:p>
              <a:p>
                <a:pPr algn="ctr">
                  <a:defRPr/>
                </a:pPr>
                <a:endParaRPr lang="th-TH" sz="1600" b="1" dirty="0">
                  <a:solidFill>
                    <a:prstClr val="black"/>
                  </a:solidFill>
                  <a:latin typeface="CordiaUPC" pitchFamily="34" charset="-34"/>
                  <a:cs typeface="CordiaUPC" pitchFamily="34" charset="-34"/>
                  <a:sym typeface="Wingdings" pitchFamily="2" charset="2"/>
                </a:endParaRPr>
              </a:p>
              <a:p>
                <a:pPr algn="ctr">
                  <a:defRPr/>
                </a:pPr>
                <a:endParaRPr lang="th-TH" sz="1600" b="1" dirty="0">
                  <a:solidFill>
                    <a:prstClr val="black"/>
                  </a:solidFill>
                  <a:latin typeface="CordiaUPC" pitchFamily="34" charset="-34"/>
                  <a:cs typeface="CordiaUPC" pitchFamily="34" charset="-34"/>
                  <a:sym typeface="Wingdings" pitchFamily="2" charset="2"/>
                </a:endParaRPr>
              </a:p>
              <a:p>
                <a:pPr algn="ctr">
                  <a:defRPr/>
                </a:pPr>
                <a:r>
                  <a:rPr lang="en-US" sz="1600" b="1" dirty="0">
                    <a:solidFill>
                      <a:prstClr val="black"/>
                    </a:solidFill>
                    <a:latin typeface="CordiaUPC" pitchFamily="34" charset="-34"/>
                    <a:cs typeface="CordiaUPC" pitchFamily="34" charset="-34"/>
                    <a:sym typeface="Wingdings" pitchFamily="2" charset="2"/>
                  </a:rPr>
                  <a:t> </a:t>
                </a:r>
                <a:r>
                  <a:rPr lang="th-TH" sz="1600" b="1" dirty="0">
                    <a:solidFill>
                      <a:prstClr val="black"/>
                    </a:solidFill>
                    <a:latin typeface="CordiaUPC" pitchFamily="34" charset="-34"/>
                    <a:cs typeface="CordiaUPC" pitchFamily="34" charset="-34"/>
                    <a:sym typeface="Wingdings" pitchFamily="2" charset="2"/>
                  </a:rPr>
                  <a:t>	</a:t>
                </a:r>
              </a:p>
              <a:p>
                <a:pPr algn="ctr">
                  <a:defRPr/>
                </a:pPr>
                <a:endParaRPr lang="th-TH" sz="1600" b="1" dirty="0">
                  <a:solidFill>
                    <a:prstClr val="black"/>
                  </a:solidFill>
                  <a:latin typeface="CordiaUPC" pitchFamily="34" charset="-34"/>
                  <a:cs typeface="CordiaUPC" pitchFamily="34" charset="-34"/>
                </a:endParaRPr>
              </a:p>
              <a:p>
                <a:pPr algn="ctr">
                  <a:defRPr/>
                </a:pPr>
                <a:endParaRPr lang="th-TH" sz="1600" b="1" dirty="0">
                  <a:solidFill>
                    <a:prstClr val="black"/>
                  </a:solidFill>
                  <a:latin typeface="CordiaUPC" pitchFamily="34" charset="-34"/>
                  <a:cs typeface="CordiaUPC" pitchFamily="34" charset="-34"/>
                </a:endParaRPr>
              </a:p>
              <a:p>
                <a:pPr algn="ctr">
                  <a:defRPr/>
                </a:pPr>
                <a:endParaRPr lang="th-TH" sz="1600" b="1" dirty="0">
                  <a:solidFill>
                    <a:prstClr val="black"/>
                  </a:solidFill>
                  <a:latin typeface="CordiaUPC" pitchFamily="34" charset="-34"/>
                  <a:cs typeface="CordiaUPC" pitchFamily="34" charset="-34"/>
                </a:endParaRPr>
              </a:p>
              <a:p>
                <a:pPr algn="ctr">
                  <a:defRPr/>
                </a:pPr>
                <a:endParaRPr lang="th-TH" sz="1600" b="1" dirty="0">
                  <a:solidFill>
                    <a:prstClr val="black"/>
                  </a:solidFill>
                  <a:latin typeface="CordiaUPC" pitchFamily="34" charset="-34"/>
                  <a:cs typeface="CordiaUPC" pitchFamily="34" charset="-34"/>
                </a:endParaRPr>
              </a:p>
              <a:p>
                <a:pPr algn="ctr">
                  <a:defRPr/>
                </a:pPr>
                <a:endParaRPr lang="th-TH" sz="1600" b="1" dirty="0">
                  <a:solidFill>
                    <a:prstClr val="black"/>
                  </a:solidFill>
                  <a:latin typeface="CordiaUPC" pitchFamily="34" charset="-34"/>
                  <a:cs typeface="CordiaUPC" pitchFamily="34" charset="-34"/>
                </a:endParaRPr>
              </a:p>
              <a:p>
                <a:pPr algn="ctr">
                  <a:defRPr/>
                </a:pPr>
                <a:endParaRPr lang="th-TH" sz="1600" b="1" dirty="0">
                  <a:solidFill>
                    <a:prstClr val="black"/>
                  </a:solidFill>
                  <a:latin typeface="CordiaUPC" pitchFamily="34" charset="-34"/>
                  <a:cs typeface="CordiaUPC" pitchFamily="34" charset="-34"/>
                </a:endParaRPr>
              </a:p>
              <a:p>
                <a:pPr algn="ctr">
                  <a:defRPr/>
                </a:pPr>
                <a:endParaRPr lang="th-TH" sz="1600" b="1" dirty="0">
                  <a:solidFill>
                    <a:prstClr val="black"/>
                  </a:solidFill>
                  <a:latin typeface="CordiaUPC" pitchFamily="34" charset="-34"/>
                  <a:cs typeface="CordiaUPC" pitchFamily="34" charset="-34"/>
                </a:endParaRPr>
              </a:p>
              <a:p>
                <a:pPr algn="ctr">
                  <a:defRPr/>
                </a:pPr>
                <a:endParaRPr lang="th-TH" sz="1600" b="1" dirty="0">
                  <a:solidFill>
                    <a:prstClr val="black"/>
                  </a:solidFill>
                  <a:latin typeface="CordiaUPC" pitchFamily="34" charset="-34"/>
                  <a:cs typeface="CordiaUPC" pitchFamily="34" charset="-34"/>
                </a:endParaRPr>
              </a:p>
              <a:p>
                <a:pPr algn="ctr">
                  <a:defRPr/>
                </a:pPr>
                <a:endParaRPr lang="th-TH" sz="1600" b="1" dirty="0">
                  <a:solidFill>
                    <a:prstClr val="black"/>
                  </a:solidFill>
                  <a:latin typeface="CordiaUPC" pitchFamily="34" charset="-34"/>
                  <a:cs typeface="CordiaUPC" pitchFamily="34" charset="-34"/>
                </a:endParaRPr>
              </a:p>
              <a:p>
                <a:pPr algn="ctr">
                  <a:defRPr/>
                </a:pPr>
                <a:endParaRPr lang="th-TH" sz="1600" b="1" dirty="0">
                  <a:solidFill>
                    <a:prstClr val="black"/>
                  </a:solidFill>
                  <a:latin typeface="CordiaUPC" pitchFamily="34" charset="-34"/>
                  <a:cs typeface="CordiaUPC" pitchFamily="34" charset="-34"/>
                </a:endParaRPr>
              </a:p>
              <a:p>
                <a:pPr algn="ctr">
                  <a:defRPr/>
                </a:pPr>
                <a:endParaRPr lang="th-TH" sz="1600" b="1" dirty="0">
                  <a:solidFill>
                    <a:prstClr val="black"/>
                  </a:solidFill>
                  <a:latin typeface="CordiaUPC" pitchFamily="34" charset="-34"/>
                  <a:cs typeface="CordiaUPC" pitchFamily="34" charset="-34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6324601" y="3047998"/>
                <a:ext cx="2584805" cy="729597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th-TH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cs typeface="TH SarabunPSK" pitchFamily="34" charset="-34"/>
                  </a:rPr>
                  <a:t>ประเด็นท้าทาย</a:t>
                </a:r>
                <a:endParaRPr lang="en-US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sp>
          <p:nvSpPr>
            <p:cNvPr id="57" name="TextBox 30"/>
            <p:cNvSpPr txBox="1">
              <a:spLocks noChangeArrowheads="1"/>
            </p:cNvSpPr>
            <p:nvPr/>
          </p:nvSpPr>
          <p:spPr bwMode="auto">
            <a:xfrm>
              <a:off x="6442068" y="5001592"/>
              <a:ext cx="2588434" cy="194271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th-TH" sz="1600" b="1" dirty="0">
                  <a:solidFill>
                    <a:srgbClr val="002060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ธุรกิจท้องถิ่นที่เคยดูแลเฉพาะตลาดขนาดเล็กจะมีขีดความสามารถในการจัดการ</a:t>
              </a:r>
              <a:r>
                <a:rPr lang="th-TH" sz="1600" b="1" u="sng" dirty="0">
                  <a:solidFill>
                    <a:srgbClr val="002060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ตลาดที่มีขนาดใหญ่และหลากหลายขึ้นอย่างมาก</a:t>
              </a:r>
              <a:r>
                <a:rPr lang="th-TH" sz="1600" b="1" dirty="0">
                  <a:solidFill>
                    <a:srgbClr val="002060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ได้อย่างไร</a:t>
              </a:r>
              <a:r>
                <a:rPr lang="en-US" sz="1600" b="1" dirty="0">
                  <a:solidFill>
                    <a:srgbClr val="002060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?</a:t>
              </a:r>
              <a:endParaRPr lang="th-TH" sz="1600" b="1" dirty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endParaRPr>
            </a:p>
            <a:p>
              <a:pPr algn="ctr">
                <a:lnSpc>
                  <a:spcPts val="2200"/>
                </a:lnSpc>
              </a:pPr>
              <a:endParaRPr lang="th-TH" sz="1600" b="1" dirty="0">
                <a:solidFill>
                  <a:srgbClr val="002060"/>
                </a:solidFill>
                <a:latin typeface="CordiaUPC" pitchFamily="34" charset="-34"/>
                <a:ea typeface="Tahoma" pitchFamily="34" charset="0"/>
                <a:cs typeface="CordiaUPC" pitchFamily="34" charset="-34"/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385459" y="3924305"/>
            <a:ext cx="2895600" cy="1242773"/>
            <a:chOff x="5899624" y="4720666"/>
            <a:chExt cx="2576598" cy="1150040"/>
          </a:xfrm>
          <a:solidFill>
            <a:srgbClr val="FFFFCC"/>
          </a:solidFill>
        </p:grpSpPr>
        <p:sp>
          <p:nvSpPr>
            <p:cNvPr id="64" name="Rectangle 22"/>
            <p:cNvSpPr/>
            <p:nvPr/>
          </p:nvSpPr>
          <p:spPr>
            <a:xfrm>
              <a:off x="5899624" y="4720666"/>
              <a:ext cx="2572969" cy="335154"/>
            </a:xfrm>
            <a:prstGeom prst="rect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ปรากฏการณ์ใหม่</a:t>
              </a:r>
              <a:endPara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899624" y="5073236"/>
              <a:ext cx="2576598" cy="797470"/>
            </a:xfrm>
            <a:prstGeom prst="rect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85725" indent="-85725">
                <a:lnSpc>
                  <a:spcPts val="1600"/>
                </a:lnSpc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th-TH" sz="1600" b="1" dirty="0">
                  <a:solidFill>
                    <a:srgbClr val="002060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ตลาดใหญ่ขึ้น การค้าและการลงทุนแบบใหม่ </a:t>
              </a:r>
              <a:endParaRPr lang="en-US" sz="1600" b="1" dirty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endParaRPr>
            </a:p>
            <a:p>
              <a:pPr marL="85725" indent="-85725">
                <a:lnSpc>
                  <a:spcPts val="1600"/>
                </a:lnSpc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th-TH" sz="1600" b="1" dirty="0">
                  <a:solidFill>
                    <a:srgbClr val="002060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การจัดเรียงตัวใหม่ของโซ่การผลิตในภูมิภาค </a:t>
              </a:r>
              <a:endParaRPr lang="en-US" sz="1600" b="1" dirty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endParaRPr>
            </a:p>
            <a:p>
              <a:pPr marL="85725" indent="-85725">
                <a:lnSpc>
                  <a:spcPts val="1600"/>
                </a:lnSpc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th-TH" sz="1600" b="1" dirty="0">
                  <a:solidFill>
                    <a:srgbClr val="002060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การจัดหาแหล่งวัตถุดิบในภูมิภาค</a:t>
              </a:r>
              <a:endParaRPr lang="en-US" sz="1600" b="1" dirty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endParaRPr>
            </a:p>
          </p:txBody>
        </p:sp>
      </p:grp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228600" y="190500"/>
            <a:ext cx="8534400" cy="41293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th-TH" altLang="ja-JP" sz="36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ความท้าทายจากปรากฏการณ์ใหม่ด้านการค้าและการแข่งขันใน </a:t>
            </a:r>
            <a:r>
              <a:rPr lang="en-US" altLang="ja-JP" sz="36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AC</a:t>
            </a: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3352800" y="647700"/>
            <a:ext cx="5029200" cy="2895600"/>
            <a:chOff x="1" y="1828800"/>
            <a:chExt cx="6445996" cy="4229100"/>
          </a:xfrm>
        </p:grpSpPr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" y="1828800"/>
              <a:ext cx="6444207" cy="422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932040" y="3583214"/>
              <a:ext cx="1513957" cy="1026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4"/>
          <p:cNvGrpSpPr/>
          <p:nvPr/>
        </p:nvGrpSpPr>
        <p:grpSpPr>
          <a:xfrm>
            <a:off x="60960" y="800100"/>
            <a:ext cx="3200400" cy="4648200"/>
            <a:chOff x="108585" y="923926"/>
            <a:chExt cx="3200400" cy="4648200"/>
          </a:xfrm>
        </p:grpSpPr>
        <p:grpSp>
          <p:nvGrpSpPr>
            <p:cNvPr id="7" name="Group 70"/>
            <p:cNvGrpSpPr/>
            <p:nvPr/>
          </p:nvGrpSpPr>
          <p:grpSpPr>
            <a:xfrm>
              <a:off x="108585" y="923926"/>
              <a:ext cx="3200400" cy="4648200"/>
              <a:chOff x="6052185" y="847725"/>
              <a:chExt cx="3200400" cy="4648200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6052185" y="847725"/>
                <a:ext cx="3200400" cy="4648200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74" name="Rectangle 11"/>
              <p:cNvSpPr/>
              <p:nvPr/>
            </p:nvSpPr>
            <p:spPr bwMode="auto">
              <a:xfrm>
                <a:off x="6248400" y="1028700"/>
                <a:ext cx="914400" cy="249237"/>
              </a:xfrm>
              <a:prstGeom prst="rect">
                <a:avLst/>
              </a:prstGeom>
              <a:solidFill>
                <a:srgbClr val="00206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th-TH" sz="2000" b="1" dirty="0">
                    <a:solidFill>
                      <a:prstClr val="white"/>
                    </a:solidFill>
                    <a:latin typeface="TH SarabunPSK" pitchFamily="34" charset="-34"/>
                    <a:cs typeface="TH SarabunPSK" pitchFamily="34" charset="-34"/>
                  </a:rPr>
                  <a:t>พื้นที่</a:t>
                </a:r>
                <a:endParaRPr lang="en-US" sz="2000" b="1" dirty="0">
                  <a:solidFill>
                    <a:prstClr val="white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grpSp>
            <p:nvGrpSpPr>
              <p:cNvPr id="8" name="Group 51"/>
              <p:cNvGrpSpPr/>
              <p:nvPr/>
            </p:nvGrpSpPr>
            <p:grpSpPr>
              <a:xfrm>
                <a:off x="6143625" y="1333500"/>
                <a:ext cx="3047999" cy="304800"/>
                <a:chOff x="6143625" y="1409700"/>
                <a:chExt cx="3047999" cy="304800"/>
              </a:xfrm>
            </p:grpSpPr>
            <p:sp>
              <p:nvSpPr>
                <p:cNvPr id="75" name="สี่เหลี่ยมผืนผ้า 34"/>
                <p:cNvSpPr/>
                <p:nvPr/>
              </p:nvSpPr>
              <p:spPr bwMode="auto">
                <a:xfrm>
                  <a:off x="6143625" y="1409700"/>
                  <a:ext cx="3047999" cy="30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th-TH" sz="16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513,115 </a:t>
                  </a:r>
                  <a:r>
                    <a:rPr lang="th-TH" sz="1600" b="1" dirty="0" err="1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ตร.</a:t>
                  </a:r>
                  <a:r>
                    <a:rPr lang="th-TH" sz="16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กม.           </a:t>
                  </a:r>
                  <a:r>
                    <a:rPr lang="en-US" sz="16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  </a:t>
                  </a:r>
                  <a:r>
                    <a:rPr lang="th-TH" sz="16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     4,464,332 </a:t>
                  </a:r>
                  <a:r>
                    <a:rPr lang="th-TH" sz="1600" b="1" dirty="0" err="1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ตร.</a:t>
                  </a:r>
                  <a:r>
                    <a:rPr lang="th-TH" sz="16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กม.</a:t>
                  </a:r>
                </a:p>
              </p:txBody>
            </p:sp>
            <p:sp>
              <p:nvSpPr>
                <p:cNvPr id="76" name="Right Arrow 17"/>
                <p:cNvSpPr/>
                <p:nvPr/>
              </p:nvSpPr>
              <p:spPr bwMode="auto">
                <a:xfrm>
                  <a:off x="7391400" y="1485900"/>
                  <a:ext cx="301625" cy="142875"/>
                </a:xfrm>
                <a:prstGeom prst="rightArrow">
                  <a:avLst/>
                </a:prstGeom>
                <a:solidFill>
                  <a:srgbClr val="0070C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th-TH" sz="4400" dirty="0">
                    <a:solidFill>
                      <a:srgbClr val="0070C0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</p:grpSp>
          <p:sp>
            <p:nvSpPr>
              <p:cNvPr id="43" name="Rectangle 11"/>
              <p:cNvSpPr/>
              <p:nvPr/>
            </p:nvSpPr>
            <p:spPr bwMode="auto">
              <a:xfrm>
                <a:off x="6248400" y="1790700"/>
                <a:ext cx="1066800" cy="249237"/>
              </a:xfrm>
              <a:prstGeom prst="rect">
                <a:avLst/>
              </a:prstGeom>
              <a:solidFill>
                <a:srgbClr val="00206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th-TH" sz="2000" b="1" dirty="0">
                    <a:solidFill>
                      <a:prstClr val="white"/>
                    </a:solidFill>
                    <a:latin typeface="TH SarabunPSK" pitchFamily="34" charset="-34"/>
                    <a:cs typeface="TH SarabunPSK" pitchFamily="34" charset="-34"/>
                  </a:rPr>
                  <a:t>ประชากร</a:t>
                </a:r>
              </a:p>
            </p:txBody>
          </p:sp>
          <p:grpSp>
            <p:nvGrpSpPr>
              <p:cNvPr id="9" name="Group 52"/>
              <p:cNvGrpSpPr/>
              <p:nvPr/>
            </p:nvGrpSpPr>
            <p:grpSpPr>
              <a:xfrm>
                <a:off x="6143626" y="2095500"/>
                <a:ext cx="3048000" cy="253206"/>
                <a:chOff x="6124576" y="2628900"/>
                <a:chExt cx="3048000" cy="253206"/>
              </a:xfrm>
            </p:grpSpPr>
            <p:sp>
              <p:nvSpPr>
                <p:cNvPr id="46" name="สี่เหลี่ยมผืนผ้า 34"/>
                <p:cNvSpPr/>
                <p:nvPr/>
              </p:nvSpPr>
              <p:spPr bwMode="auto">
                <a:xfrm>
                  <a:off x="6124576" y="2628900"/>
                  <a:ext cx="3048000" cy="253206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th-TH" sz="16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67 ล้านคน                </a:t>
                  </a:r>
                  <a:r>
                    <a:rPr lang="en-US" sz="16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          </a:t>
                  </a:r>
                  <a:r>
                    <a:rPr lang="th-TH" sz="16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   600 ล้านคน</a:t>
                  </a:r>
                </a:p>
              </p:txBody>
            </p:sp>
            <p:sp>
              <p:nvSpPr>
                <p:cNvPr id="48" name="Right Arrow 17"/>
                <p:cNvSpPr/>
                <p:nvPr/>
              </p:nvSpPr>
              <p:spPr bwMode="auto">
                <a:xfrm>
                  <a:off x="7391400" y="2705100"/>
                  <a:ext cx="301625" cy="142875"/>
                </a:xfrm>
                <a:prstGeom prst="rightArrow">
                  <a:avLst/>
                </a:prstGeom>
                <a:solidFill>
                  <a:srgbClr val="0070C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th-TH" sz="4400" dirty="0">
                    <a:solidFill>
                      <a:srgbClr val="0070C0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</p:grpSp>
          <p:sp>
            <p:nvSpPr>
              <p:cNvPr id="49" name="Rectangle 11"/>
              <p:cNvSpPr/>
              <p:nvPr/>
            </p:nvSpPr>
            <p:spPr bwMode="auto">
              <a:xfrm>
                <a:off x="6248400" y="2476500"/>
                <a:ext cx="1066800" cy="249237"/>
              </a:xfrm>
              <a:prstGeom prst="rect">
                <a:avLst/>
              </a:prstGeom>
              <a:solidFill>
                <a:srgbClr val="00206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th-TH" sz="2000" b="1" dirty="0">
                    <a:solidFill>
                      <a:prstClr val="white"/>
                    </a:solidFill>
                    <a:latin typeface="TH SarabunPSK" pitchFamily="34" charset="-34"/>
                    <a:cs typeface="TH SarabunPSK" pitchFamily="34" charset="-34"/>
                  </a:rPr>
                  <a:t>ภาษา</a:t>
                </a:r>
              </a:p>
            </p:txBody>
          </p:sp>
          <p:sp>
            <p:nvSpPr>
              <p:cNvPr id="50" name="สี่เหลี่ยมผืนผ้า 34"/>
              <p:cNvSpPr/>
              <p:nvPr/>
            </p:nvSpPr>
            <p:spPr bwMode="auto">
              <a:xfrm>
                <a:off x="6143625" y="2781299"/>
                <a:ext cx="2971800" cy="263842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th-TH" sz="14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428625" y="2981326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6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ไทย </a:t>
              </a:r>
            </a:p>
            <a:p>
              <a:pPr algn="ctr"/>
              <a:r>
                <a:rPr lang="th-TH" sz="16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อังกฤษ 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876425" y="2981326"/>
              <a:ext cx="1094872" cy="2490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th-TH" sz="16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ไทย</a:t>
              </a:r>
            </a:p>
            <a:p>
              <a:pPr algn="ctr">
                <a:lnSpc>
                  <a:spcPts val="1700"/>
                </a:lnSpc>
              </a:pPr>
              <a:r>
                <a:rPr lang="th-TH" sz="16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อังกฤษ</a:t>
              </a:r>
            </a:p>
            <a:p>
              <a:pPr algn="ctr">
                <a:lnSpc>
                  <a:spcPts val="1700"/>
                </a:lnSpc>
              </a:pPr>
              <a:r>
                <a:rPr lang="th-TH" sz="16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มลายู </a:t>
              </a:r>
            </a:p>
            <a:p>
              <a:pPr algn="ctr">
                <a:lnSpc>
                  <a:spcPts val="1700"/>
                </a:lnSpc>
              </a:pPr>
              <a:r>
                <a:rPr lang="th-TH" sz="16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พม่า</a:t>
              </a:r>
            </a:p>
            <a:p>
              <a:pPr algn="ctr">
                <a:lnSpc>
                  <a:spcPts val="1700"/>
                </a:lnSpc>
              </a:pPr>
              <a:r>
                <a:rPr lang="th-TH" sz="16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จีนกลาง</a:t>
              </a:r>
            </a:p>
            <a:p>
              <a:pPr algn="ctr">
                <a:lnSpc>
                  <a:spcPts val="1700"/>
                </a:lnSpc>
              </a:pPr>
              <a:r>
                <a:rPr lang="th-TH" sz="16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ตา</a:t>
              </a:r>
              <a:r>
                <a:rPr lang="th-TH" sz="1600" b="1" dirty="0" err="1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กาล็อก</a:t>
              </a:r>
              <a:endPara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>
                <a:lnSpc>
                  <a:spcPts val="1700"/>
                </a:lnSpc>
              </a:pPr>
              <a:r>
                <a:rPr lang="th-TH" sz="16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อินโดนีเซีย</a:t>
              </a:r>
            </a:p>
            <a:p>
              <a:pPr algn="ctr">
                <a:lnSpc>
                  <a:spcPts val="1700"/>
                </a:lnSpc>
              </a:pPr>
              <a:r>
                <a:rPr lang="th-TH" sz="16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เขมร</a:t>
              </a:r>
            </a:p>
            <a:p>
              <a:pPr algn="ctr">
                <a:lnSpc>
                  <a:spcPts val="1700"/>
                </a:lnSpc>
              </a:pPr>
              <a:r>
                <a:rPr lang="th-TH" sz="16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ลาว</a:t>
              </a:r>
            </a:p>
            <a:p>
              <a:pPr algn="ctr">
                <a:lnSpc>
                  <a:spcPts val="1700"/>
                </a:lnSpc>
              </a:pPr>
              <a:r>
                <a:rPr lang="th-TH" sz="16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ทมิฬ</a:t>
              </a:r>
            </a:p>
            <a:p>
              <a:pPr algn="ctr">
                <a:lnSpc>
                  <a:spcPts val="1700"/>
                </a:lnSpc>
              </a:pPr>
              <a:r>
                <a:rPr lang="th-TH" sz="16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เวียดนาม</a:t>
              </a:r>
            </a:p>
          </p:txBody>
        </p:sp>
        <p:sp>
          <p:nvSpPr>
            <p:cNvPr id="54" name="Right Arrow 17"/>
            <p:cNvSpPr/>
            <p:nvPr/>
          </p:nvSpPr>
          <p:spPr bwMode="auto">
            <a:xfrm>
              <a:off x="1475096" y="3086101"/>
              <a:ext cx="301625" cy="142875"/>
            </a:xfrm>
            <a:prstGeom prst="rightArrow">
              <a:avLst/>
            </a:prstGeom>
            <a:solidFill>
              <a:srgbClr val="0070C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44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33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5470879"/>
            <a:ext cx="9144000" cy="244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>
                    <a:lumMod val="50000"/>
                  </a:schemeClr>
                </a:solidFill>
                <a:latin typeface="CordiaUPC" pitchFamily="34" charset="-34"/>
                <a:cs typeface="CordiaUPC" pitchFamily="34" charset="-34"/>
              </a:defRPr>
            </a:lvl1pPr>
          </a:lstStyle>
          <a:p>
            <a:pPr defTabSz="1371600">
              <a:tabLst>
                <a:tab pos="4168775" algn="l"/>
                <a:tab pos="8458200" algn="r"/>
              </a:tabLst>
            </a:pPr>
            <a:r>
              <a:rPr lang="th-TH" dirty="0" smtClean="0"/>
              <a:t>19 กุมภาพันธ์ 2557</a:t>
            </a:r>
            <a:r>
              <a:rPr lang="en-US" dirty="0" smtClean="0"/>
              <a:t>	www.nesdb.go.th	</a:t>
            </a:r>
            <a:fld id="{FEE6738B-F869-4EEB-96B4-CD513E891C91}" type="slidenum">
              <a:rPr lang="en-US" smtClean="0"/>
              <a:pPr defTabSz="1371600">
                <a:tabLst>
                  <a:tab pos="4168775" algn="l"/>
                  <a:tab pos="8458200" algn="r"/>
                </a:tabLst>
              </a:pPr>
              <a:t>10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52400" y="5219704"/>
            <a:ext cx="8701118" cy="30777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ที่มา : 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ASEAN Statistics : selected basic indicators 2012 as of 21 October 2013 ( www.asean.org)</a:t>
            </a:r>
            <a:endParaRPr lang="en-US" sz="14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28600" y="598932"/>
          <a:ext cx="8610600" cy="4571998"/>
        </p:xfrm>
        <a:graphic>
          <a:graphicData uri="http://schemas.openxmlformats.org/drawingml/2006/table">
            <a:tbl>
              <a:tblPr/>
              <a:tblGrid>
                <a:gridCol w="1430385"/>
                <a:gridCol w="2055557"/>
                <a:gridCol w="1959430"/>
                <a:gridCol w="1582614"/>
                <a:gridCol w="1582614"/>
              </a:tblGrid>
              <a:tr h="59918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FFFFFF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ประเทศ </a:t>
                      </a: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</a:t>
                      </a:r>
                      <a:endParaRPr lang="en-US" sz="11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FFFFFF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จำนวนประชากร</a:t>
                      </a: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</a:t>
                      </a:r>
                      <a:endParaRPr lang="en-US" sz="11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GDP </a:t>
                      </a:r>
                      <a:endParaRPr lang="en-US" sz="11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at current market price</a:t>
                      </a:r>
                      <a:endParaRPr lang="en-US" sz="11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FFFFFF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รายได้เฉลี่ยต่อหัว</a:t>
                      </a: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</a:t>
                      </a:r>
                      <a:endParaRPr lang="en-US" sz="11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FDI inflow</a:t>
                      </a:r>
                      <a:endParaRPr lang="en-US" sz="11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</a:tr>
              <a:tr h="3994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(</a:t>
                      </a: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ล้านคน) </a:t>
                      </a:r>
                      <a:endParaRPr lang="en-US" sz="11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(</a:t>
                      </a:r>
                      <a:r>
                        <a:rPr lang="th-TH" sz="1800" b="1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ล้านเหรียญสหรัฐฯ)  </a:t>
                      </a:r>
                      <a:endParaRPr lang="en-US" sz="11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(</a:t>
                      </a: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เหรียญสหรัฐฯ) </a:t>
                      </a:r>
                      <a:endParaRPr lang="en-US" sz="11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(</a:t>
                      </a: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ล้านเหรียญสหรัฐฯ)  </a:t>
                      </a:r>
                      <a:endParaRPr lang="en-US" sz="11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  <a:tr h="32485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กัมพูชา </a:t>
                      </a:r>
                      <a:endParaRPr lang="en-US" sz="11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14.74</a:t>
                      </a:r>
                      <a:endParaRPr lang="en-US" sz="11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14,411</a:t>
                      </a:r>
                      <a:endParaRPr lang="en-US" sz="11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978</a:t>
                      </a:r>
                      <a:endParaRPr lang="en-US" sz="11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892</a:t>
                      </a:r>
                      <a:endParaRPr lang="en-US" sz="11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</a:tr>
              <a:tr h="32485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อินโดนีเซีย </a:t>
                      </a:r>
                      <a:endParaRPr lang="en-US" sz="11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244.78</a:t>
                      </a:r>
                      <a:endParaRPr lang="en-US" sz="11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878,223</a:t>
                      </a:r>
                      <a:endParaRPr lang="en-US" sz="11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3,588</a:t>
                      </a:r>
                      <a:endParaRPr lang="en-US" sz="11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19,242</a:t>
                      </a:r>
                      <a:endParaRPr lang="en-US" sz="11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  <a:tr h="32485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สปป.ลาว </a:t>
                      </a:r>
                      <a:endParaRPr lang="en-US" sz="11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6.51</a:t>
                      </a:r>
                      <a:endParaRPr lang="en-US" sz="11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9,083</a:t>
                      </a:r>
                      <a:endParaRPr lang="en-US" sz="11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1,394</a:t>
                      </a:r>
                      <a:endParaRPr lang="en-US" sz="11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301</a:t>
                      </a:r>
                      <a:endParaRPr lang="en-US" sz="11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</a:tr>
              <a:tr h="32485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มาเลเซีย </a:t>
                      </a:r>
                      <a:endParaRPr lang="en-US" sz="11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29.52</a:t>
                      </a:r>
                      <a:endParaRPr lang="en-US" sz="11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305,154</a:t>
                      </a:r>
                      <a:endParaRPr lang="en-US" sz="11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10,338</a:t>
                      </a:r>
                      <a:endParaRPr lang="en-US" sz="11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12,001</a:t>
                      </a:r>
                      <a:endParaRPr lang="en-US" sz="11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  <a:tr h="32485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err="1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เมียนมาร์</a:t>
                      </a:r>
                      <a:endParaRPr lang="en-US" sz="11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60.99</a:t>
                      </a:r>
                      <a:endParaRPr lang="en-US" sz="11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53,999</a:t>
                      </a:r>
                      <a:endParaRPr lang="en-US" sz="11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885</a:t>
                      </a:r>
                      <a:endParaRPr lang="en-US" sz="11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2,057</a:t>
                      </a:r>
                      <a:endParaRPr lang="en-US" sz="11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</a:tr>
              <a:tr h="32485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ฟิลิปปินส์ </a:t>
                      </a:r>
                      <a:endParaRPr lang="en-US" sz="11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97.69</a:t>
                      </a:r>
                      <a:endParaRPr lang="en-US" sz="11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250,543</a:t>
                      </a:r>
                      <a:endParaRPr lang="en-US" sz="11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2,564</a:t>
                      </a:r>
                      <a:endParaRPr lang="en-US" sz="11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1,816</a:t>
                      </a:r>
                      <a:endParaRPr lang="en-US" sz="11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  <a:tr h="32485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สิงคโปร์ </a:t>
                      </a:r>
                      <a:endParaRPr lang="en-US" sz="11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5.31</a:t>
                      </a:r>
                      <a:endParaRPr lang="en-US" sz="11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276,610</a:t>
                      </a:r>
                      <a:endParaRPr lang="en-US" sz="11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52,069</a:t>
                      </a:r>
                      <a:endParaRPr lang="en-US" sz="11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55,285</a:t>
                      </a:r>
                      <a:endParaRPr lang="en-US" sz="11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</a:tr>
              <a:tr h="32485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ไทย </a:t>
                      </a:r>
                      <a:endParaRPr lang="en-US" sz="11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67.91</a:t>
                      </a:r>
                      <a:endParaRPr lang="en-US" sz="11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366,127</a:t>
                      </a:r>
                      <a:endParaRPr lang="en-US" sz="11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5,391</a:t>
                      </a:r>
                      <a:endParaRPr lang="en-US" sz="11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7,776</a:t>
                      </a:r>
                      <a:endParaRPr lang="en-US" sz="11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485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เวียดนาม </a:t>
                      </a:r>
                      <a:endParaRPr lang="en-US" sz="11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88.77</a:t>
                      </a:r>
                      <a:endParaRPr lang="en-US" sz="11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141,669</a:t>
                      </a:r>
                      <a:endParaRPr lang="en-US" sz="11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1,596</a:t>
                      </a:r>
                      <a:endParaRPr lang="en-US" sz="11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7,519</a:t>
                      </a:r>
                      <a:endParaRPr lang="en-US" sz="11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</a:tr>
              <a:tr h="32485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บรูไน</a:t>
                      </a:r>
                      <a:endParaRPr lang="en-US" sz="11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0.40</a:t>
                      </a:r>
                      <a:endParaRPr lang="en-US" sz="11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16,970</a:t>
                      </a:r>
                      <a:endParaRPr lang="en-US" sz="11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42,446</a:t>
                      </a:r>
                      <a:endParaRPr lang="en-US" sz="11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1,208</a:t>
                      </a:r>
                      <a:endParaRPr lang="en-US" sz="11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  <a:tr h="32485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ASEAN </a:t>
                      </a:r>
                      <a:endParaRPr lang="en-US" sz="12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616.63</a:t>
                      </a:r>
                      <a:endParaRPr lang="en-US" sz="12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2,312,788</a:t>
                      </a:r>
                      <a:endParaRPr lang="en-US" sz="12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3,751</a:t>
                      </a:r>
                      <a:endParaRPr lang="en-US" sz="12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108,096</a:t>
                      </a:r>
                      <a:endParaRPr lang="en-US" sz="12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8119" marR="5811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3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0" y="127000"/>
            <a:ext cx="8991600" cy="45871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95250">
              <a:lnSpc>
                <a:spcPts val="2500"/>
              </a:lnSpc>
            </a:pPr>
            <a:r>
              <a:rPr lang="th-TH" altLang="ja-JP" sz="36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ภาพรวมเศรษฐกิจ</a:t>
            </a:r>
            <a:r>
              <a:rPr lang="th-TH" altLang="ja-JP" sz="36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อาเซียน  </a:t>
            </a:r>
            <a:endParaRPr lang="th-TH" altLang="ja-JP" sz="3600" b="1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0033CC"/>
              </a:solidFill>
              <a:latin typeface="TH SarabunPSK" pitchFamily="34" charset="-34"/>
              <a:ea typeface="MS Mincho" pitchFamily="49" charset="-128"/>
              <a:cs typeface="TH SarabunPSK" pitchFamily="34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86200" y="342900"/>
            <a:ext cx="5257800" cy="1588"/>
          </a:xfrm>
          <a:prstGeom prst="line">
            <a:avLst/>
          </a:prstGeom>
          <a:ln cmpd="sng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5470879"/>
            <a:ext cx="9144000" cy="244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>
                    <a:lumMod val="50000"/>
                  </a:schemeClr>
                </a:solidFill>
                <a:latin typeface="CordiaUPC" pitchFamily="34" charset="-34"/>
                <a:cs typeface="CordiaUPC" pitchFamily="34" charset="-34"/>
              </a:defRPr>
            </a:lvl1pPr>
          </a:lstStyle>
          <a:p>
            <a:pPr defTabSz="1371600">
              <a:tabLst>
                <a:tab pos="4168775" algn="l"/>
                <a:tab pos="8458200" algn="r"/>
              </a:tabLst>
            </a:pPr>
            <a:r>
              <a:rPr lang="th-TH" dirty="0" smtClean="0"/>
              <a:t>19 กุมภาพันธ์ 2557</a:t>
            </a:r>
            <a:r>
              <a:rPr lang="en-US" dirty="0" smtClean="0"/>
              <a:t>	www.nesdb.go.th	</a:t>
            </a:r>
            <a:fld id="{FEE6738B-F869-4EEB-96B4-CD513E891C91}" type="slidenum">
              <a:rPr lang="en-US" smtClean="0"/>
              <a:pPr defTabSz="1371600">
                <a:tabLst>
                  <a:tab pos="4168775" algn="l"/>
                  <a:tab pos="8458200" algn="r"/>
                </a:tabLst>
              </a:pPr>
              <a:t>11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3389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3143273"/>
            <a:ext cx="9144000" cy="2440779"/>
          </a:xfrm>
          <a:prstGeom prst="rect">
            <a:avLst/>
          </a:prstGeom>
          <a:solidFill>
            <a:schemeClr val="bg1">
              <a:lumMod val="9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-7483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ja-JP" sz="36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ความท้าทายจาก </a:t>
            </a:r>
            <a:r>
              <a:rPr lang="en-US" altLang="ja-JP" sz="36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AEC</a:t>
            </a:r>
            <a:endParaRPr lang="en-US" altLang="ja-JP" sz="3600" b="1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0033CC"/>
              </a:solidFill>
              <a:latin typeface="TH SarabunPSK" pitchFamily="34" charset="-34"/>
              <a:ea typeface="MS Mincho" pitchFamily="49" charset="-128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430768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Labour</a:t>
            </a:r>
            <a:r>
              <a:rPr lang="en-US" b="1" dirty="0" smtClean="0"/>
              <a:t> Productivity </a:t>
            </a:r>
            <a:r>
              <a:rPr lang="en-US" sz="1400" b="1" dirty="0" smtClean="0"/>
              <a:t>(GDP per person engaged)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643702" y="714360"/>
            <a:ext cx="2357422" cy="2062103"/>
          </a:xfrm>
          <a:prstGeom prst="rect">
            <a:avLst/>
          </a:prstGeom>
          <a:noFill/>
          <a:ln w="28575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ผลิตภาพแรงงานของประเทศในอาเซียนอยู่ในระดับใกล้เคียงกัน ยกเว้นสิงคโปร์ ที่มีผลิตภาพแรงงานสูงกว่าประเทศอื่นๆ </a:t>
            </a:r>
            <a:r>
              <a:rPr lang="th-TH" sz="16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โดยประเทศไทยมีผลิตภาพแรงงานร้อยละ 5.7  ขณะที่ประเทศอาเซียนอื่นมีแนวโน้มการพัฒนาผลิตภาพแรงงานในระดับที่ใกล้เคียงกับไทย</a:t>
            </a:r>
            <a:endParaRPr lang="en-US" sz="1600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2" name="Chart 21"/>
          <p:cNvGraphicFramePr/>
          <p:nvPr/>
        </p:nvGraphicFramePr>
        <p:xfrm>
          <a:off x="0" y="647700"/>
          <a:ext cx="6715172" cy="2526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000496" y="2781300"/>
            <a:ext cx="27146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International </a:t>
            </a:r>
            <a:r>
              <a:rPr lang="en-US" sz="1000" dirty="0" err="1" smtClean="0"/>
              <a:t>Labour</a:t>
            </a:r>
            <a:r>
              <a:rPr lang="en-US" sz="1000" dirty="0" smtClean="0"/>
              <a:t> Organization</a:t>
            </a:r>
            <a:r>
              <a:rPr lang="th-TH" sz="1000" dirty="0" smtClean="0"/>
              <a:t> (2011)</a:t>
            </a:r>
            <a:endParaRPr lang="en-US" sz="1000" dirty="0"/>
          </a:p>
        </p:txBody>
      </p:sp>
      <p:graphicFrame>
        <p:nvGraphicFramePr>
          <p:cNvPr id="25" name="Chart 24"/>
          <p:cNvGraphicFramePr/>
          <p:nvPr/>
        </p:nvGraphicFramePr>
        <p:xfrm>
          <a:off x="0" y="3298031"/>
          <a:ext cx="6643702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Rectangle 27"/>
          <p:cNvSpPr/>
          <p:nvPr/>
        </p:nvSpPr>
        <p:spPr>
          <a:xfrm>
            <a:off x="76200" y="3084514"/>
            <a:ext cx="3929058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ahoma" pitchFamily="34" charset="0"/>
              </a:rPr>
              <a:t>Legal Minimum Wage in Major Asian Cities</a:t>
            </a:r>
            <a:endParaRPr lang="en-US" sz="1600" b="1" dirty="0"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86446" y="3262315"/>
            <a:ext cx="1071570" cy="25391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cs typeface="Tahoma" pitchFamily="34" charset="0"/>
              </a:rPr>
              <a:t>USD, per month</a:t>
            </a:r>
            <a:endParaRPr lang="en-US" sz="1050" b="1" dirty="0">
              <a:cs typeface="Tahoma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00504" y="3500443"/>
            <a:ext cx="45719" cy="1726419"/>
          </a:xfrm>
          <a:prstGeom prst="rect">
            <a:avLst/>
          </a:prstGeom>
          <a:solidFill>
            <a:srgbClr val="FF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429388" y="5214954"/>
            <a:ext cx="28575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/>
            <a:r>
              <a:rPr lang="en-US" sz="1000" dirty="0" smtClean="0"/>
              <a:t>Source: JETRO Research</a:t>
            </a:r>
            <a:r>
              <a:rPr lang="th-TH" sz="1000" dirty="0" smtClean="0"/>
              <a:t> </a:t>
            </a:r>
            <a:r>
              <a:rPr kumimoji="1" lang="en-US" altLang="ja-JP" sz="1000" dirty="0" smtClean="0"/>
              <a:t>(As of 1st Jan 2012)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30" name="テキスト ボックス 14"/>
          <p:cNvSpPr txBox="1"/>
          <p:nvPr/>
        </p:nvSpPr>
        <p:spPr>
          <a:xfrm>
            <a:off x="3929058" y="3288847"/>
            <a:ext cx="1643074" cy="25391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050" b="1" i="1" u="sng" dirty="0" smtClean="0">
                <a:cs typeface="Tahoma" pitchFamily="34" charset="0"/>
              </a:rPr>
              <a:t>136: before 300 Baht/day</a:t>
            </a:r>
            <a:endParaRPr kumimoji="1" lang="ja-JP" altLang="en-US" sz="1050" b="1" i="1" u="sng" dirty="0"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00890" y="3619508"/>
            <a:ext cx="2571704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  <a:prstDash val="sysDot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ค่าแรงขั้นต่ำของไทยหลังจากปรับอัตราค่าแรงเพิ่มขึ้น มีจำนวนสูงกว่าหลายประเทศในอาเซียน ซึ่งหากพิจารณาจากผลิตภาพแรงงานที่มีความใกล้เคียงกันแล้ว ไทยอาจเสียเปรียบการแข่งขันในอุตสาหกรรมที่ใช้แรงงานเข้มข้น </a:t>
            </a:r>
            <a:endParaRPr lang="en-US" sz="16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200400" y="266700"/>
            <a:ext cx="5943600" cy="1588"/>
          </a:xfrm>
          <a:prstGeom prst="line">
            <a:avLst/>
          </a:prstGeom>
          <a:ln cmpd="sng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5470879"/>
            <a:ext cx="9144000" cy="244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>
                    <a:lumMod val="50000"/>
                  </a:schemeClr>
                </a:solidFill>
                <a:latin typeface="CordiaUPC" pitchFamily="34" charset="-34"/>
                <a:cs typeface="CordiaUPC" pitchFamily="34" charset="-34"/>
              </a:defRPr>
            </a:lvl1pPr>
          </a:lstStyle>
          <a:p>
            <a:pPr defTabSz="1371600">
              <a:tabLst>
                <a:tab pos="4168775" algn="l"/>
                <a:tab pos="8458200" algn="r"/>
              </a:tabLst>
            </a:pPr>
            <a:r>
              <a:rPr lang="th-TH" dirty="0" smtClean="0"/>
              <a:t>19 กุมภาพันธ์ 2557</a:t>
            </a:r>
            <a:r>
              <a:rPr lang="en-US" dirty="0" smtClean="0"/>
              <a:t>	www.nesdb.go.th	</a:t>
            </a:r>
            <a:fld id="{FEE6738B-F869-4EEB-96B4-CD513E891C91}" type="slidenum">
              <a:rPr lang="en-US" smtClean="0"/>
              <a:pPr defTabSz="1371600">
                <a:tabLst>
                  <a:tab pos="4168775" algn="l"/>
                  <a:tab pos="8458200" algn="r"/>
                </a:tabLst>
              </a:pPr>
              <a:t>12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42844" y="1071550"/>
            <a:ext cx="882173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0" fontAlgn="auto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th-TH" sz="3000" b="1" dirty="0">
                <a:solidFill>
                  <a:srgbClr val="4029EB"/>
                </a:solidFill>
                <a:latin typeface="TH SarabunPSK" pitchFamily="34" charset="-34"/>
                <a:cs typeface="TH SarabunPSK" pitchFamily="34" charset="-34"/>
              </a:rPr>
              <a:t>อาเซียนมีความสำคัญต่อไทย ทั้งทางด้าน</a:t>
            </a:r>
            <a:r>
              <a:rPr lang="th-TH" sz="2000" b="1" dirty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000" b="1" dirty="0"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การค้า การลงทุน และการท่องเที่ยว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2412" y="2143120"/>
            <a:ext cx="88915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ไทยเป็นจุดยุทธศาสตร์ของภูมิภาค</a:t>
            </a:r>
          </a:p>
          <a:p>
            <a:pPr marL="273050" indent="-27305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อาเซียนเป็น ตลาดส่งออกอันดับ 1 ของไทยตั้งแต่ปี 2545 </a:t>
            </a:r>
          </a:p>
          <a:p>
            <a:pPr marL="273050" indent="-27305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ไทย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เกินดุลการค้า กับอาเซียนนับตั้งแต่ปี 2536</a:t>
            </a:r>
          </a:p>
          <a:p>
            <a:pPr marL="273050" indent="-27305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h-TH" sz="2400" b="1" spc="-50" dirty="0">
                <a:latin typeface="TH SarabunPSK" pitchFamily="34" charset="-34"/>
                <a:cs typeface="TH SarabunPSK" pitchFamily="34" charset="-34"/>
              </a:rPr>
              <a:t>การลงทุนโดยตรง (</a:t>
            </a:r>
            <a:r>
              <a:rPr lang="en-US" sz="2400" b="1" spc="-50" dirty="0">
                <a:latin typeface="TH SarabunPSK" pitchFamily="34" charset="-34"/>
                <a:cs typeface="TH SarabunPSK" pitchFamily="34" charset="-34"/>
              </a:rPr>
              <a:t>FDI) </a:t>
            </a:r>
            <a:r>
              <a:rPr lang="th-TH" sz="2400" b="1" spc="-50" dirty="0">
                <a:latin typeface="TH SarabunPSK" pitchFamily="34" charset="-34"/>
                <a:cs typeface="TH SarabunPSK" pitchFamily="34" charset="-34"/>
              </a:rPr>
              <a:t>ในไทยสูงถึง 20% ของการลงทุนจากต่างประเทศทั้งหมด </a:t>
            </a:r>
          </a:p>
          <a:p>
            <a:pPr marL="273050" indent="-27305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นักท่องเที่ยวจากอาเซียนมาไทย สูงถึง 30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24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ของนักท่องเที่ยวต่างชาติทั้งหมด (มาเลเซียมาไทยมากที่สุด)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282" y="214294"/>
            <a:ext cx="752316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altLang="ja-JP" sz="40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ความท้าทายจาก </a:t>
            </a:r>
            <a:r>
              <a:rPr lang="en-US" altLang="ja-JP" sz="40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AEC</a:t>
            </a:r>
            <a:endParaRPr lang="en-US" altLang="ja-JP" sz="4000" b="1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0033CC"/>
              </a:solidFill>
              <a:latin typeface="TH SarabunPSK" pitchFamily="34" charset="-34"/>
              <a:ea typeface="MS Mincho" pitchFamily="49" charset="-128"/>
              <a:cs typeface="TH SarabunPSK" pitchFamily="34" charset="-34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5470879"/>
            <a:ext cx="9144000" cy="244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>
                    <a:lumMod val="50000"/>
                  </a:schemeClr>
                </a:solidFill>
                <a:latin typeface="CordiaUPC" pitchFamily="34" charset="-34"/>
                <a:cs typeface="CordiaUPC" pitchFamily="34" charset="-34"/>
              </a:defRPr>
            </a:lvl1pPr>
          </a:lstStyle>
          <a:p>
            <a:pPr defTabSz="1371600">
              <a:tabLst>
                <a:tab pos="4168775" algn="l"/>
                <a:tab pos="8458200" algn="r"/>
              </a:tabLst>
            </a:pPr>
            <a:r>
              <a:rPr lang="th-TH" dirty="0" smtClean="0"/>
              <a:t>19 กุมภาพันธ์ 2557</a:t>
            </a:r>
            <a:r>
              <a:rPr lang="en-US" dirty="0" smtClean="0"/>
              <a:t>	www.nesdb.go.th	</a:t>
            </a:r>
            <a:fld id="{FEE6738B-F869-4EEB-96B4-CD513E891C91}" type="slidenum">
              <a:rPr lang="en-US" smtClean="0"/>
              <a:pPr defTabSz="1371600">
                <a:tabLst>
                  <a:tab pos="4168775" algn="l"/>
                  <a:tab pos="8458200" algn="r"/>
                </a:tabLst>
              </a:pPr>
              <a:t>13</a:t>
            </a:fld>
            <a:endParaRPr lang="en-US" dirty="0" smtClean="0"/>
          </a:p>
        </p:txBody>
      </p:sp>
      <p:pic>
        <p:nvPicPr>
          <p:cNvPr id="12" name="Picture 3" descr="C:\Documents and Settings\sawanrat\My Documents\aec_pics\images (3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2366" y="2786062"/>
            <a:ext cx="1671634" cy="1285872"/>
          </a:xfrm>
          <a:prstGeom prst="rect">
            <a:avLst/>
          </a:prstGeom>
          <a:noFill/>
        </p:spPr>
      </p:pic>
      <p:pic>
        <p:nvPicPr>
          <p:cNvPr id="14" name="Picture 9" descr="https://encrypted-tbn2.gstatic.com/images?q=tbn:ANd9GcRXu9Kzpkts3EmNz0lMhHbQ_kWBVVNi6V0iz1zL9LP2-INhs6o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00112"/>
            <a:ext cx="1108210" cy="927631"/>
          </a:xfrm>
          <a:prstGeom prst="rect">
            <a:avLst/>
          </a:prstGeom>
          <a:noFill/>
        </p:spPr>
      </p:pic>
      <p:pic>
        <p:nvPicPr>
          <p:cNvPr id="16" name="Picture 2" descr="https://encrypted-tbn0.gstatic.com/images?q=tbn:ANd9GcQEwHv66TfojlClnaFXKAMr-eQNDWXNl3nfSxDVpMRqEnCpB27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785798"/>
            <a:ext cx="2143140" cy="1184163"/>
          </a:xfrm>
          <a:prstGeom prst="rect">
            <a:avLst/>
          </a:prstGeom>
          <a:noFill/>
        </p:spPr>
      </p:pic>
      <p:pic>
        <p:nvPicPr>
          <p:cNvPr id="2052" name="Picture 4" descr="http://www.visitorstothailand.com/Thai_Traditional_Dresses/Toon_thailan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4143384"/>
            <a:ext cx="1928826" cy="1059647"/>
          </a:xfrm>
          <a:prstGeom prst="rect">
            <a:avLst/>
          </a:prstGeom>
          <a:noFill/>
        </p:spPr>
      </p:pic>
      <p:cxnSp>
        <p:nvCxnSpPr>
          <p:cNvPr id="17" name="Straight Connector 16"/>
          <p:cNvCxnSpPr/>
          <p:nvPr/>
        </p:nvCxnSpPr>
        <p:spPr>
          <a:xfrm>
            <a:off x="3571868" y="642922"/>
            <a:ext cx="5229220" cy="1588"/>
          </a:xfrm>
          <a:prstGeom prst="line">
            <a:avLst/>
          </a:prstGeom>
          <a:ln cmpd="sng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381000" y="647700"/>
            <a:ext cx="8763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th-TH" altLang="ja-JP" sz="44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ประเด็นนำเสนอ</a:t>
            </a:r>
            <a:endParaRPr lang="en-US" altLang="ja-JP" sz="4400" b="1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0033CC"/>
              </a:solidFill>
              <a:latin typeface="TH SarabunPSK" pitchFamily="34" charset="-34"/>
              <a:ea typeface="MS Mincho" pitchFamily="49" charset="-128"/>
              <a:cs typeface="TH SarabunPSK" pitchFamily="34" charset="-34"/>
            </a:endParaRPr>
          </a:p>
        </p:txBody>
      </p:sp>
      <p:graphicFrame>
        <p:nvGraphicFramePr>
          <p:cNvPr id="11" name="Content Placeholder 6"/>
          <p:cNvGraphicFramePr>
            <a:graphicFrameLocks/>
          </p:cNvGraphicFramePr>
          <p:nvPr/>
        </p:nvGraphicFramePr>
        <p:xfrm>
          <a:off x="685800" y="1638300"/>
          <a:ext cx="7886728" cy="3497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7"/>
          <p:cNvGrpSpPr/>
          <p:nvPr/>
        </p:nvGrpSpPr>
        <p:grpSpPr>
          <a:xfrm>
            <a:off x="7620000" y="266700"/>
            <a:ext cx="1295400" cy="1295400"/>
            <a:chOff x="7053942" y="3390900"/>
            <a:chExt cx="2057400" cy="2065566"/>
          </a:xfrm>
        </p:grpSpPr>
        <p:pic>
          <p:nvPicPr>
            <p:cNvPr id="9" name="Picture 6" descr="C:\Documents and Settings\montathip\Desktop\PPT บรรยาย\Asean Flags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53942" y="3913416"/>
              <a:ext cx="2057400" cy="15430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7" descr="C:\Documents and Settings\montathip\Desktop\PPT บรรยาย\9302791-crystal-sphere-of-asean-flag-with-world-map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543798" y="3390900"/>
              <a:ext cx="1066800" cy="1066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cxnSp>
        <p:nvCxnSpPr>
          <p:cNvPr id="8" name="Straight Connector 7"/>
          <p:cNvCxnSpPr/>
          <p:nvPr/>
        </p:nvCxnSpPr>
        <p:spPr>
          <a:xfrm>
            <a:off x="3276600" y="952500"/>
            <a:ext cx="4267200" cy="1588"/>
          </a:xfrm>
          <a:prstGeom prst="line">
            <a:avLst/>
          </a:prstGeom>
          <a:ln cmpd="sng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5470879"/>
            <a:ext cx="9144000" cy="244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>
                    <a:lumMod val="50000"/>
                  </a:schemeClr>
                </a:solidFill>
                <a:latin typeface="CordiaUPC" pitchFamily="34" charset="-34"/>
                <a:cs typeface="CordiaUPC" pitchFamily="34" charset="-34"/>
              </a:defRPr>
            </a:lvl1pPr>
          </a:lstStyle>
          <a:p>
            <a:pPr defTabSz="1371600">
              <a:tabLst>
                <a:tab pos="4168775" algn="l"/>
                <a:tab pos="8458200" algn="r"/>
              </a:tabLst>
            </a:pPr>
            <a:r>
              <a:rPr lang="th-TH" dirty="0" smtClean="0"/>
              <a:t>19 กุมภาพันธ์ 2557</a:t>
            </a:r>
            <a:r>
              <a:rPr lang="en-US" dirty="0" smtClean="0"/>
              <a:t>	www.nesdb.go.th	</a:t>
            </a:r>
            <a:fld id="{FEE6738B-F869-4EEB-96B4-CD513E891C91}" type="slidenum">
              <a:rPr lang="en-US" smtClean="0"/>
              <a:pPr defTabSz="1371600">
                <a:tabLst>
                  <a:tab pos="4168775" algn="l"/>
                  <a:tab pos="8458200" algn="r"/>
                </a:tabLst>
              </a:pPr>
              <a:t>14</a:t>
            </a:fld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 descr="http://upload.wikimedia.org/wikipedia/commons/3/3a/Map_TH_provinces_by_geographi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28608"/>
            <a:ext cx="4021155" cy="4819696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714348" y="1175946"/>
            <a:ext cx="228598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200" b="1" spc="5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หลุดพ้นจากประเทศรายได้ปานกลาง</a:t>
            </a:r>
            <a:endParaRPr lang="en-US" sz="2200" b="1" spc="5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43636" y="1354159"/>
            <a:ext cx="30003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pc="-50" dirty="0" smtClean="0">
                <a:latin typeface="TH SarabunPSK" pitchFamily="34" charset="-34"/>
                <a:cs typeface="TH SarabunPSK" pitchFamily="34" charset="-34"/>
              </a:rPr>
              <a:t>ประชาชนทุกกลุ่มมีมาตรฐานการดำรงชีวิตที่มีคุณภาพ ด้วยระบบการศึกษา สาธารณสุข และระบบยุติธรรมที่มีประสิทธิภาพและทั่วถึง</a:t>
            </a:r>
            <a:endParaRPr lang="th-TH" spc="-5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4348" y="1782789"/>
            <a:ext cx="2286016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pc="-60" dirty="0" smtClean="0">
                <a:latin typeface="TH SarabunPSK" pitchFamily="34" charset="-34"/>
                <a:cs typeface="TH SarabunPSK" pitchFamily="34" charset="-34"/>
              </a:rPr>
              <a:t>รายได้ต่อหัวเพิ่มขึ้น</a:t>
            </a:r>
            <a:endParaRPr lang="en-US" spc="-6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49954" y="1033065"/>
            <a:ext cx="1986441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200" b="1" spc="5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ความเหลื่อมล้ำน้อยลง</a:t>
            </a:r>
            <a:endParaRPr lang="en-US" sz="2200" b="1" spc="5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51856" y="2605455"/>
            <a:ext cx="2610009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200" b="1" spc="50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เป็นมิตรต่อสิ่งแวดล้อมมากขึ้น</a:t>
            </a:r>
            <a:endParaRPr lang="en-US" sz="2200" b="1" spc="50" dirty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00763" y="2925795"/>
            <a:ext cx="2385679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ลดการปล่อยก๊าซเรือนกระจก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1472" y="3188242"/>
            <a:ext cx="257176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200" b="1" spc="50" dirty="0" smtClean="0">
                <a:latin typeface="TH SarabunPSK" pitchFamily="34" charset="-34"/>
                <a:cs typeface="TH SarabunPSK" pitchFamily="34" charset="-34"/>
              </a:rPr>
              <a:t>เป็นศูนย์กลางการเชื่อมโยงเศรษฐกิจในภูมิภาค</a:t>
            </a:r>
            <a:endParaRPr lang="en-US" sz="2200" b="1" spc="5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2400" y="3854489"/>
            <a:ext cx="30718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pc="-50" dirty="0" smtClean="0">
                <a:latin typeface="TH SarabunPSK" pitchFamily="34" charset="-34"/>
                <a:cs typeface="TH SarabunPSK" pitchFamily="34" charset="-34"/>
              </a:rPr>
              <a:t>เป็นศูนย์กลางด้านการค้า การลงทุน ของภูมิภาค ที่มีระบบโครงข่ายคมนาคมและ ระบบ </a:t>
            </a:r>
            <a:r>
              <a:rPr lang="en-US" spc="-50" dirty="0" smtClean="0">
                <a:latin typeface="TH SarabunPSK" pitchFamily="34" charset="-34"/>
                <a:cs typeface="TH SarabunPSK" pitchFamily="34" charset="-34"/>
              </a:rPr>
              <a:t>ICT</a:t>
            </a:r>
            <a:r>
              <a:rPr lang="th-TH" spc="-50" dirty="0" smtClean="0">
                <a:latin typeface="TH SarabunPSK" pitchFamily="34" charset="-34"/>
                <a:cs typeface="TH SarabunPSK" pitchFamily="34" charset="-34"/>
              </a:rPr>
              <a:t> ที่ทันสมัย เชื่อมโยงอาเซียนกับโลก</a:t>
            </a:r>
            <a:endParaRPr lang="th-TH" spc="-5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41912" y="3676271"/>
            <a:ext cx="2491387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200" b="1" spc="50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ศักยภาพในการแข่งขันสูงขึ้น</a:t>
            </a:r>
            <a:endParaRPr lang="en-US" sz="2200" b="1" spc="50" dirty="0">
              <a:solidFill>
                <a:schemeClr val="accent5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00694" y="3997369"/>
            <a:ext cx="3357586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b="1" spc="-5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pc="-50" dirty="0" smtClean="0">
                <a:latin typeface="TH SarabunPSK" pitchFamily="34" charset="-34"/>
                <a:cs typeface="TH SarabunPSK" pitchFamily="34" charset="-34"/>
              </a:rPr>
              <a:t>แหล่งผลิตอาหารคุณภาพของโลก 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pc="-5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pc="-50" dirty="0" smtClean="0">
                <a:latin typeface="TH SarabunPSK" pitchFamily="34" charset="-34"/>
                <a:cs typeface="TH SarabunPSK" pitchFamily="34" charset="-34"/>
              </a:rPr>
              <a:t>ศูนย์กลางอุตสาหกรรมยานยนต์ของเอเชีย 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pc="-50" dirty="0" smtClean="0">
                <a:latin typeface="TH SarabunPSK" pitchFamily="34" charset="-34"/>
                <a:cs typeface="TH SarabunPSK" pitchFamily="34" charset="-34"/>
              </a:rPr>
              <a:t> เมืองหลวงแห่งการท่องเที่ยวของอาเซียน </a:t>
            </a:r>
            <a:endParaRPr lang="en-US" spc="-50" dirty="0" smtClean="0">
              <a:latin typeface="TH SarabunPSK" pitchFamily="34" charset="-34"/>
              <a:cs typeface="TH SarabunPSK" pitchFamily="34" charset="-34"/>
            </a:endParaRP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pc="-5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pc="-50" dirty="0" smtClean="0">
                <a:latin typeface="TH SarabunPSK" pitchFamily="34" charset="-34"/>
                <a:cs typeface="TH SarabunPSK" pitchFamily="34" charset="-34"/>
              </a:rPr>
              <a:t>ผู้นำด้านการออกแบบบริการของอาเซียน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h-TH" sz="1600" spc="-5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152400" y="114300"/>
            <a:ext cx="8763000" cy="45871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th-TH" altLang="ja-JP" sz="36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เป้าหมาย </a:t>
            </a:r>
            <a:r>
              <a:rPr lang="en-US" altLang="ja-JP" sz="36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: </a:t>
            </a:r>
            <a:r>
              <a:rPr lang="th-TH" altLang="ja-JP" sz="36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ประเทศไทยในอนาคต</a:t>
            </a:r>
            <a:endParaRPr lang="en-US" altLang="ja-JP" sz="3600" b="1" dirty="0" smtClean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0033CC"/>
              </a:solidFill>
              <a:latin typeface="TH SarabunPSK" pitchFamily="34" charset="-34"/>
              <a:ea typeface="MS Mincho" pitchFamily="49" charset="-128"/>
              <a:cs typeface="TH SarabunPSK" pitchFamily="34" charset="-34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419600" y="342900"/>
            <a:ext cx="4724400" cy="1588"/>
          </a:xfrm>
          <a:prstGeom prst="line">
            <a:avLst/>
          </a:prstGeom>
          <a:ln cmpd="sng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5410729"/>
            <a:ext cx="2133600" cy="304271"/>
          </a:xfrm>
        </p:spPr>
        <p:txBody>
          <a:bodyPr/>
          <a:lstStyle/>
          <a:p>
            <a:fld id="{C0C3BD69-07EB-4527-8C0F-EDE75C80A84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5470879"/>
            <a:ext cx="9144000" cy="244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>
                    <a:lumMod val="50000"/>
                  </a:schemeClr>
                </a:solidFill>
                <a:latin typeface="CordiaUPC" pitchFamily="34" charset="-34"/>
                <a:cs typeface="CordiaUPC" pitchFamily="34" charset="-34"/>
              </a:defRPr>
            </a:lvl1pPr>
          </a:lstStyle>
          <a:p>
            <a:pPr defTabSz="1371600">
              <a:tabLst>
                <a:tab pos="4168775" algn="l"/>
                <a:tab pos="8458200" algn="r"/>
              </a:tabLst>
            </a:pPr>
            <a:r>
              <a:rPr lang="th-TH" dirty="0" smtClean="0"/>
              <a:t>19 กุมภาพันธ์ 2557</a:t>
            </a:r>
            <a:r>
              <a:rPr lang="en-US" dirty="0" smtClean="0"/>
              <a:t>	www.nesdb.go.th	</a:t>
            </a:r>
            <a:fld id="{FEE6738B-F869-4EEB-96B4-CD513E891C91}" type="slidenum">
              <a:rPr lang="en-US" smtClean="0"/>
              <a:pPr defTabSz="1371600">
                <a:tabLst>
                  <a:tab pos="4168775" algn="l"/>
                  <a:tab pos="8458200" algn="r"/>
                </a:tabLst>
              </a:pPr>
              <a:t>15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165" y="29105"/>
            <a:ext cx="431400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ja-JP" sz="36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ประเด็นปัญหาสำคัญของประเทศ</a:t>
            </a:r>
            <a:endParaRPr lang="th-TH" sz="3600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282" y="2357434"/>
            <a:ext cx="2016125" cy="2759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ขีดความสามารถในการแข่งขันของไทยลดลง </a:t>
            </a:r>
            <a:b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แต่ประเทศอาเซียน</a:t>
            </a:r>
            <a:br>
              <a:rPr lang="th-TH" sz="2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ปรับเพิ่มสูงขึ้นต่อเนื่อง</a:t>
            </a:r>
          </a:p>
          <a:p>
            <a:pPr>
              <a:lnSpc>
                <a:spcPts val="1800"/>
              </a:lnSpc>
              <a:defRPr/>
            </a:pPr>
            <a:endParaRPr lang="th-TH" sz="2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00298" y="2357434"/>
            <a:ext cx="2016125" cy="840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ความเหลื่อมล้ำอยู่ในเกณฑ์สูง </a:t>
            </a:r>
            <a:r>
              <a:rPr lang="th-TH" sz="2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ทั้งด้านโอกาสและรายได้ </a:t>
            </a:r>
            <a:r>
              <a:rPr lang="en-US" sz="2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(Income gap)</a:t>
            </a:r>
          </a:p>
          <a:p>
            <a:pPr>
              <a:lnSpc>
                <a:spcPts val="1800"/>
              </a:lnSpc>
              <a:defRPr/>
            </a:pPr>
            <a:endParaRPr lang="en-US" sz="2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6776" y="2390772"/>
            <a:ext cx="2160588" cy="35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พึ่งพาการส่งออกกว่า 70 </a:t>
            </a:r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ts val="1800"/>
              </a:lnSpc>
              <a:defRPr/>
            </a:pP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16" y="2357434"/>
            <a:ext cx="2017712" cy="2759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ขาดการเตรียมโครงสร้างพื้นฐานด้านน้ำ และแนวทางการจัดการน้ำ</a:t>
            </a:r>
            <a:r>
              <a:rPr lang="th-TH" sz="2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อย่างเป็นระบบ ทำให้เกิดอุทกภัยครั้งใหญ่ในปี 2554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14282" y="1571616"/>
            <a:ext cx="8713786" cy="573067"/>
            <a:chOff x="179389" y="1866900"/>
            <a:chExt cx="8713786" cy="573067"/>
          </a:xfrm>
        </p:grpSpPr>
        <p:sp>
          <p:nvSpPr>
            <p:cNvPr id="15" name="Rectangle 14"/>
            <p:cNvSpPr/>
            <p:nvPr/>
          </p:nvSpPr>
          <p:spPr>
            <a:xfrm>
              <a:off x="179389" y="1900217"/>
              <a:ext cx="2016125" cy="53975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20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ขีดความสามารถในการแข่งขันลดลง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84457" y="1900217"/>
              <a:ext cx="2016125" cy="53975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18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ความเหลื่อมล้ำทางสังคมและความเหลื่อมล้ำทางรายได้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43466" y="1900217"/>
              <a:ext cx="2016125" cy="53975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20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ความไม่สมดุลทางเศรษฐกิจ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875463" y="1866900"/>
              <a:ext cx="2017712" cy="53975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18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การเปลี่ยนแปลงของสภาพภูมิอากาศโลก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65100" y="3771900"/>
            <a:ext cx="2103439" cy="163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ขาดการพัฒนาโครงสร้างพื้นฐานและ </a:t>
            </a:r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Logistic </a:t>
            </a:r>
            <a:r>
              <a:rPr lang="th-TH" sz="2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อย่างต่อเนื่อง</a:t>
            </a:r>
          </a:p>
          <a:p>
            <a:pPr>
              <a:lnSpc>
                <a:spcPts val="1800"/>
              </a:lnSpc>
              <a:defRPr/>
            </a:pPr>
            <a:endParaRPr lang="th-TH" sz="2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" y="4762500"/>
            <a:ext cx="2116139" cy="900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ต้นทุน</a:t>
            </a:r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Logistic 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สูง </a:t>
            </a:r>
            <a:r>
              <a:rPr lang="th-TH" sz="2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และใช้พลังงานอย่างสิ้นเปลือง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00298" y="3786194"/>
            <a:ext cx="2016125" cy="780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ขาดการกระจายความเจริญไปสู่ภูมิภาคอย่างทั่วถึง</a:t>
            </a:r>
          </a:p>
        </p:txBody>
      </p:sp>
      <p:sp>
        <p:nvSpPr>
          <p:cNvPr id="13330" name="Rectangle 21"/>
          <p:cNvSpPr>
            <a:spLocks noChangeArrowheads="1"/>
          </p:cNvSpPr>
          <p:nvPr/>
        </p:nvSpPr>
        <p:spPr bwMode="auto">
          <a:xfrm>
            <a:off x="4643438" y="2786062"/>
            <a:ext cx="228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ขาดการเสริมสร้างความเข้มแข็งของเศรษฐกิจภายในประเทศ</a:t>
            </a:r>
          </a:p>
        </p:txBody>
      </p:sp>
      <p:sp>
        <p:nvSpPr>
          <p:cNvPr id="13331" name="Rectangle 22"/>
          <p:cNvSpPr>
            <a:spLocks noChangeArrowheads="1"/>
          </p:cNvSpPr>
          <p:nvPr/>
        </p:nvSpPr>
        <p:spPr bwMode="auto">
          <a:xfrm>
            <a:off x="4643438" y="3571880"/>
            <a:ext cx="2286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เมื่อภาคส่งออกได้รับผลกระทบจากความผันผวนทางเศรษฐกิจในต่างประเทศ ทำให้กระทบต่อ</a:t>
            </a:r>
            <a:r>
              <a:rPr lang="en-US" sz="20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GDP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42910" y="714360"/>
            <a:ext cx="7704209" cy="752864"/>
            <a:chOff x="684215" y="1028700"/>
            <a:chExt cx="7704209" cy="752864"/>
          </a:xfrm>
        </p:grpSpPr>
        <p:pic>
          <p:nvPicPr>
            <p:cNvPr id="87043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2602" b="6489"/>
            <a:stretch>
              <a:fillRect/>
            </a:stretch>
          </p:blipFill>
          <p:spPr bwMode="auto">
            <a:xfrm>
              <a:off x="2801123" y="1038235"/>
              <a:ext cx="1338830" cy="683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7" name="Picture 34" descr="People on a seesaw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/>
            </a:blip>
            <a:srcRect/>
            <a:stretch>
              <a:fillRect/>
            </a:stretch>
          </p:blipFill>
          <p:spPr bwMode="auto">
            <a:xfrm>
              <a:off x="5158358" y="1049701"/>
              <a:ext cx="1141834" cy="731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น้ำ 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80312" y="1028700"/>
              <a:ext cx="1008112" cy="692399"/>
            </a:xfrm>
            <a:prstGeom prst="ellipse">
              <a:avLst/>
            </a:prstGeom>
          </p:spPr>
        </p:pic>
        <p:grpSp>
          <p:nvGrpSpPr>
            <p:cNvPr id="2" name="Group 27"/>
            <p:cNvGrpSpPr>
              <a:grpSpLocks/>
            </p:cNvGrpSpPr>
            <p:nvPr/>
          </p:nvGrpSpPr>
          <p:grpSpPr bwMode="auto">
            <a:xfrm>
              <a:off x="684215" y="1241359"/>
              <a:ext cx="1079475" cy="480198"/>
              <a:chOff x="611560" y="1556792"/>
              <a:chExt cx="1080120" cy="648072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611560" y="1917361"/>
                <a:ext cx="216024" cy="28750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188153" y="1556792"/>
                <a:ext cx="216024" cy="64807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99062" y="1701337"/>
                <a:ext cx="216024" cy="50352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475656" y="1556792"/>
                <a:ext cx="216024" cy="64807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/>
              </a:p>
            </p:txBody>
          </p:sp>
        </p:grpSp>
      </p:grpSp>
      <p:cxnSp>
        <p:nvCxnSpPr>
          <p:cNvPr id="28" name="Straight Connector 27"/>
          <p:cNvCxnSpPr/>
          <p:nvPr/>
        </p:nvCxnSpPr>
        <p:spPr>
          <a:xfrm>
            <a:off x="4572000" y="419100"/>
            <a:ext cx="4572000" cy="1588"/>
          </a:xfrm>
          <a:prstGeom prst="line">
            <a:avLst/>
          </a:prstGeom>
          <a:ln cmpd="sng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5410729"/>
            <a:ext cx="2133600" cy="304271"/>
          </a:xfrm>
        </p:spPr>
        <p:txBody>
          <a:bodyPr/>
          <a:lstStyle/>
          <a:p>
            <a:fld id="{C0C3BD69-07EB-4527-8C0F-EDE75C80A84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5470879"/>
            <a:ext cx="9144000" cy="244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>
                    <a:lumMod val="50000"/>
                  </a:schemeClr>
                </a:solidFill>
                <a:latin typeface="CordiaUPC" pitchFamily="34" charset="-34"/>
                <a:cs typeface="CordiaUPC" pitchFamily="34" charset="-34"/>
              </a:defRPr>
            </a:lvl1pPr>
          </a:lstStyle>
          <a:p>
            <a:pPr defTabSz="1371600">
              <a:tabLst>
                <a:tab pos="4168775" algn="l"/>
                <a:tab pos="8458200" algn="r"/>
              </a:tabLst>
            </a:pPr>
            <a:r>
              <a:rPr lang="th-TH" dirty="0" smtClean="0"/>
              <a:t>19 กุมภาพันธ์ 2557</a:t>
            </a:r>
            <a:r>
              <a:rPr lang="en-US" dirty="0" smtClean="0"/>
              <a:t>	www.nesdb.go.th	</a:t>
            </a:r>
            <a:fld id="{FEE6738B-F869-4EEB-96B4-CD513E891C91}" type="slidenum">
              <a:rPr lang="en-US" smtClean="0"/>
              <a:pPr defTabSz="1371600">
                <a:tabLst>
                  <a:tab pos="4168775" algn="l"/>
                  <a:tab pos="8458200" algn="r"/>
                </a:tabLst>
              </a:pPr>
              <a:t>16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9822" y="825500"/>
            <a:ext cx="5719378" cy="3111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0" name="Rounded Rectangle 19"/>
          <p:cNvSpPr/>
          <p:nvPr/>
        </p:nvSpPr>
        <p:spPr>
          <a:xfrm>
            <a:off x="54430" y="876300"/>
            <a:ext cx="2688770" cy="4415592"/>
          </a:xfrm>
          <a:prstGeom prst="roundRect">
            <a:avLst>
              <a:gd name="adj" fmla="val 5750"/>
            </a:avLst>
          </a:prstGeom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" name="Group 34"/>
          <p:cNvGrpSpPr/>
          <p:nvPr/>
        </p:nvGrpSpPr>
        <p:grpSpPr>
          <a:xfrm>
            <a:off x="304800" y="1206500"/>
            <a:ext cx="1981200" cy="1519992"/>
            <a:chOff x="297407" y="1292170"/>
            <a:chExt cx="3754576" cy="3129125"/>
          </a:xfrm>
        </p:grpSpPr>
        <p:sp>
          <p:nvSpPr>
            <p:cNvPr id="36" name="Freeform 3"/>
            <p:cNvSpPr>
              <a:spLocks/>
            </p:cNvSpPr>
            <p:nvPr/>
          </p:nvSpPr>
          <p:spPr bwMode="auto">
            <a:xfrm>
              <a:off x="2226238" y="1292170"/>
              <a:ext cx="1825745" cy="2283352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158" y="10"/>
                </a:cxn>
                <a:cxn ang="0">
                  <a:pos x="247" y="24"/>
                </a:cxn>
                <a:cxn ang="0">
                  <a:pos x="335" y="45"/>
                </a:cxn>
                <a:cxn ang="0">
                  <a:pos x="423" y="71"/>
                </a:cxn>
                <a:cxn ang="0">
                  <a:pos x="507" y="103"/>
                </a:cxn>
                <a:cxn ang="0">
                  <a:pos x="589" y="141"/>
                </a:cxn>
                <a:cxn ang="0">
                  <a:pos x="669" y="186"/>
                </a:cxn>
                <a:cxn ang="0">
                  <a:pos x="744" y="236"/>
                </a:cxn>
                <a:cxn ang="0">
                  <a:pos x="817" y="289"/>
                </a:cxn>
                <a:cxn ang="0">
                  <a:pos x="885" y="350"/>
                </a:cxn>
                <a:cxn ang="0">
                  <a:pos x="950" y="413"/>
                </a:cxn>
                <a:cxn ang="0">
                  <a:pos x="1009" y="482"/>
                </a:cxn>
                <a:cxn ang="0">
                  <a:pos x="1064" y="554"/>
                </a:cxn>
                <a:cxn ang="0">
                  <a:pos x="1113" y="630"/>
                </a:cxn>
                <a:cxn ang="0">
                  <a:pos x="1157" y="710"/>
                </a:cxn>
                <a:cxn ang="0">
                  <a:pos x="1195" y="792"/>
                </a:cxn>
                <a:cxn ang="0">
                  <a:pos x="1228" y="877"/>
                </a:cxn>
                <a:cxn ang="0">
                  <a:pos x="1255" y="963"/>
                </a:cxn>
                <a:cxn ang="0">
                  <a:pos x="1275" y="1051"/>
                </a:cxn>
                <a:cxn ang="0">
                  <a:pos x="1290" y="1142"/>
                </a:cxn>
                <a:cxn ang="0">
                  <a:pos x="1297" y="1232"/>
                </a:cxn>
                <a:cxn ang="0">
                  <a:pos x="1299" y="1322"/>
                </a:cxn>
                <a:cxn ang="0">
                  <a:pos x="1294" y="1413"/>
                </a:cxn>
                <a:cxn ang="0">
                  <a:pos x="1283" y="1504"/>
                </a:cxn>
                <a:cxn ang="0">
                  <a:pos x="1266" y="1592"/>
                </a:cxn>
                <a:cxn ang="0">
                  <a:pos x="1242" y="1680"/>
                </a:cxn>
                <a:cxn ang="0">
                  <a:pos x="1213" y="1766"/>
                </a:cxn>
                <a:cxn ang="0">
                  <a:pos x="1177" y="1849"/>
                </a:cxn>
                <a:cxn ang="0">
                  <a:pos x="1136" y="1930"/>
                </a:cxn>
                <a:cxn ang="0">
                  <a:pos x="568" y="1615"/>
                </a:cxn>
                <a:cxn ang="0">
                  <a:pos x="588" y="1575"/>
                </a:cxn>
                <a:cxn ang="0">
                  <a:pos x="606" y="1532"/>
                </a:cxn>
                <a:cxn ang="0">
                  <a:pos x="621" y="1490"/>
                </a:cxn>
                <a:cxn ang="0">
                  <a:pos x="632" y="1446"/>
                </a:cxn>
                <a:cxn ang="0">
                  <a:pos x="641" y="1402"/>
                </a:cxn>
                <a:cxn ang="0">
                  <a:pos x="646" y="1357"/>
                </a:cxn>
                <a:cxn ang="0">
                  <a:pos x="649" y="1312"/>
                </a:cxn>
                <a:cxn ang="0">
                  <a:pos x="648" y="1265"/>
                </a:cxn>
                <a:cxn ang="0">
                  <a:pos x="645" y="1220"/>
                </a:cxn>
                <a:cxn ang="0">
                  <a:pos x="637" y="1176"/>
                </a:cxn>
                <a:cxn ang="0">
                  <a:pos x="627" y="1132"/>
                </a:cxn>
                <a:cxn ang="0">
                  <a:pos x="614" y="1088"/>
                </a:cxn>
                <a:cxn ang="0">
                  <a:pos x="597" y="1046"/>
                </a:cxn>
                <a:cxn ang="0">
                  <a:pos x="578" y="1004"/>
                </a:cxn>
                <a:cxn ang="0">
                  <a:pos x="556" y="965"/>
                </a:cxn>
                <a:cxn ang="0">
                  <a:pos x="531" y="927"/>
                </a:cxn>
                <a:cxn ang="0">
                  <a:pos x="504" y="891"/>
                </a:cxn>
                <a:cxn ang="0">
                  <a:pos x="475" y="857"/>
                </a:cxn>
                <a:cxn ang="0">
                  <a:pos x="442" y="825"/>
                </a:cxn>
                <a:cxn ang="0">
                  <a:pos x="408" y="795"/>
                </a:cxn>
                <a:cxn ang="0">
                  <a:pos x="372" y="767"/>
                </a:cxn>
                <a:cxn ang="0">
                  <a:pos x="334" y="742"/>
                </a:cxn>
                <a:cxn ang="0">
                  <a:pos x="294" y="721"/>
                </a:cxn>
                <a:cxn ang="0">
                  <a:pos x="253" y="702"/>
                </a:cxn>
                <a:cxn ang="0">
                  <a:pos x="211" y="686"/>
                </a:cxn>
                <a:cxn ang="0">
                  <a:pos x="167" y="672"/>
                </a:cxn>
                <a:cxn ang="0">
                  <a:pos x="123" y="662"/>
                </a:cxn>
                <a:cxn ang="0">
                  <a:pos x="78" y="655"/>
                </a:cxn>
                <a:cxn ang="0">
                  <a:pos x="33" y="651"/>
                </a:cxn>
                <a:cxn ang="0">
                  <a:pos x="95" y="340"/>
                </a:cxn>
              </a:cxnLst>
              <a:rect l="0" t="0" r="r" b="b"/>
              <a:pathLst>
                <a:path w="1300" h="1951">
                  <a:moveTo>
                    <a:pt x="0" y="0"/>
                  </a:moveTo>
                  <a:lnTo>
                    <a:pt x="22" y="0"/>
                  </a:lnTo>
                  <a:lnTo>
                    <a:pt x="45" y="1"/>
                  </a:lnTo>
                  <a:lnTo>
                    <a:pt x="68" y="2"/>
                  </a:lnTo>
                  <a:lnTo>
                    <a:pt x="90" y="3"/>
                  </a:lnTo>
                  <a:lnTo>
                    <a:pt x="113" y="5"/>
                  </a:lnTo>
                  <a:lnTo>
                    <a:pt x="135" y="7"/>
                  </a:lnTo>
                  <a:lnTo>
                    <a:pt x="158" y="10"/>
                  </a:lnTo>
                  <a:lnTo>
                    <a:pt x="180" y="13"/>
                  </a:lnTo>
                  <a:lnTo>
                    <a:pt x="203" y="16"/>
                  </a:lnTo>
                  <a:lnTo>
                    <a:pt x="225" y="20"/>
                  </a:lnTo>
                  <a:lnTo>
                    <a:pt x="247" y="24"/>
                  </a:lnTo>
                  <a:lnTo>
                    <a:pt x="269" y="28"/>
                  </a:lnTo>
                  <a:lnTo>
                    <a:pt x="291" y="33"/>
                  </a:lnTo>
                  <a:lnTo>
                    <a:pt x="313" y="39"/>
                  </a:lnTo>
                  <a:lnTo>
                    <a:pt x="335" y="45"/>
                  </a:lnTo>
                  <a:lnTo>
                    <a:pt x="358" y="50"/>
                  </a:lnTo>
                  <a:lnTo>
                    <a:pt x="380" y="57"/>
                  </a:lnTo>
                  <a:lnTo>
                    <a:pt x="401" y="64"/>
                  </a:lnTo>
                  <a:lnTo>
                    <a:pt x="423" y="71"/>
                  </a:lnTo>
                  <a:lnTo>
                    <a:pt x="444" y="78"/>
                  </a:lnTo>
                  <a:lnTo>
                    <a:pt x="465" y="87"/>
                  </a:lnTo>
                  <a:lnTo>
                    <a:pt x="486" y="94"/>
                  </a:lnTo>
                  <a:lnTo>
                    <a:pt x="507" y="103"/>
                  </a:lnTo>
                  <a:lnTo>
                    <a:pt x="527" y="113"/>
                  </a:lnTo>
                  <a:lnTo>
                    <a:pt x="549" y="122"/>
                  </a:lnTo>
                  <a:lnTo>
                    <a:pt x="569" y="132"/>
                  </a:lnTo>
                  <a:lnTo>
                    <a:pt x="589" y="141"/>
                  </a:lnTo>
                  <a:lnTo>
                    <a:pt x="609" y="152"/>
                  </a:lnTo>
                  <a:lnTo>
                    <a:pt x="629" y="164"/>
                  </a:lnTo>
                  <a:lnTo>
                    <a:pt x="649" y="174"/>
                  </a:lnTo>
                  <a:lnTo>
                    <a:pt x="669" y="186"/>
                  </a:lnTo>
                  <a:lnTo>
                    <a:pt x="688" y="197"/>
                  </a:lnTo>
                  <a:lnTo>
                    <a:pt x="707" y="210"/>
                  </a:lnTo>
                  <a:lnTo>
                    <a:pt x="726" y="222"/>
                  </a:lnTo>
                  <a:lnTo>
                    <a:pt x="744" y="236"/>
                  </a:lnTo>
                  <a:lnTo>
                    <a:pt x="764" y="248"/>
                  </a:lnTo>
                  <a:lnTo>
                    <a:pt x="782" y="261"/>
                  </a:lnTo>
                  <a:lnTo>
                    <a:pt x="799" y="276"/>
                  </a:lnTo>
                  <a:lnTo>
                    <a:pt x="817" y="289"/>
                  </a:lnTo>
                  <a:lnTo>
                    <a:pt x="835" y="305"/>
                  </a:lnTo>
                  <a:lnTo>
                    <a:pt x="852" y="319"/>
                  </a:lnTo>
                  <a:lnTo>
                    <a:pt x="869" y="334"/>
                  </a:lnTo>
                  <a:lnTo>
                    <a:pt x="885" y="350"/>
                  </a:lnTo>
                  <a:lnTo>
                    <a:pt x="902" y="365"/>
                  </a:lnTo>
                  <a:lnTo>
                    <a:pt x="918" y="380"/>
                  </a:lnTo>
                  <a:lnTo>
                    <a:pt x="934" y="397"/>
                  </a:lnTo>
                  <a:lnTo>
                    <a:pt x="950" y="413"/>
                  </a:lnTo>
                  <a:lnTo>
                    <a:pt x="965" y="430"/>
                  </a:lnTo>
                  <a:lnTo>
                    <a:pt x="980" y="447"/>
                  </a:lnTo>
                  <a:lnTo>
                    <a:pt x="995" y="464"/>
                  </a:lnTo>
                  <a:lnTo>
                    <a:pt x="1009" y="482"/>
                  </a:lnTo>
                  <a:lnTo>
                    <a:pt x="1024" y="499"/>
                  </a:lnTo>
                  <a:lnTo>
                    <a:pt x="1037" y="518"/>
                  </a:lnTo>
                  <a:lnTo>
                    <a:pt x="1051" y="536"/>
                  </a:lnTo>
                  <a:lnTo>
                    <a:pt x="1064" y="554"/>
                  </a:lnTo>
                  <a:lnTo>
                    <a:pt x="1076" y="573"/>
                  </a:lnTo>
                  <a:lnTo>
                    <a:pt x="1089" y="592"/>
                  </a:lnTo>
                  <a:lnTo>
                    <a:pt x="1101" y="611"/>
                  </a:lnTo>
                  <a:lnTo>
                    <a:pt x="1113" y="630"/>
                  </a:lnTo>
                  <a:lnTo>
                    <a:pt x="1124" y="650"/>
                  </a:lnTo>
                  <a:lnTo>
                    <a:pt x="1136" y="669"/>
                  </a:lnTo>
                  <a:lnTo>
                    <a:pt x="1146" y="690"/>
                  </a:lnTo>
                  <a:lnTo>
                    <a:pt x="1157" y="710"/>
                  </a:lnTo>
                  <a:lnTo>
                    <a:pt x="1168" y="730"/>
                  </a:lnTo>
                  <a:lnTo>
                    <a:pt x="1177" y="751"/>
                  </a:lnTo>
                  <a:lnTo>
                    <a:pt x="1187" y="771"/>
                  </a:lnTo>
                  <a:lnTo>
                    <a:pt x="1195" y="792"/>
                  </a:lnTo>
                  <a:lnTo>
                    <a:pt x="1204" y="813"/>
                  </a:lnTo>
                  <a:lnTo>
                    <a:pt x="1213" y="834"/>
                  </a:lnTo>
                  <a:lnTo>
                    <a:pt x="1220" y="856"/>
                  </a:lnTo>
                  <a:lnTo>
                    <a:pt x="1228" y="877"/>
                  </a:lnTo>
                  <a:lnTo>
                    <a:pt x="1235" y="898"/>
                  </a:lnTo>
                  <a:lnTo>
                    <a:pt x="1242" y="920"/>
                  </a:lnTo>
                  <a:lnTo>
                    <a:pt x="1248" y="942"/>
                  </a:lnTo>
                  <a:lnTo>
                    <a:pt x="1255" y="963"/>
                  </a:lnTo>
                  <a:lnTo>
                    <a:pt x="1261" y="985"/>
                  </a:lnTo>
                  <a:lnTo>
                    <a:pt x="1266" y="1007"/>
                  </a:lnTo>
                  <a:lnTo>
                    <a:pt x="1270" y="1029"/>
                  </a:lnTo>
                  <a:lnTo>
                    <a:pt x="1275" y="1051"/>
                  </a:lnTo>
                  <a:lnTo>
                    <a:pt x="1279" y="1074"/>
                  </a:lnTo>
                  <a:lnTo>
                    <a:pt x="1283" y="1097"/>
                  </a:lnTo>
                  <a:lnTo>
                    <a:pt x="1287" y="1119"/>
                  </a:lnTo>
                  <a:lnTo>
                    <a:pt x="1290" y="1142"/>
                  </a:lnTo>
                  <a:lnTo>
                    <a:pt x="1291" y="1164"/>
                  </a:lnTo>
                  <a:lnTo>
                    <a:pt x="1294" y="1187"/>
                  </a:lnTo>
                  <a:lnTo>
                    <a:pt x="1295" y="1209"/>
                  </a:lnTo>
                  <a:lnTo>
                    <a:pt x="1297" y="1232"/>
                  </a:lnTo>
                  <a:lnTo>
                    <a:pt x="1298" y="1254"/>
                  </a:lnTo>
                  <a:lnTo>
                    <a:pt x="1299" y="1277"/>
                  </a:lnTo>
                  <a:lnTo>
                    <a:pt x="1299" y="1300"/>
                  </a:lnTo>
                  <a:lnTo>
                    <a:pt x="1299" y="1322"/>
                  </a:lnTo>
                  <a:lnTo>
                    <a:pt x="1298" y="1345"/>
                  </a:lnTo>
                  <a:lnTo>
                    <a:pt x="1297" y="1368"/>
                  </a:lnTo>
                  <a:lnTo>
                    <a:pt x="1295" y="1390"/>
                  </a:lnTo>
                  <a:lnTo>
                    <a:pt x="1294" y="1413"/>
                  </a:lnTo>
                  <a:lnTo>
                    <a:pt x="1291" y="1435"/>
                  </a:lnTo>
                  <a:lnTo>
                    <a:pt x="1290" y="1458"/>
                  </a:lnTo>
                  <a:lnTo>
                    <a:pt x="1287" y="1480"/>
                  </a:lnTo>
                  <a:lnTo>
                    <a:pt x="1283" y="1504"/>
                  </a:lnTo>
                  <a:lnTo>
                    <a:pt x="1279" y="1526"/>
                  </a:lnTo>
                  <a:lnTo>
                    <a:pt x="1275" y="1548"/>
                  </a:lnTo>
                  <a:lnTo>
                    <a:pt x="1270" y="1570"/>
                  </a:lnTo>
                  <a:lnTo>
                    <a:pt x="1266" y="1592"/>
                  </a:lnTo>
                  <a:lnTo>
                    <a:pt x="1261" y="1614"/>
                  </a:lnTo>
                  <a:lnTo>
                    <a:pt x="1255" y="1636"/>
                  </a:lnTo>
                  <a:lnTo>
                    <a:pt x="1248" y="1658"/>
                  </a:lnTo>
                  <a:lnTo>
                    <a:pt x="1242" y="1680"/>
                  </a:lnTo>
                  <a:lnTo>
                    <a:pt x="1235" y="1701"/>
                  </a:lnTo>
                  <a:lnTo>
                    <a:pt x="1228" y="1723"/>
                  </a:lnTo>
                  <a:lnTo>
                    <a:pt x="1220" y="1744"/>
                  </a:lnTo>
                  <a:lnTo>
                    <a:pt x="1213" y="1766"/>
                  </a:lnTo>
                  <a:lnTo>
                    <a:pt x="1204" y="1787"/>
                  </a:lnTo>
                  <a:lnTo>
                    <a:pt x="1195" y="1808"/>
                  </a:lnTo>
                  <a:lnTo>
                    <a:pt x="1187" y="1828"/>
                  </a:lnTo>
                  <a:lnTo>
                    <a:pt x="1177" y="1849"/>
                  </a:lnTo>
                  <a:lnTo>
                    <a:pt x="1168" y="1869"/>
                  </a:lnTo>
                  <a:lnTo>
                    <a:pt x="1157" y="1889"/>
                  </a:lnTo>
                  <a:lnTo>
                    <a:pt x="1146" y="1910"/>
                  </a:lnTo>
                  <a:lnTo>
                    <a:pt x="1136" y="1930"/>
                  </a:lnTo>
                  <a:lnTo>
                    <a:pt x="1124" y="1950"/>
                  </a:lnTo>
                  <a:lnTo>
                    <a:pt x="815" y="1876"/>
                  </a:lnTo>
                  <a:lnTo>
                    <a:pt x="562" y="1624"/>
                  </a:lnTo>
                  <a:lnTo>
                    <a:pt x="568" y="1615"/>
                  </a:lnTo>
                  <a:lnTo>
                    <a:pt x="573" y="1605"/>
                  </a:lnTo>
                  <a:lnTo>
                    <a:pt x="578" y="1595"/>
                  </a:lnTo>
                  <a:lnTo>
                    <a:pt x="583" y="1585"/>
                  </a:lnTo>
                  <a:lnTo>
                    <a:pt x="588" y="1575"/>
                  </a:lnTo>
                  <a:lnTo>
                    <a:pt x="593" y="1564"/>
                  </a:lnTo>
                  <a:lnTo>
                    <a:pt x="597" y="1553"/>
                  </a:lnTo>
                  <a:lnTo>
                    <a:pt x="601" y="1543"/>
                  </a:lnTo>
                  <a:lnTo>
                    <a:pt x="606" y="1532"/>
                  </a:lnTo>
                  <a:lnTo>
                    <a:pt x="610" y="1522"/>
                  </a:lnTo>
                  <a:lnTo>
                    <a:pt x="614" y="1511"/>
                  </a:lnTo>
                  <a:lnTo>
                    <a:pt x="618" y="1501"/>
                  </a:lnTo>
                  <a:lnTo>
                    <a:pt x="621" y="1490"/>
                  </a:lnTo>
                  <a:lnTo>
                    <a:pt x="624" y="1479"/>
                  </a:lnTo>
                  <a:lnTo>
                    <a:pt x="627" y="1468"/>
                  </a:lnTo>
                  <a:lnTo>
                    <a:pt x="630" y="1457"/>
                  </a:lnTo>
                  <a:lnTo>
                    <a:pt x="632" y="1446"/>
                  </a:lnTo>
                  <a:lnTo>
                    <a:pt x="635" y="1435"/>
                  </a:lnTo>
                  <a:lnTo>
                    <a:pt x="637" y="1424"/>
                  </a:lnTo>
                  <a:lnTo>
                    <a:pt x="639" y="1412"/>
                  </a:lnTo>
                  <a:lnTo>
                    <a:pt x="641" y="1402"/>
                  </a:lnTo>
                  <a:lnTo>
                    <a:pt x="643" y="1390"/>
                  </a:lnTo>
                  <a:lnTo>
                    <a:pt x="645" y="1379"/>
                  </a:lnTo>
                  <a:lnTo>
                    <a:pt x="645" y="1368"/>
                  </a:lnTo>
                  <a:lnTo>
                    <a:pt x="646" y="1357"/>
                  </a:lnTo>
                  <a:lnTo>
                    <a:pt x="647" y="1345"/>
                  </a:lnTo>
                  <a:lnTo>
                    <a:pt x="648" y="1334"/>
                  </a:lnTo>
                  <a:lnTo>
                    <a:pt x="648" y="1322"/>
                  </a:lnTo>
                  <a:lnTo>
                    <a:pt x="649" y="1312"/>
                  </a:lnTo>
                  <a:lnTo>
                    <a:pt x="649" y="1300"/>
                  </a:lnTo>
                  <a:lnTo>
                    <a:pt x="649" y="1289"/>
                  </a:lnTo>
                  <a:lnTo>
                    <a:pt x="648" y="1277"/>
                  </a:lnTo>
                  <a:lnTo>
                    <a:pt x="648" y="1265"/>
                  </a:lnTo>
                  <a:lnTo>
                    <a:pt x="647" y="1255"/>
                  </a:lnTo>
                  <a:lnTo>
                    <a:pt x="646" y="1243"/>
                  </a:lnTo>
                  <a:lnTo>
                    <a:pt x="645" y="1232"/>
                  </a:lnTo>
                  <a:lnTo>
                    <a:pt x="645" y="1220"/>
                  </a:lnTo>
                  <a:lnTo>
                    <a:pt x="643" y="1210"/>
                  </a:lnTo>
                  <a:lnTo>
                    <a:pt x="641" y="1198"/>
                  </a:lnTo>
                  <a:lnTo>
                    <a:pt x="639" y="1187"/>
                  </a:lnTo>
                  <a:lnTo>
                    <a:pt x="637" y="1176"/>
                  </a:lnTo>
                  <a:lnTo>
                    <a:pt x="635" y="1165"/>
                  </a:lnTo>
                  <a:lnTo>
                    <a:pt x="632" y="1153"/>
                  </a:lnTo>
                  <a:lnTo>
                    <a:pt x="630" y="1143"/>
                  </a:lnTo>
                  <a:lnTo>
                    <a:pt x="627" y="1132"/>
                  </a:lnTo>
                  <a:lnTo>
                    <a:pt x="624" y="1121"/>
                  </a:lnTo>
                  <a:lnTo>
                    <a:pt x="621" y="1110"/>
                  </a:lnTo>
                  <a:lnTo>
                    <a:pt x="618" y="1099"/>
                  </a:lnTo>
                  <a:lnTo>
                    <a:pt x="614" y="1088"/>
                  </a:lnTo>
                  <a:lnTo>
                    <a:pt x="610" y="1077"/>
                  </a:lnTo>
                  <a:lnTo>
                    <a:pt x="606" y="1067"/>
                  </a:lnTo>
                  <a:lnTo>
                    <a:pt x="601" y="1056"/>
                  </a:lnTo>
                  <a:lnTo>
                    <a:pt x="597" y="1046"/>
                  </a:lnTo>
                  <a:lnTo>
                    <a:pt x="593" y="1035"/>
                  </a:lnTo>
                  <a:lnTo>
                    <a:pt x="588" y="1025"/>
                  </a:lnTo>
                  <a:lnTo>
                    <a:pt x="583" y="1015"/>
                  </a:lnTo>
                  <a:lnTo>
                    <a:pt x="578" y="1004"/>
                  </a:lnTo>
                  <a:lnTo>
                    <a:pt x="573" y="995"/>
                  </a:lnTo>
                  <a:lnTo>
                    <a:pt x="568" y="985"/>
                  </a:lnTo>
                  <a:lnTo>
                    <a:pt x="562" y="975"/>
                  </a:lnTo>
                  <a:lnTo>
                    <a:pt x="556" y="965"/>
                  </a:lnTo>
                  <a:lnTo>
                    <a:pt x="550" y="955"/>
                  </a:lnTo>
                  <a:lnTo>
                    <a:pt x="545" y="946"/>
                  </a:lnTo>
                  <a:lnTo>
                    <a:pt x="538" y="936"/>
                  </a:lnTo>
                  <a:lnTo>
                    <a:pt x="531" y="927"/>
                  </a:lnTo>
                  <a:lnTo>
                    <a:pt x="525" y="918"/>
                  </a:lnTo>
                  <a:lnTo>
                    <a:pt x="518" y="908"/>
                  </a:lnTo>
                  <a:lnTo>
                    <a:pt x="511" y="900"/>
                  </a:lnTo>
                  <a:lnTo>
                    <a:pt x="504" y="891"/>
                  </a:lnTo>
                  <a:lnTo>
                    <a:pt x="497" y="882"/>
                  </a:lnTo>
                  <a:lnTo>
                    <a:pt x="490" y="874"/>
                  </a:lnTo>
                  <a:lnTo>
                    <a:pt x="482" y="865"/>
                  </a:lnTo>
                  <a:lnTo>
                    <a:pt x="475" y="857"/>
                  </a:lnTo>
                  <a:lnTo>
                    <a:pt x="467" y="848"/>
                  </a:lnTo>
                  <a:lnTo>
                    <a:pt x="458" y="840"/>
                  </a:lnTo>
                  <a:lnTo>
                    <a:pt x="451" y="833"/>
                  </a:lnTo>
                  <a:lnTo>
                    <a:pt x="442" y="825"/>
                  </a:lnTo>
                  <a:lnTo>
                    <a:pt x="434" y="817"/>
                  </a:lnTo>
                  <a:lnTo>
                    <a:pt x="426" y="810"/>
                  </a:lnTo>
                  <a:lnTo>
                    <a:pt x="417" y="802"/>
                  </a:lnTo>
                  <a:lnTo>
                    <a:pt x="408" y="795"/>
                  </a:lnTo>
                  <a:lnTo>
                    <a:pt x="400" y="787"/>
                  </a:lnTo>
                  <a:lnTo>
                    <a:pt x="390" y="781"/>
                  </a:lnTo>
                  <a:lnTo>
                    <a:pt x="382" y="774"/>
                  </a:lnTo>
                  <a:lnTo>
                    <a:pt x="372" y="767"/>
                  </a:lnTo>
                  <a:lnTo>
                    <a:pt x="362" y="761"/>
                  </a:lnTo>
                  <a:lnTo>
                    <a:pt x="353" y="755"/>
                  </a:lnTo>
                  <a:lnTo>
                    <a:pt x="344" y="749"/>
                  </a:lnTo>
                  <a:lnTo>
                    <a:pt x="334" y="742"/>
                  </a:lnTo>
                  <a:lnTo>
                    <a:pt x="324" y="737"/>
                  </a:lnTo>
                  <a:lnTo>
                    <a:pt x="314" y="732"/>
                  </a:lnTo>
                  <a:lnTo>
                    <a:pt x="305" y="726"/>
                  </a:lnTo>
                  <a:lnTo>
                    <a:pt x="294" y="721"/>
                  </a:lnTo>
                  <a:lnTo>
                    <a:pt x="285" y="715"/>
                  </a:lnTo>
                  <a:lnTo>
                    <a:pt x="274" y="711"/>
                  </a:lnTo>
                  <a:lnTo>
                    <a:pt x="263" y="706"/>
                  </a:lnTo>
                  <a:lnTo>
                    <a:pt x="253" y="702"/>
                  </a:lnTo>
                  <a:lnTo>
                    <a:pt x="242" y="697"/>
                  </a:lnTo>
                  <a:lnTo>
                    <a:pt x="232" y="693"/>
                  </a:lnTo>
                  <a:lnTo>
                    <a:pt x="221" y="690"/>
                  </a:lnTo>
                  <a:lnTo>
                    <a:pt x="211" y="686"/>
                  </a:lnTo>
                  <a:lnTo>
                    <a:pt x="200" y="682"/>
                  </a:lnTo>
                  <a:lnTo>
                    <a:pt x="190" y="678"/>
                  </a:lnTo>
                  <a:lnTo>
                    <a:pt x="178" y="675"/>
                  </a:lnTo>
                  <a:lnTo>
                    <a:pt x="167" y="672"/>
                  </a:lnTo>
                  <a:lnTo>
                    <a:pt x="157" y="669"/>
                  </a:lnTo>
                  <a:lnTo>
                    <a:pt x="145" y="667"/>
                  </a:lnTo>
                  <a:lnTo>
                    <a:pt x="135" y="665"/>
                  </a:lnTo>
                  <a:lnTo>
                    <a:pt x="123" y="662"/>
                  </a:lnTo>
                  <a:lnTo>
                    <a:pt x="112" y="660"/>
                  </a:lnTo>
                  <a:lnTo>
                    <a:pt x="101" y="658"/>
                  </a:lnTo>
                  <a:lnTo>
                    <a:pt x="90" y="656"/>
                  </a:lnTo>
                  <a:lnTo>
                    <a:pt x="78" y="655"/>
                  </a:lnTo>
                  <a:lnTo>
                    <a:pt x="68" y="653"/>
                  </a:lnTo>
                  <a:lnTo>
                    <a:pt x="56" y="652"/>
                  </a:lnTo>
                  <a:lnTo>
                    <a:pt x="45" y="651"/>
                  </a:lnTo>
                  <a:lnTo>
                    <a:pt x="33" y="651"/>
                  </a:lnTo>
                  <a:lnTo>
                    <a:pt x="22" y="650"/>
                  </a:lnTo>
                  <a:lnTo>
                    <a:pt x="11" y="650"/>
                  </a:lnTo>
                  <a:lnTo>
                    <a:pt x="0" y="650"/>
                  </a:lnTo>
                  <a:lnTo>
                    <a:pt x="95" y="340"/>
                  </a:lnTo>
                  <a:lnTo>
                    <a:pt x="0" y="0"/>
                  </a:lnTo>
                </a:path>
              </a:pathLst>
            </a:custGeom>
            <a:blipFill dpi="0" rotWithShape="1">
              <a:blip r:embed="rId3" cstate="print"/>
              <a:srcRect/>
              <a:tile tx="-184150" ty="-228600" sx="100000" sy="100000" flip="none" algn="tl"/>
            </a:blipFill>
            <a:ln w="38100" cap="rnd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800">
                <a:solidFill>
                  <a:prstClr val="black"/>
                </a:solidFill>
              </a:endParaRPr>
            </a:p>
          </p:txBody>
        </p:sp>
        <p:grpSp>
          <p:nvGrpSpPr>
            <p:cNvPr id="3" name="Group 13"/>
            <p:cNvGrpSpPr/>
            <p:nvPr/>
          </p:nvGrpSpPr>
          <p:grpSpPr>
            <a:xfrm>
              <a:off x="297407" y="1313318"/>
              <a:ext cx="3429025" cy="3107977"/>
              <a:chOff x="297407" y="1313318"/>
              <a:chExt cx="3429025" cy="3107977"/>
            </a:xfrm>
          </p:grpSpPr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297407" y="1313318"/>
                <a:ext cx="1928826" cy="2283352"/>
              </a:xfrm>
              <a:custGeom>
                <a:avLst/>
                <a:gdLst/>
                <a:ahLst/>
                <a:cxnLst>
                  <a:cxn ang="0">
                    <a:pos x="141" y="1889"/>
                  </a:cxn>
                  <a:cxn ang="0">
                    <a:pos x="103" y="1808"/>
                  </a:cxn>
                  <a:cxn ang="0">
                    <a:pos x="71" y="1723"/>
                  </a:cxn>
                  <a:cxn ang="0">
                    <a:pos x="44" y="1636"/>
                  </a:cxn>
                  <a:cxn ang="0">
                    <a:pos x="24" y="1548"/>
                  </a:cxn>
                  <a:cxn ang="0">
                    <a:pos x="9" y="1458"/>
                  </a:cxn>
                  <a:cxn ang="0">
                    <a:pos x="2" y="1368"/>
                  </a:cxn>
                  <a:cxn ang="0">
                    <a:pos x="0" y="1277"/>
                  </a:cxn>
                  <a:cxn ang="0">
                    <a:pos x="5" y="1187"/>
                  </a:cxn>
                  <a:cxn ang="0">
                    <a:pos x="15" y="1097"/>
                  </a:cxn>
                  <a:cxn ang="0">
                    <a:pos x="33" y="1007"/>
                  </a:cxn>
                  <a:cxn ang="0">
                    <a:pos x="57" y="920"/>
                  </a:cxn>
                  <a:cxn ang="0">
                    <a:pos x="86" y="834"/>
                  </a:cxn>
                  <a:cxn ang="0">
                    <a:pos x="122" y="751"/>
                  </a:cxn>
                  <a:cxn ang="0">
                    <a:pos x="163" y="669"/>
                  </a:cxn>
                  <a:cxn ang="0">
                    <a:pos x="209" y="592"/>
                  </a:cxn>
                  <a:cxn ang="0">
                    <a:pos x="261" y="518"/>
                  </a:cxn>
                  <a:cxn ang="0">
                    <a:pos x="319" y="447"/>
                  </a:cxn>
                  <a:cxn ang="0">
                    <a:pos x="380" y="380"/>
                  </a:cxn>
                  <a:cxn ang="0">
                    <a:pos x="446" y="319"/>
                  </a:cxn>
                  <a:cxn ang="0">
                    <a:pos x="517" y="261"/>
                  </a:cxn>
                  <a:cxn ang="0">
                    <a:pos x="591" y="210"/>
                  </a:cxn>
                  <a:cxn ang="0">
                    <a:pos x="669" y="164"/>
                  </a:cxn>
                  <a:cxn ang="0">
                    <a:pos x="750" y="122"/>
                  </a:cxn>
                  <a:cxn ang="0">
                    <a:pos x="834" y="87"/>
                  </a:cxn>
                  <a:cxn ang="0">
                    <a:pos x="919" y="57"/>
                  </a:cxn>
                  <a:cxn ang="0">
                    <a:pos x="1007" y="33"/>
                  </a:cxn>
                  <a:cxn ang="0">
                    <a:pos x="1096" y="16"/>
                  </a:cxn>
                  <a:cxn ang="0">
                    <a:pos x="1186" y="5"/>
                  </a:cxn>
                  <a:cxn ang="0">
                    <a:pos x="1276" y="0"/>
                  </a:cxn>
                  <a:cxn ang="0">
                    <a:pos x="1288" y="650"/>
                  </a:cxn>
                  <a:cxn ang="0">
                    <a:pos x="1243" y="652"/>
                  </a:cxn>
                  <a:cxn ang="0">
                    <a:pos x="1198" y="658"/>
                  </a:cxn>
                  <a:cxn ang="0">
                    <a:pos x="1153" y="667"/>
                  </a:cxn>
                  <a:cxn ang="0">
                    <a:pos x="1109" y="678"/>
                  </a:cxn>
                  <a:cxn ang="0">
                    <a:pos x="1066" y="693"/>
                  </a:cxn>
                  <a:cxn ang="0">
                    <a:pos x="1025" y="711"/>
                  </a:cxn>
                  <a:cxn ang="0">
                    <a:pos x="985" y="732"/>
                  </a:cxn>
                  <a:cxn ang="0">
                    <a:pos x="945" y="755"/>
                  </a:cxn>
                  <a:cxn ang="0">
                    <a:pos x="908" y="781"/>
                  </a:cxn>
                  <a:cxn ang="0">
                    <a:pos x="873" y="810"/>
                  </a:cxn>
                  <a:cxn ang="0">
                    <a:pos x="840" y="840"/>
                  </a:cxn>
                  <a:cxn ang="0">
                    <a:pos x="809" y="874"/>
                  </a:cxn>
                  <a:cxn ang="0">
                    <a:pos x="780" y="908"/>
                  </a:cxn>
                  <a:cxn ang="0">
                    <a:pos x="754" y="946"/>
                  </a:cxn>
                  <a:cxn ang="0">
                    <a:pos x="731" y="985"/>
                  </a:cxn>
                  <a:cxn ang="0">
                    <a:pos x="710" y="1025"/>
                  </a:cxn>
                  <a:cxn ang="0">
                    <a:pos x="693" y="1067"/>
                  </a:cxn>
                  <a:cxn ang="0">
                    <a:pos x="678" y="1110"/>
                  </a:cxn>
                  <a:cxn ang="0">
                    <a:pos x="666" y="1153"/>
                  </a:cxn>
                  <a:cxn ang="0">
                    <a:pos x="657" y="1198"/>
                  </a:cxn>
                  <a:cxn ang="0">
                    <a:pos x="652" y="1243"/>
                  </a:cxn>
                  <a:cxn ang="0">
                    <a:pos x="650" y="1289"/>
                  </a:cxn>
                  <a:cxn ang="0">
                    <a:pos x="651" y="1334"/>
                  </a:cxn>
                  <a:cxn ang="0">
                    <a:pos x="654" y="1379"/>
                  </a:cxn>
                  <a:cxn ang="0">
                    <a:pos x="661" y="1424"/>
                  </a:cxn>
                  <a:cxn ang="0">
                    <a:pos x="672" y="1468"/>
                  </a:cxn>
                  <a:cxn ang="0">
                    <a:pos x="685" y="1511"/>
                  </a:cxn>
                  <a:cxn ang="0">
                    <a:pos x="702" y="1553"/>
                  </a:cxn>
                  <a:cxn ang="0">
                    <a:pos x="721" y="1595"/>
                  </a:cxn>
                  <a:cxn ang="0">
                    <a:pos x="387" y="1684"/>
                  </a:cxn>
                </a:cxnLst>
                <a:rect l="0" t="0" r="r" b="b"/>
                <a:pathLst>
                  <a:path w="1396" h="1951">
                    <a:moveTo>
                      <a:pt x="174" y="1950"/>
                    </a:moveTo>
                    <a:lnTo>
                      <a:pt x="163" y="1930"/>
                    </a:lnTo>
                    <a:lnTo>
                      <a:pt x="152" y="1910"/>
                    </a:lnTo>
                    <a:lnTo>
                      <a:pt x="141" y="1889"/>
                    </a:lnTo>
                    <a:lnTo>
                      <a:pt x="131" y="1869"/>
                    </a:lnTo>
                    <a:lnTo>
                      <a:pt x="122" y="1849"/>
                    </a:lnTo>
                    <a:lnTo>
                      <a:pt x="112" y="1828"/>
                    </a:lnTo>
                    <a:lnTo>
                      <a:pt x="103" y="1808"/>
                    </a:lnTo>
                    <a:lnTo>
                      <a:pt x="94" y="1787"/>
                    </a:lnTo>
                    <a:lnTo>
                      <a:pt x="86" y="1766"/>
                    </a:lnTo>
                    <a:lnTo>
                      <a:pt x="78" y="1744"/>
                    </a:lnTo>
                    <a:lnTo>
                      <a:pt x="71" y="1723"/>
                    </a:lnTo>
                    <a:lnTo>
                      <a:pt x="63" y="1701"/>
                    </a:lnTo>
                    <a:lnTo>
                      <a:pt x="57" y="1680"/>
                    </a:lnTo>
                    <a:lnTo>
                      <a:pt x="50" y="1658"/>
                    </a:lnTo>
                    <a:lnTo>
                      <a:pt x="44" y="1636"/>
                    </a:lnTo>
                    <a:lnTo>
                      <a:pt x="38" y="1614"/>
                    </a:lnTo>
                    <a:lnTo>
                      <a:pt x="33" y="1592"/>
                    </a:lnTo>
                    <a:lnTo>
                      <a:pt x="28" y="1570"/>
                    </a:lnTo>
                    <a:lnTo>
                      <a:pt x="24" y="1548"/>
                    </a:lnTo>
                    <a:lnTo>
                      <a:pt x="19" y="1526"/>
                    </a:lnTo>
                    <a:lnTo>
                      <a:pt x="15" y="1504"/>
                    </a:lnTo>
                    <a:lnTo>
                      <a:pt x="12" y="1480"/>
                    </a:lnTo>
                    <a:lnTo>
                      <a:pt x="9" y="1458"/>
                    </a:lnTo>
                    <a:lnTo>
                      <a:pt x="7" y="1435"/>
                    </a:lnTo>
                    <a:lnTo>
                      <a:pt x="5" y="1413"/>
                    </a:lnTo>
                    <a:lnTo>
                      <a:pt x="3" y="1390"/>
                    </a:lnTo>
                    <a:lnTo>
                      <a:pt x="2" y="1368"/>
                    </a:lnTo>
                    <a:lnTo>
                      <a:pt x="1" y="1345"/>
                    </a:lnTo>
                    <a:lnTo>
                      <a:pt x="0" y="1322"/>
                    </a:lnTo>
                    <a:lnTo>
                      <a:pt x="0" y="1300"/>
                    </a:lnTo>
                    <a:lnTo>
                      <a:pt x="0" y="1277"/>
                    </a:lnTo>
                    <a:lnTo>
                      <a:pt x="1" y="1254"/>
                    </a:lnTo>
                    <a:lnTo>
                      <a:pt x="2" y="1232"/>
                    </a:lnTo>
                    <a:lnTo>
                      <a:pt x="3" y="1209"/>
                    </a:lnTo>
                    <a:lnTo>
                      <a:pt x="5" y="1187"/>
                    </a:lnTo>
                    <a:lnTo>
                      <a:pt x="7" y="1164"/>
                    </a:lnTo>
                    <a:lnTo>
                      <a:pt x="9" y="1142"/>
                    </a:lnTo>
                    <a:lnTo>
                      <a:pt x="12" y="1119"/>
                    </a:lnTo>
                    <a:lnTo>
                      <a:pt x="15" y="1097"/>
                    </a:lnTo>
                    <a:lnTo>
                      <a:pt x="19" y="1074"/>
                    </a:lnTo>
                    <a:lnTo>
                      <a:pt x="24" y="1051"/>
                    </a:lnTo>
                    <a:lnTo>
                      <a:pt x="28" y="1029"/>
                    </a:lnTo>
                    <a:lnTo>
                      <a:pt x="33" y="1007"/>
                    </a:lnTo>
                    <a:lnTo>
                      <a:pt x="38" y="985"/>
                    </a:lnTo>
                    <a:lnTo>
                      <a:pt x="44" y="963"/>
                    </a:lnTo>
                    <a:lnTo>
                      <a:pt x="50" y="942"/>
                    </a:lnTo>
                    <a:lnTo>
                      <a:pt x="57" y="920"/>
                    </a:lnTo>
                    <a:lnTo>
                      <a:pt x="63" y="898"/>
                    </a:lnTo>
                    <a:lnTo>
                      <a:pt x="71" y="877"/>
                    </a:lnTo>
                    <a:lnTo>
                      <a:pt x="78" y="856"/>
                    </a:lnTo>
                    <a:lnTo>
                      <a:pt x="86" y="834"/>
                    </a:lnTo>
                    <a:lnTo>
                      <a:pt x="94" y="813"/>
                    </a:lnTo>
                    <a:lnTo>
                      <a:pt x="103" y="792"/>
                    </a:lnTo>
                    <a:lnTo>
                      <a:pt x="112" y="771"/>
                    </a:lnTo>
                    <a:lnTo>
                      <a:pt x="122" y="751"/>
                    </a:lnTo>
                    <a:lnTo>
                      <a:pt x="131" y="730"/>
                    </a:lnTo>
                    <a:lnTo>
                      <a:pt x="141" y="710"/>
                    </a:lnTo>
                    <a:lnTo>
                      <a:pt x="152" y="690"/>
                    </a:lnTo>
                    <a:lnTo>
                      <a:pt x="163" y="669"/>
                    </a:lnTo>
                    <a:lnTo>
                      <a:pt x="174" y="650"/>
                    </a:lnTo>
                    <a:lnTo>
                      <a:pt x="185" y="630"/>
                    </a:lnTo>
                    <a:lnTo>
                      <a:pt x="197" y="611"/>
                    </a:lnTo>
                    <a:lnTo>
                      <a:pt x="209" y="592"/>
                    </a:lnTo>
                    <a:lnTo>
                      <a:pt x="222" y="573"/>
                    </a:lnTo>
                    <a:lnTo>
                      <a:pt x="235" y="554"/>
                    </a:lnTo>
                    <a:lnTo>
                      <a:pt x="248" y="536"/>
                    </a:lnTo>
                    <a:lnTo>
                      <a:pt x="261" y="518"/>
                    </a:lnTo>
                    <a:lnTo>
                      <a:pt x="275" y="499"/>
                    </a:lnTo>
                    <a:lnTo>
                      <a:pt x="289" y="482"/>
                    </a:lnTo>
                    <a:lnTo>
                      <a:pt x="304" y="464"/>
                    </a:lnTo>
                    <a:lnTo>
                      <a:pt x="319" y="447"/>
                    </a:lnTo>
                    <a:lnTo>
                      <a:pt x="334" y="430"/>
                    </a:lnTo>
                    <a:lnTo>
                      <a:pt x="349" y="413"/>
                    </a:lnTo>
                    <a:lnTo>
                      <a:pt x="365" y="397"/>
                    </a:lnTo>
                    <a:lnTo>
                      <a:pt x="380" y="380"/>
                    </a:lnTo>
                    <a:lnTo>
                      <a:pt x="396" y="365"/>
                    </a:lnTo>
                    <a:lnTo>
                      <a:pt x="413" y="350"/>
                    </a:lnTo>
                    <a:lnTo>
                      <a:pt x="430" y="334"/>
                    </a:lnTo>
                    <a:lnTo>
                      <a:pt x="446" y="319"/>
                    </a:lnTo>
                    <a:lnTo>
                      <a:pt x="463" y="305"/>
                    </a:lnTo>
                    <a:lnTo>
                      <a:pt x="482" y="289"/>
                    </a:lnTo>
                    <a:lnTo>
                      <a:pt x="499" y="276"/>
                    </a:lnTo>
                    <a:lnTo>
                      <a:pt x="517" y="261"/>
                    </a:lnTo>
                    <a:lnTo>
                      <a:pt x="535" y="248"/>
                    </a:lnTo>
                    <a:lnTo>
                      <a:pt x="554" y="236"/>
                    </a:lnTo>
                    <a:lnTo>
                      <a:pt x="573" y="222"/>
                    </a:lnTo>
                    <a:lnTo>
                      <a:pt x="591" y="210"/>
                    </a:lnTo>
                    <a:lnTo>
                      <a:pt x="610" y="197"/>
                    </a:lnTo>
                    <a:lnTo>
                      <a:pt x="630" y="186"/>
                    </a:lnTo>
                    <a:lnTo>
                      <a:pt x="650" y="174"/>
                    </a:lnTo>
                    <a:lnTo>
                      <a:pt x="669" y="164"/>
                    </a:lnTo>
                    <a:lnTo>
                      <a:pt x="689" y="152"/>
                    </a:lnTo>
                    <a:lnTo>
                      <a:pt x="709" y="141"/>
                    </a:lnTo>
                    <a:lnTo>
                      <a:pt x="729" y="132"/>
                    </a:lnTo>
                    <a:lnTo>
                      <a:pt x="750" y="122"/>
                    </a:lnTo>
                    <a:lnTo>
                      <a:pt x="771" y="113"/>
                    </a:lnTo>
                    <a:lnTo>
                      <a:pt x="792" y="103"/>
                    </a:lnTo>
                    <a:lnTo>
                      <a:pt x="813" y="94"/>
                    </a:lnTo>
                    <a:lnTo>
                      <a:pt x="834" y="87"/>
                    </a:lnTo>
                    <a:lnTo>
                      <a:pt x="855" y="78"/>
                    </a:lnTo>
                    <a:lnTo>
                      <a:pt x="876" y="71"/>
                    </a:lnTo>
                    <a:lnTo>
                      <a:pt x="897" y="64"/>
                    </a:lnTo>
                    <a:lnTo>
                      <a:pt x="919" y="57"/>
                    </a:lnTo>
                    <a:lnTo>
                      <a:pt x="941" y="50"/>
                    </a:lnTo>
                    <a:lnTo>
                      <a:pt x="963" y="45"/>
                    </a:lnTo>
                    <a:lnTo>
                      <a:pt x="985" y="39"/>
                    </a:lnTo>
                    <a:lnTo>
                      <a:pt x="1007" y="33"/>
                    </a:lnTo>
                    <a:lnTo>
                      <a:pt x="1029" y="28"/>
                    </a:lnTo>
                    <a:lnTo>
                      <a:pt x="1051" y="24"/>
                    </a:lnTo>
                    <a:lnTo>
                      <a:pt x="1074" y="20"/>
                    </a:lnTo>
                    <a:lnTo>
                      <a:pt x="1096" y="16"/>
                    </a:lnTo>
                    <a:lnTo>
                      <a:pt x="1118" y="13"/>
                    </a:lnTo>
                    <a:lnTo>
                      <a:pt x="1141" y="10"/>
                    </a:lnTo>
                    <a:lnTo>
                      <a:pt x="1163" y="7"/>
                    </a:lnTo>
                    <a:lnTo>
                      <a:pt x="1186" y="5"/>
                    </a:lnTo>
                    <a:lnTo>
                      <a:pt x="1208" y="3"/>
                    </a:lnTo>
                    <a:lnTo>
                      <a:pt x="1231" y="2"/>
                    </a:lnTo>
                    <a:lnTo>
                      <a:pt x="1253" y="1"/>
                    </a:lnTo>
                    <a:lnTo>
                      <a:pt x="1276" y="0"/>
                    </a:lnTo>
                    <a:lnTo>
                      <a:pt x="1300" y="0"/>
                    </a:lnTo>
                    <a:lnTo>
                      <a:pt x="1395" y="340"/>
                    </a:lnTo>
                    <a:lnTo>
                      <a:pt x="1300" y="650"/>
                    </a:lnTo>
                    <a:lnTo>
                      <a:pt x="1288" y="650"/>
                    </a:lnTo>
                    <a:lnTo>
                      <a:pt x="1276" y="650"/>
                    </a:lnTo>
                    <a:lnTo>
                      <a:pt x="1265" y="651"/>
                    </a:lnTo>
                    <a:lnTo>
                      <a:pt x="1254" y="651"/>
                    </a:lnTo>
                    <a:lnTo>
                      <a:pt x="1243" y="652"/>
                    </a:lnTo>
                    <a:lnTo>
                      <a:pt x="1231" y="653"/>
                    </a:lnTo>
                    <a:lnTo>
                      <a:pt x="1220" y="655"/>
                    </a:lnTo>
                    <a:lnTo>
                      <a:pt x="1209" y="656"/>
                    </a:lnTo>
                    <a:lnTo>
                      <a:pt x="1198" y="658"/>
                    </a:lnTo>
                    <a:lnTo>
                      <a:pt x="1186" y="660"/>
                    </a:lnTo>
                    <a:lnTo>
                      <a:pt x="1176" y="662"/>
                    </a:lnTo>
                    <a:lnTo>
                      <a:pt x="1164" y="665"/>
                    </a:lnTo>
                    <a:lnTo>
                      <a:pt x="1153" y="667"/>
                    </a:lnTo>
                    <a:lnTo>
                      <a:pt x="1142" y="669"/>
                    </a:lnTo>
                    <a:lnTo>
                      <a:pt x="1132" y="672"/>
                    </a:lnTo>
                    <a:lnTo>
                      <a:pt x="1120" y="675"/>
                    </a:lnTo>
                    <a:lnTo>
                      <a:pt x="1109" y="678"/>
                    </a:lnTo>
                    <a:lnTo>
                      <a:pt x="1099" y="682"/>
                    </a:lnTo>
                    <a:lnTo>
                      <a:pt x="1087" y="686"/>
                    </a:lnTo>
                    <a:lnTo>
                      <a:pt x="1077" y="690"/>
                    </a:lnTo>
                    <a:lnTo>
                      <a:pt x="1066" y="693"/>
                    </a:lnTo>
                    <a:lnTo>
                      <a:pt x="1056" y="697"/>
                    </a:lnTo>
                    <a:lnTo>
                      <a:pt x="1045" y="702"/>
                    </a:lnTo>
                    <a:lnTo>
                      <a:pt x="1035" y="706"/>
                    </a:lnTo>
                    <a:lnTo>
                      <a:pt x="1025" y="711"/>
                    </a:lnTo>
                    <a:lnTo>
                      <a:pt x="1014" y="715"/>
                    </a:lnTo>
                    <a:lnTo>
                      <a:pt x="1004" y="721"/>
                    </a:lnTo>
                    <a:lnTo>
                      <a:pt x="994" y="726"/>
                    </a:lnTo>
                    <a:lnTo>
                      <a:pt x="985" y="732"/>
                    </a:lnTo>
                    <a:lnTo>
                      <a:pt x="974" y="737"/>
                    </a:lnTo>
                    <a:lnTo>
                      <a:pt x="965" y="742"/>
                    </a:lnTo>
                    <a:lnTo>
                      <a:pt x="955" y="749"/>
                    </a:lnTo>
                    <a:lnTo>
                      <a:pt x="945" y="755"/>
                    </a:lnTo>
                    <a:lnTo>
                      <a:pt x="936" y="761"/>
                    </a:lnTo>
                    <a:lnTo>
                      <a:pt x="926" y="767"/>
                    </a:lnTo>
                    <a:lnTo>
                      <a:pt x="917" y="774"/>
                    </a:lnTo>
                    <a:lnTo>
                      <a:pt x="908" y="781"/>
                    </a:lnTo>
                    <a:lnTo>
                      <a:pt x="899" y="787"/>
                    </a:lnTo>
                    <a:lnTo>
                      <a:pt x="891" y="795"/>
                    </a:lnTo>
                    <a:lnTo>
                      <a:pt x="882" y="802"/>
                    </a:lnTo>
                    <a:lnTo>
                      <a:pt x="873" y="810"/>
                    </a:lnTo>
                    <a:lnTo>
                      <a:pt x="865" y="817"/>
                    </a:lnTo>
                    <a:lnTo>
                      <a:pt x="856" y="825"/>
                    </a:lnTo>
                    <a:lnTo>
                      <a:pt x="847" y="833"/>
                    </a:lnTo>
                    <a:lnTo>
                      <a:pt x="840" y="840"/>
                    </a:lnTo>
                    <a:lnTo>
                      <a:pt x="832" y="848"/>
                    </a:lnTo>
                    <a:lnTo>
                      <a:pt x="824" y="857"/>
                    </a:lnTo>
                    <a:lnTo>
                      <a:pt x="817" y="865"/>
                    </a:lnTo>
                    <a:lnTo>
                      <a:pt x="809" y="874"/>
                    </a:lnTo>
                    <a:lnTo>
                      <a:pt x="801" y="882"/>
                    </a:lnTo>
                    <a:lnTo>
                      <a:pt x="795" y="891"/>
                    </a:lnTo>
                    <a:lnTo>
                      <a:pt x="787" y="900"/>
                    </a:lnTo>
                    <a:lnTo>
                      <a:pt x="780" y="908"/>
                    </a:lnTo>
                    <a:lnTo>
                      <a:pt x="774" y="918"/>
                    </a:lnTo>
                    <a:lnTo>
                      <a:pt x="767" y="927"/>
                    </a:lnTo>
                    <a:lnTo>
                      <a:pt x="760" y="936"/>
                    </a:lnTo>
                    <a:lnTo>
                      <a:pt x="754" y="946"/>
                    </a:lnTo>
                    <a:lnTo>
                      <a:pt x="749" y="955"/>
                    </a:lnTo>
                    <a:lnTo>
                      <a:pt x="742" y="965"/>
                    </a:lnTo>
                    <a:lnTo>
                      <a:pt x="736" y="975"/>
                    </a:lnTo>
                    <a:lnTo>
                      <a:pt x="731" y="985"/>
                    </a:lnTo>
                    <a:lnTo>
                      <a:pt x="726" y="995"/>
                    </a:lnTo>
                    <a:lnTo>
                      <a:pt x="721" y="1004"/>
                    </a:lnTo>
                    <a:lnTo>
                      <a:pt x="715" y="1015"/>
                    </a:lnTo>
                    <a:lnTo>
                      <a:pt x="710" y="1025"/>
                    </a:lnTo>
                    <a:lnTo>
                      <a:pt x="705" y="1035"/>
                    </a:lnTo>
                    <a:lnTo>
                      <a:pt x="702" y="1046"/>
                    </a:lnTo>
                    <a:lnTo>
                      <a:pt x="697" y="1056"/>
                    </a:lnTo>
                    <a:lnTo>
                      <a:pt x="693" y="1067"/>
                    </a:lnTo>
                    <a:lnTo>
                      <a:pt x="689" y="1077"/>
                    </a:lnTo>
                    <a:lnTo>
                      <a:pt x="685" y="1088"/>
                    </a:lnTo>
                    <a:lnTo>
                      <a:pt x="681" y="1099"/>
                    </a:lnTo>
                    <a:lnTo>
                      <a:pt x="678" y="1110"/>
                    </a:lnTo>
                    <a:lnTo>
                      <a:pt x="675" y="1121"/>
                    </a:lnTo>
                    <a:lnTo>
                      <a:pt x="672" y="1132"/>
                    </a:lnTo>
                    <a:lnTo>
                      <a:pt x="669" y="1143"/>
                    </a:lnTo>
                    <a:lnTo>
                      <a:pt x="666" y="1153"/>
                    </a:lnTo>
                    <a:lnTo>
                      <a:pt x="664" y="1165"/>
                    </a:lnTo>
                    <a:lnTo>
                      <a:pt x="661" y="1176"/>
                    </a:lnTo>
                    <a:lnTo>
                      <a:pt x="659" y="1187"/>
                    </a:lnTo>
                    <a:lnTo>
                      <a:pt x="657" y="1198"/>
                    </a:lnTo>
                    <a:lnTo>
                      <a:pt x="655" y="1210"/>
                    </a:lnTo>
                    <a:lnTo>
                      <a:pt x="654" y="1220"/>
                    </a:lnTo>
                    <a:lnTo>
                      <a:pt x="653" y="1232"/>
                    </a:lnTo>
                    <a:lnTo>
                      <a:pt x="652" y="1243"/>
                    </a:lnTo>
                    <a:lnTo>
                      <a:pt x="651" y="1255"/>
                    </a:lnTo>
                    <a:lnTo>
                      <a:pt x="651" y="1265"/>
                    </a:lnTo>
                    <a:lnTo>
                      <a:pt x="650" y="1277"/>
                    </a:lnTo>
                    <a:lnTo>
                      <a:pt x="650" y="1289"/>
                    </a:lnTo>
                    <a:lnTo>
                      <a:pt x="650" y="1300"/>
                    </a:lnTo>
                    <a:lnTo>
                      <a:pt x="650" y="1312"/>
                    </a:lnTo>
                    <a:lnTo>
                      <a:pt x="650" y="1322"/>
                    </a:lnTo>
                    <a:lnTo>
                      <a:pt x="651" y="1334"/>
                    </a:lnTo>
                    <a:lnTo>
                      <a:pt x="651" y="1345"/>
                    </a:lnTo>
                    <a:lnTo>
                      <a:pt x="652" y="1357"/>
                    </a:lnTo>
                    <a:lnTo>
                      <a:pt x="653" y="1368"/>
                    </a:lnTo>
                    <a:lnTo>
                      <a:pt x="654" y="1379"/>
                    </a:lnTo>
                    <a:lnTo>
                      <a:pt x="655" y="1390"/>
                    </a:lnTo>
                    <a:lnTo>
                      <a:pt x="657" y="1402"/>
                    </a:lnTo>
                    <a:lnTo>
                      <a:pt x="659" y="1412"/>
                    </a:lnTo>
                    <a:lnTo>
                      <a:pt x="661" y="1424"/>
                    </a:lnTo>
                    <a:lnTo>
                      <a:pt x="664" y="1435"/>
                    </a:lnTo>
                    <a:lnTo>
                      <a:pt x="666" y="1446"/>
                    </a:lnTo>
                    <a:lnTo>
                      <a:pt x="669" y="1457"/>
                    </a:lnTo>
                    <a:lnTo>
                      <a:pt x="672" y="1468"/>
                    </a:lnTo>
                    <a:lnTo>
                      <a:pt x="675" y="1479"/>
                    </a:lnTo>
                    <a:lnTo>
                      <a:pt x="678" y="1490"/>
                    </a:lnTo>
                    <a:lnTo>
                      <a:pt x="681" y="1501"/>
                    </a:lnTo>
                    <a:lnTo>
                      <a:pt x="685" y="1511"/>
                    </a:lnTo>
                    <a:lnTo>
                      <a:pt x="689" y="1522"/>
                    </a:lnTo>
                    <a:lnTo>
                      <a:pt x="693" y="1532"/>
                    </a:lnTo>
                    <a:lnTo>
                      <a:pt x="697" y="1543"/>
                    </a:lnTo>
                    <a:lnTo>
                      <a:pt x="702" y="1553"/>
                    </a:lnTo>
                    <a:lnTo>
                      <a:pt x="705" y="1564"/>
                    </a:lnTo>
                    <a:lnTo>
                      <a:pt x="710" y="1575"/>
                    </a:lnTo>
                    <a:lnTo>
                      <a:pt x="715" y="1585"/>
                    </a:lnTo>
                    <a:lnTo>
                      <a:pt x="721" y="1595"/>
                    </a:lnTo>
                    <a:lnTo>
                      <a:pt x="726" y="1605"/>
                    </a:lnTo>
                    <a:lnTo>
                      <a:pt x="731" y="1615"/>
                    </a:lnTo>
                    <a:lnTo>
                      <a:pt x="736" y="1624"/>
                    </a:lnTo>
                    <a:lnTo>
                      <a:pt x="387" y="1684"/>
                    </a:lnTo>
                    <a:lnTo>
                      <a:pt x="174" y="1950"/>
                    </a:lnTo>
                  </a:path>
                </a:pathLst>
              </a:custGeom>
              <a:blipFill dpi="0" rotWithShape="1">
                <a:blip r:embed="rId4" cstate="print"/>
                <a:srcRect/>
                <a:tile tx="-76200" ty="-361950" sx="100000" sy="100000" flip="none" algn="tl"/>
              </a:blipFill>
              <a:ln w="381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4"/>
              <p:cNvSpPr>
                <a:spLocks/>
              </p:cNvSpPr>
              <p:nvPr/>
            </p:nvSpPr>
            <p:spPr bwMode="auto">
              <a:xfrm>
                <a:off x="622955" y="3277864"/>
                <a:ext cx="3103477" cy="1143431"/>
              </a:xfrm>
              <a:custGeom>
                <a:avLst/>
                <a:gdLst/>
                <a:ahLst/>
                <a:cxnLst>
                  <a:cxn ang="0">
                    <a:pos x="2215" y="383"/>
                  </a:cxn>
                  <a:cxn ang="0">
                    <a:pos x="2163" y="458"/>
                  </a:cxn>
                  <a:cxn ang="0">
                    <a:pos x="2106" y="528"/>
                  </a:cxn>
                  <a:cxn ang="0">
                    <a:pos x="2044" y="595"/>
                  </a:cxn>
                  <a:cxn ang="0">
                    <a:pos x="1978" y="657"/>
                  </a:cxn>
                  <a:cxn ang="0">
                    <a:pos x="1908" y="714"/>
                  </a:cxn>
                  <a:cxn ang="0">
                    <a:pos x="1833" y="765"/>
                  </a:cxn>
                  <a:cxn ang="0">
                    <a:pos x="1755" y="813"/>
                  </a:cxn>
                  <a:cxn ang="0">
                    <a:pos x="1675" y="854"/>
                  </a:cxn>
                  <a:cxn ang="0">
                    <a:pos x="1591" y="889"/>
                  </a:cxn>
                  <a:cxn ang="0">
                    <a:pos x="1506" y="919"/>
                  </a:cxn>
                  <a:cxn ang="0">
                    <a:pos x="1417" y="942"/>
                  </a:cxn>
                  <a:cxn ang="0">
                    <a:pos x="1329" y="959"/>
                  </a:cxn>
                  <a:cxn ang="0">
                    <a:pos x="1239" y="971"/>
                  </a:cxn>
                  <a:cxn ang="0">
                    <a:pos x="1148" y="976"/>
                  </a:cxn>
                  <a:cxn ang="0">
                    <a:pos x="1057" y="974"/>
                  </a:cxn>
                  <a:cxn ang="0">
                    <a:pos x="967" y="966"/>
                  </a:cxn>
                  <a:cxn ang="0">
                    <a:pos x="877" y="952"/>
                  </a:cxn>
                  <a:cxn ang="0">
                    <a:pos x="789" y="932"/>
                  </a:cxn>
                  <a:cxn ang="0">
                    <a:pos x="702" y="905"/>
                  </a:cxn>
                  <a:cxn ang="0">
                    <a:pos x="618" y="872"/>
                  </a:cxn>
                  <a:cxn ang="0">
                    <a:pos x="535" y="834"/>
                  </a:cxn>
                  <a:cxn ang="0">
                    <a:pos x="456" y="789"/>
                  </a:cxn>
                  <a:cxn ang="0">
                    <a:pos x="380" y="741"/>
                  </a:cxn>
                  <a:cxn ang="0">
                    <a:pos x="308" y="686"/>
                  </a:cxn>
                  <a:cxn ang="0">
                    <a:pos x="239" y="626"/>
                  </a:cxn>
                  <a:cxn ang="0">
                    <a:pos x="175" y="562"/>
                  </a:cxn>
                  <a:cxn ang="0">
                    <a:pos x="115" y="494"/>
                  </a:cxn>
                  <a:cxn ang="0">
                    <a:pos x="61" y="421"/>
                  </a:cxn>
                  <a:cxn ang="0">
                    <a:pos x="11" y="345"/>
                  </a:cxn>
                  <a:cxn ang="0">
                    <a:pos x="568" y="10"/>
                  </a:cxn>
                  <a:cxn ang="0">
                    <a:pos x="593" y="48"/>
                  </a:cxn>
                  <a:cxn ang="0">
                    <a:pos x="621" y="85"/>
                  </a:cxn>
                  <a:cxn ang="0">
                    <a:pos x="650" y="119"/>
                  </a:cxn>
                  <a:cxn ang="0">
                    <a:pos x="682" y="151"/>
                  </a:cxn>
                  <a:cxn ang="0">
                    <a:pos x="717" y="181"/>
                  </a:cxn>
                  <a:cxn ang="0">
                    <a:pos x="752" y="208"/>
                  </a:cxn>
                  <a:cxn ang="0">
                    <a:pos x="791" y="233"/>
                  </a:cxn>
                  <a:cxn ang="0">
                    <a:pos x="830" y="255"/>
                  </a:cxn>
                  <a:cxn ang="0">
                    <a:pos x="871" y="274"/>
                  </a:cxn>
                  <a:cxn ang="0">
                    <a:pos x="913" y="290"/>
                  </a:cxn>
                  <a:cxn ang="0">
                    <a:pos x="958" y="304"/>
                  </a:cxn>
                  <a:cxn ang="0">
                    <a:pos x="1002" y="313"/>
                  </a:cxn>
                  <a:cxn ang="0">
                    <a:pos x="1046" y="321"/>
                  </a:cxn>
                  <a:cxn ang="0">
                    <a:pos x="1091" y="325"/>
                  </a:cxn>
                  <a:cxn ang="0">
                    <a:pos x="1137" y="326"/>
                  </a:cxn>
                  <a:cxn ang="0">
                    <a:pos x="1182" y="323"/>
                  </a:cxn>
                  <a:cxn ang="0">
                    <a:pos x="1227" y="317"/>
                  </a:cxn>
                  <a:cxn ang="0">
                    <a:pos x="1271" y="309"/>
                  </a:cxn>
                  <a:cxn ang="0">
                    <a:pos x="1316" y="297"/>
                  </a:cxn>
                  <a:cxn ang="0">
                    <a:pos x="1358" y="283"/>
                  </a:cxn>
                  <a:cxn ang="0">
                    <a:pos x="1400" y="264"/>
                  </a:cxn>
                  <a:cxn ang="0">
                    <a:pos x="1440" y="244"/>
                  </a:cxn>
                  <a:cxn ang="0">
                    <a:pos x="1479" y="221"/>
                  </a:cxn>
                  <a:cxn ang="0">
                    <a:pos x="1516" y="194"/>
                  </a:cxn>
                  <a:cxn ang="0">
                    <a:pos x="1552" y="167"/>
                  </a:cxn>
                  <a:cxn ang="0">
                    <a:pos x="1584" y="135"/>
                  </a:cxn>
                  <a:cxn ang="0">
                    <a:pos x="1616" y="102"/>
                  </a:cxn>
                  <a:cxn ang="0">
                    <a:pos x="1644" y="67"/>
                  </a:cxn>
                  <a:cxn ang="0">
                    <a:pos x="1671" y="29"/>
                  </a:cxn>
                  <a:cxn ang="0">
                    <a:pos x="1941" y="252"/>
                  </a:cxn>
                </a:cxnLst>
                <a:rect l="0" t="0" r="r" b="b"/>
                <a:pathLst>
                  <a:path w="2251" h="977">
                    <a:moveTo>
                      <a:pt x="2250" y="326"/>
                    </a:moveTo>
                    <a:lnTo>
                      <a:pt x="2239" y="345"/>
                    </a:lnTo>
                    <a:lnTo>
                      <a:pt x="2227" y="364"/>
                    </a:lnTo>
                    <a:lnTo>
                      <a:pt x="2215" y="383"/>
                    </a:lnTo>
                    <a:lnTo>
                      <a:pt x="2202" y="403"/>
                    </a:lnTo>
                    <a:lnTo>
                      <a:pt x="2190" y="421"/>
                    </a:lnTo>
                    <a:lnTo>
                      <a:pt x="2177" y="440"/>
                    </a:lnTo>
                    <a:lnTo>
                      <a:pt x="2163" y="458"/>
                    </a:lnTo>
                    <a:lnTo>
                      <a:pt x="2150" y="476"/>
                    </a:lnTo>
                    <a:lnTo>
                      <a:pt x="2135" y="494"/>
                    </a:lnTo>
                    <a:lnTo>
                      <a:pt x="2121" y="511"/>
                    </a:lnTo>
                    <a:lnTo>
                      <a:pt x="2106" y="528"/>
                    </a:lnTo>
                    <a:lnTo>
                      <a:pt x="2091" y="546"/>
                    </a:lnTo>
                    <a:lnTo>
                      <a:pt x="2076" y="562"/>
                    </a:lnTo>
                    <a:lnTo>
                      <a:pt x="2060" y="578"/>
                    </a:lnTo>
                    <a:lnTo>
                      <a:pt x="2044" y="595"/>
                    </a:lnTo>
                    <a:lnTo>
                      <a:pt x="2028" y="611"/>
                    </a:lnTo>
                    <a:lnTo>
                      <a:pt x="2011" y="626"/>
                    </a:lnTo>
                    <a:lnTo>
                      <a:pt x="1995" y="642"/>
                    </a:lnTo>
                    <a:lnTo>
                      <a:pt x="1978" y="657"/>
                    </a:lnTo>
                    <a:lnTo>
                      <a:pt x="1961" y="671"/>
                    </a:lnTo>
                    <a:lnTo>
                      <a:pt x="1943" y="686"/>
                    </a:lnTo>
                    <a:lnTo>
                      <a:pt x="1925" y="700"/>
                    </a:lnTo>
                    <a:lnTo>
                      <a:pt x="1908" y="714"/>
                    </a:lnTo>
                    <a:lnTo>
                      <a:pt x="1890" y="727"/>
                    </a:lnTo>
                    <a:lnTo>
                      <a:pt x="1870" y="741"/>
                    </a:lnTo>
                    <a:lnTo>
                      <a:pt x="1852" y="753"/>
                    </a:lnTo>
                    <a:lnTo>
                      <a:pt x="1833" y="765"/>
                    </a:lnTo>
                    <a:lnTo>
                      <a:pt x="1814" y="778"/>
                    </a:lnTo>
                    <a:lnTo>
                      <a:pt x="1795" y="789"/>
                    </a:lnTo>
                    <a:lnTo>
                      <a:pt x="1775" y="801"/>
                    </a:lnTo>
                    <a:lnTo>
                      <a:pt x="1755" y="813"/>
                    </a:lnTo>
                    <a:lnTo>
                      <a:pt x="1735" y="823"/>
                    </a:lnTo>
                    <a:lnTo>
                      <a:pt x="1715" y="834"/>
                    </a:lnTo>
                    <a:lnTo>
                      <a:pt x="1695" y="844"/>
                    </a:lnTo>
                    <a:lnTo>
                      <a:pt x="1675" y="854"/>
                    </a:lnTo>
                    <a:lnTo>
                      <a:pt x="1653" y="863"/>
                    </a:lnTo>
                    <a:lnTo>
                      <a:pt x="1633" y="872"/>
                    </a:lnTo>
                    <a:lnTo>
                      <a:pt x="1612" y="881"/>
                    </a:lnTo>
                    <a:lnTo>
                      <a:pt x="1591" y="889"/>
                    </a:lnTo>
                    <a:lnTo>
                      <a:pt x="1570" y="897"/>
                    </a:lnTo>
                    <a:lnTo>
                      <a:pt x="1549" y="905"/>
                    </a:lnTo>
                    <a:lnTo>
                      <a:pt x="1527" y="911"/>
                    </a:lnTo>
                    <a:lnTo>
                      <a:pt x="1506" y="919"/>
                    </a:lnTo>
                    <a:lnTo>
                      <a:pt x="1484" y="925"/>
                    </a:lnTo>
                    <a:lnTo>
                      <a:pt x="1461" y="932"/>
                    </a:lnTo>
                    <a:lnTo>
                      <a:pt x="1439" y="937"/>
                    </a:lnTo>
                    <a:lnTo>
                      <a:pt x="1417" y="942"/>
                    </a:lnTo>
                    <a:lnTo>
                      <a:pt x="1395" y="947"/>
                    </a:lnTo>
                    <a:lnTo>
                      <a:pt x="1373" y="952"/>
                    </a:lnTo>
                    <a:lnTo>
                      <a:pt x="1351" y="956"/>
                    </a:lnTo>
                    <a:lnTo>
                      <a:pt x="1329" y="959"/>
                    </a:lnTo>
                    <a:lnTo>
                      <a:pt x="1306" y="963"/>
                    </a:lnTo>
                    <a:lnTo>
                      <a:pt x="1284" y="966"/>
                    </a:lnTo>
                    <a:lnTo>
                      <a:pt x="1261" y="968"/>
                    </a:lnTo>
                    <a:lnTo>
                      <a:pt x="1239" y="971"/>
                    </a:lnTo>
                    <a:lnTo>
                      <a:pt x="1216" y="972"/>
                    </a:lnTo>
                    <a:lnTo>
                      <a:pt x="1194" y="974"/>
                    </a:lnTo>
                    <a:lnTo>
                      <a:pt x="1171" y="975"/>
                    </a:lnTo>
                    <a:lnTo>
                      <a:pt x="1148" y="976"/>
                    </a:lnTo>
                    <a:lnTo>
                      <a:pt x="1126" y="976"/>
                    </a:lnTo>
                    <a:lnTo>
                      <a:pt x="1102" y="976"/>
                    </a:lnTo>
                    <a:lnTo>
                      <a:pt x="1079" y="975"/>
                    </a:lnTo>
                    <a:lnTo>
                      <a:pt x="1057" y="974"/>
                    </a:lnTo>
                    <a:lnTo>
                      <a:pt x="1034" y="972"/>
                    </a:lnTo>
                    <a:lnTo>
                      <a:pt x="1012" y="971"/>
                    </a:lnTo>
                    <a:lnTo>
                      <a:pt x="989" y="968"/>
                    </a:lnTo>
                    <a:lnTo>
                      <a:pt x="967" y="966"/>
                    </a:lnTo>
                    <a:lnTo>
                      <a:pt x="944" y="963"/>
                    </a:lnTo>
                    <a:lnTo>
                      <a:pt x="922" y="959"/>
                    </a:lnTo>
                    <a:lnTo>
                      <a:pt x="900" y="956"/>
                    </a:lnTo>
                    <a:lnTo>
                      <a:pt x="877" y="952"/>
                    </a:lnTo>
                    <a:lnTo>
                      <a:pt x="855" y="947"/>
                    </a:lnTo>
                    <a:lnTo>
                      <a:pt x="833" y="942"/>
                    </a:lnTo>
                    <a:lnTo>
                      <a:pt x="811" y="937"/>
                    </a:lnTo>
                    <a:lnTo>
                      <a:pt x="789" y="932"/>
                    </a:lnTo>
                    <a:lnTo>
                      <a:pt x="767" y="925"/>
                    </a:lnTo>
                    <a:lnTo>
                      <a:pt x="745" y="919"/>
                    </a:lnTo>
                    <a:lnTo>
                      <a:pt x="723" y="911"/>
                    </a:lnTo>
                    <a:lnTo>
                      <a:pt x="702" y="905"/>
                    </a:lnTo>
                    <a:lnTo>
                      <a:pt x="681" y="897"/>
                    </a:lnTo>
                    <a:lnTo>
                      <a:pt x="660" y="889"/>
                    </a:lnTo>
                    <a:lnTo>
                      <a:pt x="639" y="881"/>
                    </a:lnTo>
                    <a:lnTo>
                      <a:pt x="618" y="872"/>
                    </a:lnTo>
                    <a:lnTo>
                      <a:pt x="597" y="863"/>
                    </a:lnTo>
                    <a:lnTo>
                      <a:pt x="576" y="854"/>
                    </a:lnTo>
                    <a:lnTo>
                      <a:pt x="555" y="844"/>
                    </a:lnTo>
                    <a:lnTo>
                      <a:pt x="535" y="834"/>
                    </a:lnTo>
                    <a:lnTo>
                      <a:pt x="515" y="823"/>
                    </a:lnTo>
                    <a:lnTo>
                      <a:pt x="495" y="813"/>
                    </a:lnTo>
                    <a:lnTo>
                      <a:pt x="476" y="801"/>
                    </a:lnTo>
                    <a:lnTo>
                      <a:pt x="456" y="789"/>
                    </a:lnTo>
                    <a:lnTo>
                      <a:pt x="436" y="778"/>
                    </a:lnTo>
                    <a:lnTo>
                      <a:pt x="417" y="765"/>
                    </a:lnTo>
                    <a:lnTo>
                      <a:pt x="399" y="753"/>
                    </a:lnTo>
                    <a:lnTo>
                      <a:pt x="380" y="741"/>
                    </a:lnTo>
                    <a:lnTo>
                      <a:pt x="361" y="727"/>
                    </a:lnTo>
                    <a:lnTo>
                      <a:pt x="343" y="714"/>
                    </a:lnTo>
                    <a:lnTo>
                      <a:pt x="325" y="700"/>
                    </a:lnTo>
                    <a:lnTo>
                      <a:pt x="308" y="686"/>
                    </a:lnTo>
                    <a:lnTo>
                      <a:pt x="289" y="671"/>
                    </a:lnTo>
                    <a:lnTo>
                      <a:pt x="272" y="657"/>
                    </a:lnTo>
                    <a:lnTo>
                      <a:pt x="256" y="642"/>
                    </a:lnTo>
                    <a:lnTo>
                      <a:pt x="239" y="626"/>
                    </a:lnTo>
                    <a:lnTo>
                      <a:pt x="222" y="611"/>
                    </a:lnTo>
                    <a:lnTo>
                      <a:pt x="206" y="595"/>
                    </a:lnTo>
                    <a:lnTo>
                      <a:pt x="191" y="578"/>
                    </a:lnTo>
                    <a:lnTo>
                      <a:pt x="175" y="562"/>
                    </a:lnTo>
                    <a:lnTo>
                      <a:pt x="160" y="546"/>
                    </a:lnTo>
                    <a:lnTo>
                      <a:pt x="145" y="528"/>
                    </a:lnTo>
                    <a:lnTo>
                      <a:pt x="130" y="511"/>
                    </a:lnTo>
                    <a:lnTo>
                      <a:pt x="115" y="494"/>
                    </a:lnTo>
                    <a:lnTo>
                      <a:pt x="101" y="476"/>
                    </a:lnTo>
                    <a:lnTo>
                      <a:pt x="87" y="458"/>
                    </a:lnTo>
                    <a:lnTo>
                      <a:pt x="74" y="440"/>
                    </a:lnTo>
                    <a:lnTo>
                      <a:pt x="61" y="421"/>
                    </a:lnTo>
                    <a:lnTo>
                      <a:pt x="48" y="403"/>
                    </a:lnTo>
                    <a:lnTo>
                      <a:pt x="35" y="383"/>
                    </a:lnTo>
                    <a:lnTo>
                      <a:pt x="23" y="364"/>
                    </a:lnTo>
                    <a:lnTo>
                      <a:pt x="11" y="345"/>
                    </a:lnTo>
                    <a:lnTo>
                      <a:pt x="0" y="326"/>
                    </a:lnTo>
                    <a:lnTo>
                      <a:pt x="213" y="60"/>
                    </a:lnTo>
                    <a:lnTo>
                      <a:pt x="562" y="0"/>
                    </a:lnTo>
                    <a:lnTo>
                      <a:pt x="568" y="10"/>
                    </a:lnTo>
                    <a:lnTo>
                      <a:pt x="575" y="21"/>
                    </a:lnTo>
                    <a:lnTo>
                      <a:pt x="580" y="29"/>
                    </a:lnTo>
                    <a:lnTo>
                      <a:pt x="586" y="39"/>
                    </a:lnTo>
                    <a:lnTo>
                      <a:pt x="593" y="48"/>
                    </a:lnTo>
                    <a:lnTo>
                      <a:pt x="600" y="58"/>
                    </a:lnTo>
                    <a:lnTo>
                      <a:pt x="606" y="67"/>
                    </a:lnTo>
                    <a:lnTo>
                      <a:pt x="613" y="76"/>
                    </a:lnTo>
                    <a:lnTo>
                      <a:pt x="621" y="85"/>
                    </a:lnTo>
                    <a:lnTo>
                      <a:pt x="627" y="94"/>
                    </a:lnTo>
                    <a:lnTo>
                      <a:pt x="635" y="102"/>
                    </a:lnTo>
                    <a:lnTo>
                      <a:pt x="643" y="111"/>
                    </a:lnTo>
                    <a:lnTo>
                      <a:pt x="650" y="119"/>
                    </a:lnTo>
                    <a:lnTo>
                      <a:pt x="658" y="127"/>
                    </a:lnTo>
                    <a:lnTo>
                      <a:pt x="666" y="135"/>
                    </a:lnTo>
                    <a:lnTo>
                      <a:pt x="673" y="143"/>
                    </a:lnTo>
                    <a:lnTo>
                      <a:pt x="682" y="151"/>
                    </a:lnTo>
                    <a:lnTo>
                      <a:pt x="691" y="159"/>
                    </a:lnTo>
                    <a:lnTo>
                      <a:pt x="699" y="167"/>
                    </a:lnTo>
                    <a:lnTo>
                      <a:pt x="708" y="173"/>
                    </a:lnTo>
                    <a:lnTo>
                      <a:pt x="717" y="181"/>
                    </a:lnTo>
                    <a:lnTo>
                      <a:pt x="725" y="188"/>
                    </a:lnTo>
                    <a:lnTo>
                      <a:pt x="734" y="194"/>
                    </a:lnTo>
                    <a:lnTo>
                      <a:pt x="743" y="201"/>
                    </a:lnTo>
                    <a:lnTo>
                      <a:pt x="752" y="208"/>
                    </a:lnTo>
                    <a:lnTo>
                      <a:pt x="762" y="215"/>
                    </a:lnTo>
                    <a:lnTo>
                      <a:pt x="771" y="221"/>
                    </a:lnTo>
                    <a:lnTo>
                      <a:pt x="781" y="227"/>
                    </a:lnTo>
                    <a:lnTo>
                      <a:pt x="791" y="233"/>
                    </a:lnTo>
                    <a:lnTo>
                      <a:pt x="800" y="239"/>
                    </a:lnTo>
                    <a:lnTo>
                      <a:pt x="811" y="244"/>
                    </a:lnTo>
                    <a:lnTo>
                      <a:pt x="820" y="250"/>
                    </a:lnTo>
                    <a:lnTo>
                      <a:pt x="830" y="255"/>
                    </a:lnTo>
                    <a:lnTo>
                      <a:pt x="840" y="260"/>
                    </a:lnTo>
                    <a:lnTo>
                      <a:pt x="851" y="264"/>
                    </a:lnTo>
                    <a:lnTo>
                      <a:pt x="861" y="269"/>
                    </a:lnTo>
                    <a:lnTo>
                      <a:pt x="871" y="274"/>
                    </a:lnTo>
                    <a:lnTo>
                      <a:pt x="882" y="278"/>
                    </a:lnTo>
                    <a:lnTo>
                      <a:pt x="892" y="283"/>
                    </a:lnTo>
                    <a:lnTo>
                      <a:pt x="903" y="286"/>
                    </a:lnTo>
                    <a:lnTo>
                      <a:pt x="913" y="290"/>
                    </a:lnTo>
                    <a:lnTo>
                      <a:pt x="925" y="294"/>
                    </a:lnTo>
                    <a:lnTo>
                      <a:pt x="935" y="297"/>
                    </a:lnTo>
                    <a:lnTo>
                      <a:pt x="946" y="301"/>
                    </a:lnTo>
                    <a:lnTo>
                      <a:pt x="958" y="304"/>
                    </a:lnTo>
                    <a:lnTo>
                      <a:pt x="968" y="307"/>
                    </a:lnTo>
                    <a:lnTo>
                      <a:pt x="979" y="309"/>
                    </a:lnTo>
                    <a:lnTo>
                      <a:pt x="990" y="311"/>
                    </a:lnTo>
                    <a:lnTo>
                      <a:pt x="1002" y="313"/>
                    </a:lnTo>
                    <a:lnTo>
                      <a:pt x="1012" y="315"/>
                    </a:lnTo>
                    <a:lnTo>
                      <a:pt x="1024" y="317"/>
                    </a:lnTo>
                    <a:lnTo>
                      <a:pt x="1035" y="319"/>
                    </a:lnTo>
                    <a:lnTo>
                      <a:pt x="1046" y="321"/>
                    </a:lnTo>
                    <a:lnTo>
                      <a:pt x="1057" y="322"/>
                    </a:lnTo>
                    <a:lnTo>
                      <a:pt x="1069" y="323"/>
                    </a:lnTo>
                    <a:lnTo>
                      <a:pt x="1080" y="324"/>
                    </a:lnTo>
                    <a:lnTo>
                      <a:pt x="1091" y="325"/>
                    </a:lnTo>
                    <a:lnTo>
                      <a:pt x="1102" y="325"/>
                    </a:lnTo>
                    <a:lnTo>
                      <a:pt x="1114" y="326"/>
                    </a:lnTo>
                    <a:lnTo>
                      <a:pt x="1126" y="326"/>
                    </a:lnTo>
                    <a:lnTo>
                      <a:pt x="1137" y="326"/>
                    </a:lnTo>
                    <a:lnTo>
                      <a:pt x="1148" y="325"/>
                    </a:lnTo>
                    <a:lnTo>
                      <a:pt x="1159" y="325"/>
                    </a:lnTo>
                    <a:lnTo>
                      <a:pt x="1171" y="324"/>
                    </a:lnTo>
                    <a:lnTo>
                      <a:pt x="1182" y="323"/>
                    </a:lnTo>
                    <a:lnTo>
                      <a:pt x="1194" y="322"/>
                    </a:lnTo>
                    <a:lnTo>
                      <a:pt x="1204" y="321"/>
                    </a:lnTo>
                    <a:lnTo>
                      <a:pt x="1216" y="319"/>
                    </a:lnTo>
                    <a:lnTo>
                      <a:pt x="1227" y="317"/>
                    </a:lnTo>
                    <a:lnTo>
                      <a:pt x="1238" y="315"/>
                    </a:lnTo>
                    <a:lnTo>
                      <a:pt x="1249" y="313"/>
                    </a:lnTo>
                    <a:lnTo>
                      <a:pt x="1261" y="311"/>
                    </a:lnTo>
                    <a:lnTo>
                      <a:pt x="1271" y="309"/>
                    </a:lnTo>
                    <a:lnTo>
                      <a:pt x="1283" y="307"/>
                    </a:lnTo>
                    <a:lnTo>
                      <a:pt x="1293" y="304"/>
                    </a:lnTo>
                    <a:lnTo>
                      <a:pt x="1304" y="301"/>
                    </a:lnTo>
                    <a:lnTo>
                      <a:pt x="1316" y="297"/>
                    </a:lnTo>
                    <a:lnTo>
                      <a:pt x="1326" y="294"/>
                    </a:lnTo>
                    <a:lnTo>
                      <a:pt x="1337" y="290"/>
                    </a:lnTo>
                    <a:lnTo>
                      <a:pt x="1347" y="286"/>
                    </a:lnTo>
                    <a:lnTo>
                      <a:pt x="1358" y="283"/>
                    </a:lnTo>
                    <a:lnTo>
                      <a:pt x="1368" y="278"/>
                    </a:lnTo>
                    <a:lnTo>
                      <a:pt x="1379" y="274"/>
                    </a:lnTo>
                    <a:lnTo>
                      <a:pt x="1389" y="269"/>
                    </a:lnTo>
                    <a:lnTo>
                      <a:pt x="1400" y="264"/>
                    </a:lnTo>
                    <a:lnTo>
                      <a:pt x="1411" y="260"/>
                    </a:lnTo>
                    <a:lnTo>
                      <a:pt x="1420" y="255"/>
                    </a:lnTo>
                    <a:lnTo>
                      <a:pt x="1431" y="250"/>
                    </a:lnTo>
                    <a:lnTo>
                      <a:pt x="1440" y="244"/>
                    </a:lnTo>
                    <a:lnTo>
                      <a:pt x="1450" y="239"/>
                    </a:lnTo>
                    <a:lnTo>
                      <a:pt x="1460" y="233"/>
                    </a:lnTo>
                    <a:lnTo>
                      <a:pt x="1470" y="227"/>
                    </a:lnTo>
                    <a:lnTo>
                      <a:pt x="1479" y="221"/>
                    </a:lnTo>
                    <a:lnTo>
                      <a:pt x="1488" y="215"/>
                    </a:lnTo>
                    <a:lnTo>
                      <a:pt x="1498" y="208"/>
                    </a:lnTo>
                    <a:lnTo>
                      <a:pt x="1508" y="201"/>
                    </a:lnTo>
                    <a:lnTo>
                      <a:pt x="1516" y="194"/>
                    </a:lnTo>
                    <a:lnTo>
                      <a:pt x="1526" y="188"/>
                    </a:lnTo>
                    <a:lnTo>
                      <a:pt x="1534" y="181"/>
                    </a:lnTo>
                    <a:lnTo>
                      <a:pt x="1543" y="173"/>
                    </a:lnTo>
                    <a:lnTo>
                      <a:pt x="1552" y="167"/>
                    </a:lnTo>
                    <a:lnTo>
                      <a:pt x="1560" y="159"/>
                    </a:lnTo>
                    <a:lnTo>
                      <a:pt x="1568" y="151"/>
                    </a:lnTo>
                    <a:lnTo>
                      <a:pt x="1577" y="143"/>
                    </a:lnTo>
                    <a:lnTo>
                      <a:pt x="1584" y="135"/>
                    </a:lnTo>
                    <a:lnTo>
                      <a:pt x="1593" y="127"/>
                    </a:lnTo>
                    <a:lnTo>
                      <a:pt x="1601" y="119"/>
                    </a:lnTo>
                    <a:lnTo>
                      <a:pt x="1608" y="111"/>
                    </a:lnTo>
                    <a:lnTo>
                      <a:pt x="1616" y="102"/>
                    </a:lnTo>
                    <a:lnTo>
                      <a:pt x="1623" y="94"/>
                    </a:lnTo>
                    <a:lnTo>
                      <a:pt x="1630" y="85"/>
                    </a:lnTo>
                    <a:lnTo>
                      <a:pt x="1637" y="76"/>
                    </a:lnTo>
                    <a:lnTo>
                      <a:pt x="1644" y="67"/>
                    </a:lnTo>
                    <a:lnTo>
                      <a:pt x="1651" y="58"/>
                    </a:lnTo>
                    <a:lnTo>
                      <a:pt x="1657" y="48"/>
                    </a:lnTo>
                    <a:lnTo>
                      <a:pt x="1664" y="39"/>
                    </a:lnTo>
                    <a:lnTo>
                      <a:pt x="1671" y="29"/>
                    </a:lnTo>
                    <a:lnTo>
                      <a:pt x="1676" y="21"/>
                    </a:lnTo>
                    <a:lnTo>
                      <a:pt x="1682" y="10"/>
                    </a:lnTo>
                    <a:lnTo>
                      <a:pt x="1688" y="0"/>
                    </a:lnTo>
                    <a:lnTo>
                      <a:pt x="1941" y="252"/>
                    </a:lnTo>
                    <a:lnTo>
                      <a:pt x="2250" y="326"/>
                    </a:lnTo>
                  </a:path>
                </a:pathLst>
              </a:custGeom>
              <a:blipFill dpi="0" rotWithShape="1">
                <a:blip r:embed="rId5" cstate="print"/>
                <a:srcRect/>
                <a:tile tx="-381000" ty="-361950" sx="100000" sy="100000" flip="none" algn="tl"/>
              </a:blipFill>
              <a:ln w="38100" cap="rnd" cmpd="sng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385334" y="2246696"/>
                <a:ext cx="1500183" cy="15206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th-TH" sz="2400" b="1" dirty="0">
                    <a:solidFill>
                      <a:srgbClr val="0033CC"/>
                    </a:solidFill>
                    <a:latin typeface="TH SarabunPSK" pitchFamily="34" charset="-34"/>
                    <a:cs typeface="TH SarabunPSK" pitchFamily="34" charset="-34"/>
                  </a:rPr>
                  <a:t>แผนฯ 11</a:t>
                </a:r>
                <a:endParaRPr lang="th-TH" sz="2400" dirty="0">
                  <a:solidFill>
                    <a:srgbClr val="0033CC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</p:grpSp>
      <p:sp>
        <p:nvSpPr>
          <p:cNvPr id="41" name="Rectangle 40"/>
          <p:cNvSpPr/>
          <p:nvPr/>
        </p:nvSpPr>
        <p:spPr>
          <a:xfrm>
            <a:off x="0" y="2781308"/>
            <a:ext cx="27432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ts val="1800"/>
              </a:lnSpc>
              <a:buFont typeface="Courier New" pitchFamily="49" charset="0"/>
              <a:buChar char="o"/>
            </a:pP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สร้าง</a:t>
            </a:r>
            <a:r>
              <a:rPr lang="th-TH" b="1" u="sng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ความเป็นธรรม</a:t>
            </a: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ในสังคม</a:t>
            </a:r>
          </a:p>
          <a:p>
            <a:pPr marL="180975" indent="-180975">
              <a:lnSpc>
                <a:spcPts val="1800"/>
              </a:lnSpc>
              <a:buClr>
                <a:prstClr val="black"/>
              </a:buClr>
              <a:buFont typeface="Courier New" pitchFamily="49" charset="0"/>
              <a:buChar char="o"/>
            </a:pPr>
            <a: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พัฒนา</a:t>
            </a:r>
            <a:r>
              <a:rPr lang="th-TH" b="1" u="sng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คน</a:t>
            </a: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สู่สังคมแห่งการเรียนรู้ </a:t>
            </a:r>
          </a:p>
          <a:p>
            <a:pPr marL="180975" indent="-180975">
              <a:lnSpc>
                <a:spcPts val="1800"/>
              </a:lnSpc>
              <a:buFont typeface="Courier New" pitchFamily="49" charset="0"/>
              <a:buChar char="o"/>
            </a:pP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สร้างความเข้มแข็งของ</a:t>
            </a:r>
            <a:r>
              <a:rPr lang="th-TH" b="1" u="sng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ภาคเกษตร</a:t>
            </a:r>
          </a:p>
          <a:p>
            <a:pPr marL="180975" indent="-180975">
              <a:lnSpc>
                <a:spcPts val="1800"/>
              </a:lnSpc>
            </a:pP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และความมั่นคงทาง</a:t>
            </a:r>
            <a:r>
              <a:rPr lang="th-TH" b="1" u="sng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อาหารและพลังงาน</a:t>
            </a:r>
          </a:p>
          <a:p>
            <a:pPr marL="180975" indent="-180975">
              <a:lnSpc>
                <a:spcPts val="1800"/>
              </a:lnSpc>
              <a:buFont typeface="Courier New" pitchFamily="49" charset="0"/>
              <a:buChar char="o"/>
            </a:pP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ปรับ</a:t>
            </a:r>
            <a:r>
              <a:rPr lang="th-TH" b="1" u="sng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โครงสร้างเศรษฐกิจ</a:t>
            </a: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สู่การเติบโต</a:t>
            </a:r>
          </a:p>
          <a:p>
            <a:pPr marL="180975" indent="-180975">
              <a:lnSpc>
                <a:spcPts val="1800"/>
              </a:lnSpc>
            </a:pP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อย่างมีคุณภาพและยั่งยืน	</a:t>
            </a:r>
          </a:p>
          <a:p>
            <a:pPr marL="180975" indent="-180975">
              <a:lnSpc>
                <a:spcPts val="1800"/>
              </a:lnSpc>
              <a:buClr>
                <a:srgbClr val="002060"/>
              </a:buClr>
              <a:buFont typeface="Courier New" pitchFamily="49" charset="0"/>
              <a:buChar char="o"/>
            </a:pPr>
            <a:r>
              <a:rPr lang="th-TH" b="1" u="sng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เชื่อมโยง</a:t>
            </a: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กับประเทศในภูมิภาค</a:t>
            </a:r>
          </a:p>
          <a:p>
            <a:pPr marL="180975" indent="-180975">
              <a:lnSpc>
                <a:spcPts val="1800"/>
              </a:lnSpc>
              <a:buFont typeface="Courier New" pitchFamily="49" charset="0"/>
              <a:buChar char="o"/>
            </a:pP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จัดการ</a:t>
            </a:r>
            <a:r>
              <a:rPr lang="th-TH" b="1" u="sng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ทรัพยากรธรรมชาติและสิ่งแวดล้อม </a:t>
            </a: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อย่างยั่งยืน</a:t>
            </a:r>
          </a:p>
        </p:txBody>
      </p:sp>
      <p:sp>
        <p:nvSpPr>
          <p:cNvPr id="44" name="Right Arrow 43"/>
          <p:cNvSpPr/>
          <p:nvPr/>
        </p:nvSpPr>
        <p:spPr>
          <a:xfrm>
            <a:off x="2514600" y="1778000"/>
            <a:ext cx="609600" cy="60960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0" y="127000"/>
            <a:ext cx="8763000" cy="45871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th-TH" altLang="ja-JP" sz="36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แผนฯ 11 กับยุทธศาสตร์ประเทศ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52800" y="5715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ยุทธศาสตร์ประเทศและยุทธศาสตร์การเข้าสู่ประชาคมอาเซียน ปี 2558</a:t>
            </a:r>
            <a:endParaRPr lang="en-US" sz="2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37232" y="4076704"/>
            <a:ext cx="6248400" cy="1374735"/>
          </a:xfrm>
          <a:prstGeom prst="rect">
            <a:avLst/>
          </a:prstGeom>
          <a:noFill/>
          <a:ln w="19050">
            <a:solidFill>
              <a:schemeClr val="tx2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th-TH" sz="17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เป้าหมาย</a:t>
            </a:r>
          </a:p>
          <a:p>
            <a:pPr>
              <a:lnSpc>
                <a:spcPts val="2000"/>
              </a:lnSpc>
            </a:pPr>
            <a:r>
              <a:rPr lang="th-TH" sz="1700" b="1" spc="-40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ยุทธ</a:t>
            </a:r>
            <a:r>
              <a:rPr lang="th-TH" sz="1700" b="1" spc="-4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1 </a:t>
            </a:r>
            <a:r>
              <a:rPr lang="th-TH" sz="1700" spc="-4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เพิ่ม </a:t>
            </a:r>
            <a:r>
              <a:rPr lang="en-US" sz="1700" spc="-4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GNI/capita </a:t>
            </a:r>
            <a:r>
              <a:rPr lang="th-TH" sz="1700" spc="-4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เป็น 12,400 </a:t>
            </a:r>
            <a:r>
              <a:rPr lang="en-US" sz="1700" spc="-4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USD </a:t>
            </a:r>
            <a:r>
              <a:rPr lang="th-TH" sz="1700" spc="-4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ต่อปี</a:t>
            </a:r>
            <a:r>
              <a:rPr lang="en-US" sz="1700" spc="-4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700" spc="-4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ในปี 2570</a:t>
            </a:r>
          </a:p>
          <a:p>
            <a:pPr>
              <a:lnSpc>
                <a:spcPts val="2000"/>
              </a:lnSpc>
            </a:pPr>
            <a:r>
              <a:rPr lang="th-TH" sz="17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ยุทธ</a:t>
            </a:r>
            <a:r>
              <a:rPr lang="th-TH" sz="17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2 </a:t>
            </a:r>
            <a:r>
              <a:rPr lang="th-TH" sz="17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ยกฐานะของคนทุกกลุ่มให้สูงขึ้นตามมาตรฐานการดำรงชีวิตที่มีคุณภาพ</a:t>
            </a:r>
          </a:p>
          <a:p>
            <a:pPr>
              <a:lnSpc>
                <a:spcPts val="2000"/>
              </a:lnSpc>
            </a:pPr>
            <a:r>
              <a:rPr lang="th-TH" sz="17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ยุทธ</a:t>
            </a:r>
            <a:r>
              <a:rPr lang="th-TH" sz="17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3 </a:t>
            </a:r>
            <a:r>
              <a:rPr lang="en-US" sz="17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Decouple GDP and CO2 </a:t>
            </a:r>
            <a:r>
              <a:rPr lang="th-TH" sz="17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โดยลดการปล่อย</a:t>
            </a:r>
            <a:r>
              <a:rPr lang="en-US" sz="17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CO2 </a:t>
            </a:r>
            <a:r>
              <a:rPr lang="th-TH" sz="17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และเพิ่มพื้นที่ป่าไม้ให้ได้ 40 </a:t>
            </a:r>
            <a:r>
              <a:rPr lang="en-US" sz="17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17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ของทั้งหมด </a:t>
            </a:r>
          </a:p>
          <a:p>
            <a:pPr>
              <a:lnSpc>
                <a:spcPts val="2000"/>
              </a:lnSpc>
            </a:pPr>
            <a:r>
              <a:rPr lang="th-TH" sz="17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ยุทธ</a:t>
            </a:r>
            <a:r>
              <a:rPr lang="th-TH" sz="17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4 </a:t>
            </a:r>
            <a:r>
              <a:rPr lang="th-TH" sz="17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สร้างสมดุลและปรับระบบบริหารจัดการภาครัฐ</a:t>
            </a:r>
            <a:endParaRPr lang="en-US" sz="17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876800" y="342900"/>
            <a:ext cx="4267200" cy="1588"/>
          </a:xfrm>
          <a:prstGeom prst="line">
            <a:avLst/>
          </a:prstGeom>
          <a:ln cmpd="sng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5410729"/>
            <a:ext cx="2133600" cy="304271"/>
          </a:xfrm>
        </p:spPr>
        <p:txBody>
          <a:bodyPr/>
          <a:lstStyle/>
          <a:p>
            <a:fld id="{C0C3BD69-07EB-4527-8C0F-EDE75C80A84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5470879"/>
            <a:ext cx="9144000" cy="244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>
                    <a:lumMod val="50000"/>
                  </a:schemeClr>
                </a:solidFill>
                <a:latin typeface="CordiaUPC" pitchFamily="34" charset="-34"/>
                <a:cs typeface="CordiaUPC" pitchFamily="34" charset="-34"/>
              </a:defRPr>
            </a:lvl1pPr>
          </a:lstStyle>
          <a:p>
            <a:pPr defTabSz="1371600">
              <a:tabLst>
                <a:tab pos="4168775" algn="l"/>
                <a:tab pos="8458200" algn="r"/>
              </a:tabLst>
            </a:pPr>
            <a:r>
              <a:rPr lang="th-TH" dirty="0" smtClean="0"/>
              <a:t>19 กุมภาพันธ์ 2557</a:t>
            </a:r>
            <a:r>
              <a:rPr lang="en-US" dirty="0" smtClean="0"/>
              <a:t>	www.nesdb.go.th	</a:t>
            </a:r>
            <a:fld id="{FEE6738B-F869-4EEB-96B4-CD513E891C91}" type="slidenum">
              <a:rPr lang="en-US" smtClean="0"/>
              <a:pPr defTabSz="1371600">
                <a:tabLst>
                  <a:tab pos="4168775" algn="l"/>
                  <a:tab pos="8458200" algn="r"/>
                </a:tabLst>
              </a:pPr>
              <a:t>17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6"/>
          <p:cNvSpPr>
            <a:spLocks noChangeArrowheads="1"/>
          </p:cNvSpPr>
          <p:nvPr/>
        </p:nvSpPr>
        <p:spPr bwMode="auto">
          <a:xfrm>
            <a:off x="152400" y="146534"/>
            <a:ext cx="8991600" cy="4446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th-TH" altLang="ja-JP" sz="32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การบูร</a:t>
            </a:r>
            <a:r>
              <a:rPr lang="th-TH" altLang="ja-JP" sz="3200" b="1" dirty="0" err="1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ณา</a:t>
            </a:r>
            <a:r>
              <a:rPr lang="th-TH" altLang="ja-JP" sz="32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การยุทธศาสตร์ประเทศกับยุทธศาสตร์การเข้าสู่ </a:t>
            </a:r>
            <a:r>
              <a:rPr lang="en-US" altLang="ja-JP" sz="32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AC </a:t>
            </a:r>
            <a:endParaRPr lang="th-TH" sz="3200" b="1" dirty="0" smtClean="0">
              <a:solidFill>
                <a:schemeClr val="accent1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952500"/>
            <a:ext cx="6096000" cy="4419600"/>
          </a:xfrm>
          <a:prstGeom prst="rect">
            <a:avLst/>
          </a:prstGeom>
          <a:solidFill>
            <a:srgbClr val="1E4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800" y="1028700"/>
            <a:ext cx="2057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ยุทธศาสตร์ประเทศ </a:t>
            </a:r>
            <a:r>
              <a:rPr lang="en-US" sz="2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2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(Country Strategy)</a:t>
            </a:r>
            <a:endParaRPr lang="th-TH" sz="2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95600" y="1028700"/>
            <a:ext cx="3276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ยุทธศาสตร์การเข้าสู่ประชาคมอาเซียน </a:t>
            </a:r>
            <a:r>
              <a:rPr lang="en-US" sz="22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2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22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(ASEAN Strategy)</a:t>
            </a:r>
            <a:endParaRPr lang="th-TH" sz="2200" b="1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" y="1790700"/>
            <a:ext cx="2514600" cy="335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ยุทธศาสตร์</a:t>
            </a:r>
          </a:p>
          <a:p>
            <a:pPr marL="361950" indent="-180975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Growth &amp; Competitiveness</a:t>
            </a:r>
          </a:p>
          <a:p>
            <a:pPr marL="361950" indent="-180975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Inclusive Growth</a:t>
            </a:r>
          </a:p>
          <a:p>
            <a:pPr marL="361950" indent="-180975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Green Growth</a:t>
            </a:r>
          </a:p>
          <a:p>
            <a:pPr marL="361950" indent="-180975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Internal Process</a:t>
            </a:r>
            <a:endParaRPr lang="th-TH" sz="16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11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 </a:t>
            </a:r>
            <a:r>
              <a:rPr lang="th-TH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28 ประเด็นหลัก </a:t>
            </a:r>
          </a:p>
          <a:p>
            <a:r>
              <a:rPr lang="en-US" sz="11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 </a:t>
            </a:r>
            <a:r>
              <a:rPr lang="th-TH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56 แนวทางการดำเนินการ</a:t>
            </a:r>
            <a:endParaRPr lang="th-TH" sz="1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95600" y="1790700"/>
            <a:ext cx="3276600" cy="350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8 </a:t>
            </a: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ยุทธศาสตร์</a:t>
            </a:r>
          </a:p>
          <a:p>
            <a:pPr marL="342900" indent="-161925">
              <a:buFont typeface="+mj-lt"/>
              <a:buAutoNum type="arabicPeriod"/>
            </a:pPr>
            <a:r>
              <a:rPr lang="th-TH" sz="160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การเสริมสร้างความสามารถในการแข่งขันของสินค้า บริการ การค้า และการลงทุน</a:t>
            </a:r>
          </a:p>
          <a:p>
            <a:pPr marL="342900" indent="-161925">
              <a:buFont typeface="+mj-lt"/>
              <a:buAutoNum type="arabicPeriod"/>
            </a:pPr>
            <a:r>
              <a:rPr lang="th-TH" sz="160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การพัฒนาคุณภาพชีวิตและการคุ้มครองทางสังคม</a:t>
            </a:r>
          </a:p>
          <a:p>
            <a:pPr marL="342900" lvl="0" indent="-161925">
              <a:buFont typeface="+mj-lt"/>
              <a:buAutoNum type="arabicPeriod"/>
            </a:pPr>
            <a:r>
              <a:rPr lang="th-TH" sz="160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การพัฒนาโครงสร้างพื้นฐานและ</a:t>
            </a:r>
            <a:br>
              <a:rPr lang="th-TH" sz="160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600" dirty="0" err="1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โล</a:t>
            </a:r>
            <a:r>
              <a:rPr lang="th-TH" sz="160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จิ</a:t>
            </a:r>
            <a:r>
              <a:rPr lang="th-TH" sz="1600" dirty="0" err="1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สติกส์</a:t>
            </a:r>
            <a:endParaRPr lang="th-TH" sz="1600" dirty="0" smtClean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900" lvl="0" indent="-161925">
              <a:buFont typeface="+mj-lt"/>
              <a:buAutoNum type="arabicPeriod"/>
            </a:pPr>
            <a:r>
              <a:rPr lang="th-TH" sz="160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การพัฒนาทรัพยากรมนุษย์</a:t>
            </a:r>
          </a:p>
          <a:p>
            <a:pPr marL="342900" lvl="0" indent="-161925">
              <a:buFont typeface="+mj-lt"/>
              <a:buAutoNum type="arabicPeriod"/>
            </a:pPr>
            <a:r>
              <a:rPr lang="th-TH" sz="160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การพัฒนากฎหมาย กฎ และระเบียบ</a:t>
            </a:r>
          </a:p>
          <a:p>
            <a:pPr marL="342900" lvl="0" indent="-161925">
              <a:buFont typeface="+mj-lt"/>
              <a:buAutoNum type="arabicPeriod"/>
            </a:pPr>
            <a:r>
              <a:rPr lang="th-TH" sz="160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การสร้างความรู้ ความเข้าใจ และความตระหนักถึงการเป็นประชาคมอาเซียน</a:t>
            </a:r>
          </a:p>
          <a:p>
            <a:pPr marL="342900" lvl="0" indent="-161925">
              <a:buFont typeface="+mj-lt"/>
              <a:buAutoNum type="arabicPeriod"/>
            </a:pPr>
            <a:r>
              <a:rPr lang="th-TH" sz="160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การเสริมสร้างความมั่นคง</a:t>
            </a:r>
          </a:p>
          <a:p>
            <a:pPr marL="342900" lvl="0" indent="-161925">
              <a:buFont typeface="+mj-lt"/>
              <a:buAutoNum type="arabicPeriod"/>
            </a:pPr>
            <a:r>
              <a:rPr lang="th-TH" sz="160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การเพิ่มศักยภาพของเมืองเพื่อเชื่อมโยงโอกาสจากอาเซียน</a:t>
            </a:r>
          </a:p>
          <a:p>
            <a:pPr marL="85725" lvl="0" indent="-85725"/>
            <a:endParaRPr lang="th-TH" sz="1200" dirty="0" smtClean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Cross 27"/>
          <p:cNvSpPr/>
          <p:nvPr/>
        </p:nvSpPr>
        <p:spPr>
          <a:xfrm>
            <a:off x="2362200" y="1257300"/>
            <a:ext cx="381000" cy="338667"/>
          </a:xfrm>
          <a:prstGeom prst="plus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Rectangle 29"/>
          <p:cNvSpPr/>
          <p:nvPr/>
        </p:nvSpPr>
        <p:spPr>
          <a:xfrm>
            <a:off x="6477000" y="952500"/>
            <a:ext cx="2438400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ยุทธศาสตร์ประเทศ </a:t>
            </a:r>
            <a:r>
              <a:rPr lang="en-US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(Country Strategy)</a:t>
            </a:r>
            <a:endParaRPr lang="th-TH" sz="22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77000" y="1790702"/>
            <a:ext cx="2438400" cy="3578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sz="2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ยุทธศาสตร์ </a:t>
            </a:r>
            <a:br>
              <a:rPr lang="th-TH" sz="2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(ผนวกรวมประเด็นอาเซียนแล้ว)</a:t>
            </a:r>
            <a:endParaRPr lang="th-TH" sz="2000" b="1" i="1" dirty="0" smtClean="0">
              <a:solidFill>
                <a:schemeClr val="tx1">
                  <a:lumMod val="50000"/>
                  <a:lumOff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361950" indent="-180975">
              <a:buFont typeface="+mj-lt"/>
              <a:buAutoNum type="arabicPeriod"/>
            </a:pPr>
            <a:r>
              <a:rPr lang="en-US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Growth &amp; Competitiveness</a:t>
            </a:r>
          </a:p>
          <a:p>
            <a:pPr marL="361950" indent="-180975">
              <a:buFont typeface="+mj-lt"/>
              <a:buAutoNum type="arabicPeriod"/>
            </a:pPr>
            <a:r>
              <a:rPr lang="en-US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Inclusive Growth</a:t>
            </a:r>
          </a:p>
          <a:p>
            <a:pPr marL="361950" indent="-180975">
              <a:buFont typeface="+mj-lt"/>
              <a:buAutoNum type="arabicPeriod"/>
            </a:pPr>
            <a:r>
              <a:rPr lang="en-US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Green Growth</a:t>
            </a:r>
          </a:p>
          <a:p>
            <a:pPr marL="361950" indent="-180975">
              <a:buFont typeface="+mj-lt"/>
              <a:buAutoNum type="arabicPeriod"/>
            </a:pPr>
            <a:r>
              <a:rPr lang="en-US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Internal Process</a:t>
            </a:r>
            <a:endParaRPr lang="th-TH" dirty="0" smtClean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12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 </a:t>
            </a:r>
            <a:r>
              <a:rPr lang="th-TH" sz="20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30 ประเด็นหลัก </a:t>
            </a:r>
            <a:endParaRPr lang="th-TH" b="1" dirty="0" smtClean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12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</a:t>
            </a:r>
            <a:r>
              <a:rPr lang="en-US" sz="1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79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แนวทางการดำเนินการ</a:t>
            </a:r>
            <a:endParaRPr lang="th-TH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228600" y="1790700"/>
            <a:ext cx="609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895600" y="1790700"/>
            <a:ext cx="327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28600" y="800100"/>
            <a:ext cx="609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636069" y="644732"/>
            <a:ext cx="10951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ก่อน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6248400" y="800100"/>
            <a:ext cx="152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 flipH="1" flipV="1">
            <a:off x="152400" y="800100"/>
            <a:ext cx="152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477000" y="800100"/>
            <a:ext cx="2438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 flipH="1" flipV="1">
            <a:off x="8839200" y="800100"/>
            <a:ext cx="152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6400800" y="800100"/>
            <a:ext cx="152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298686" y="635677"/>
            <a:ext cx="10807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หลัง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4" name="Right Arrow 53"/>
          <p:cNvSpPr/>
          <p:nvPr/>
        </p:nvSpPr>
        <p:spPr>
          <a:xfrm>
            <a:off x="6096000" y="1181100"/>
            <a:ext cx="533400" cy="533400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7" name="Straight Connector 26"/>
          <p:cNvCxnSpPr/>
          <p:nvPr/>
        </p:nvCxnSpPr>
        <p:spPr>
          <a:xfrm>
            <a:off x="7086600" y="342900"/>
            <a:ext cx="2057400" cy="1588"/>
          </a:xfrm>
          <a:prstGeom prst="line">
            <a:avLst/>
          </a:prstGeom>
          <a:ln cmpd="sng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5410729"/>
            <a:ext cx="2133600" cy="304271"/>
          </a:xfrm>
        </p:spPr>
        <p:txBody>
          <a:bodyPr/>
          <a:lstStyle/>
          <a:p>
            <a:fld id="{C0C3BD69-07EB-4527-8C0F-EDE75C80A84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0" y="5410729"/>
            <a:ext cx="2895600" cy="304271"/>
          </a:xfrm>
        </p:spPr>
        <p:txBody>
          <a:bodyPr/>
          <a:lstStyle/>
          <a:p>
            <a:pPr algn="l"/>
            <a:r>
              <a:rPr lang="en-US" dirty="0" smtClean="0"/>
              <a:t>www.nesdb.go.th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5470879"/>
            <a:ext cx="9144000" cy="244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>
                    <a:lumMod val="50000"/>
                  </a:schemeClr>
                </a:solidFill>
                <a:latin typeface="CordiaUPC" pitchFamily="34" charset="-34"/>
                <a:cs typeface="CordiaUPC" pitchFamily="34" charset="-34"/>
              </a:defRPr>
            </a:lvl1pPr>
          </a:lstStyle>
          <a:p>
            <a:pPr defTabSz="1371600">
              <a:tabLst>
                <a:tab pos="4168775" algn="l"/>
                <a:tab pos="8458200" algn="r"/>
              </a:tabLst>
            </a:pPr>
            <a:r>
              <a:rPr lang="th-TH" dirty="0" smtClean="0"/>
              <a:t>19 กุมภาพันธ์ 2557</a:t>
            </a:r>
            <a:r>
              <a:rPr lang="en-US" dirty="0" smtClean="0"/>
              <a:t>	www.nesdb.go.th	</a:t>
            </a:r>
            <a:fld id="{FEE6738B-F869-4EEB-96B4-CD513E891C91}" type="slidenum">
              <a:rPr lang="en-US" smtClean="0"/>
              <a:pPr defTabSz="1371600">
                <a:tabLst>
                  <a:tab pos="4168775" algn="l"/>
                  <a:tab pos="8458200" algn="r"/>
                </a:tabLst>
              </a:pPr>
              <a:t>18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reewoodpuzzles.com/images/jigsaw/beginnerspatter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614" t="13131" r="3268" b="13131"/>
          <a:stretch>
            <a:fillRect/>
          </a:stretch>
        </p:blipFill>
        <p:spPr bwMode="auto">
          <a:xfrm>
            <a:off x="0" y="266700"/>
            <a:ext cx="9296400" cy="52959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6200" y="117456"/>
            <a:ext cx="8686800" cy="84402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th-TH" altLang="ja-JP" sz="36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ประเด็นยุทธศาสตร์ประเทศ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495294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2400"/>
              </a:lnSpc>
            </a:pPr>
            <a:r>
              <a:rPr lang="en-US" b="1" dirty="0" smtClean="0">
                <a:latin typeface="Copperplate Gothic Bold" pitchFamily="34" charset="0"/>
                <a:cs typeface="TH SarabunPSK" pitchFamily="34" charset="-34"/>
              </a:rPr>
              <a:t>1. </a:t>
            </a:r>
            <a:r>
              <a:rPr lang="en-US" sz="2400" b="1" dirty="0" smtClean="0">
                <a:solidFill>
                  <a:srgbClr val="C00000"/>
                </a:solidFill>
                <a:latin typeface="Copperplate Gothic Bold" pitchFamily="34" charset="0"/>
                <a:cs typeface="TH SarabunPSK" pitchFamily="34" charset="-34"/>
              </a:rPr>
              <a:t>G</a:t>
            </a:r>
            <a:r>
              <a:rPr lang="en-US" b="1" dirty="0" smtClean="0">
                <a:latin typeface="Copperplate Gothic Bold" pitchFamily="34" charset="0"/>
                <a:cs typeface="TH SarabunPSK" pitchFamily="34" charset="-34"/>
              </a:rPr>
              <a:t>rowth &amp; </a:t>
            </a:r>
            <a:r>
              <a:rPr lang="en-US" sz="2400" b="1" dirty="0" smtClean="0">
                <a:solidFill>
                  <a:srgbClr val="C00000"/>
                </a:solidFill>
                <a:latin typeface="Copperplate Gothic Bold" pitchFamily="34" charset="0"/>
                <a:cs typeface="TH SarabunPSK" pitchFamily="34" charset="-34"/>
              </a:rPr>
              <a:t>C</a:t>
            </a:r>
            <a:r>
              <a:rPr lang="en-US" b="1" dirty="0" smtClean="0">
                <a:latin typeface="Copperplate Gothic Bold" pitchFamily="34" charset="0"/>
                <a:cs typeface="TH SarabunPSK" pitchFamily="34" charset="-34"/>
              </a:rPr>
              <a:t>ompetitiveness</a:t>
            </a:r>
            <a:endParaRPr lang="th-TH" b="1" dirty="0">
              <a:latin typeface="Copperplate Gothic Bold" pitchFamily="34" charset="0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419100"/>
            <a:ext cx="2872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pperplate Gothic Bold" pitchFamily="34" charset="0"/>
                <a:cs typeface="TH SarabunPSK" pitchFamily="34" charset="-34"/>
              </a:rPr>
              <a:t>2. </a:t>
            </a:r>
            <a:r>
              <a:rPr lang="en-US" sz="2400" b="1" dirty="0" smtClean="0">
                <a:solidFill>
                  <a:srgbClr val="C00000"/>
                </a:solidFill>
                <a:latin typeface="Copperplate Gothic Bold" pitchFamily="34" charset="0"/>
                <a:cs typeface="TH SarabunPSK" pitchFamily="34" charset="-34"/>
              </a:rPr>
              <a:t>I</a:t>
            </a:r>
            <a:r>
              <a:rPr lang="en-US" b="1" dirty="0" smtClean="0">
                <a:latin typeface="Copperplate Gothic Bold" pitchFamily="34" charset="0"/>
                <a:cs typeface="TH SarabunPSK" pitchFamily="34" charset="-34"/>
              </a:rPr>
              <a:t>nclusive </a:t>
            </a:r>
            <a:r>
              <a:rPr lang="en-US" sz="2400" b="1" dirty="0" smtClean="0">
                <a:solidFill>
                  <a:srgbClr val="C00000"/>
                </a:solidFill>
                <a:latin typeface="Copperplate Gothic Bold" pitchFamily="34" charset="0"/>
                <a:cs typeface="TH SarabunPSK" pitchFamily="34" charset="-34"/>
              </a:rPr>
              <a:t>G</a:t>
            </a:r>
            <a:r>
              <a:rPr lang="en-US" b="1" dirty="0" smtClean="0">
                <a:latin typeface="Copperplate Gothic Bold" pitchFamily="34" charset="0"/>
                <a:cs typeface="TH SarabunPSK" pitchFamily="34" charset="-34"/>
              </a:rPr>
              <a:t>rowth</a:t>
            </a:r>
            <a:endParaRPr lang="th-TH" b="1" dirty="0">
              <a:latin typeface="Copperplate Gothic Bold" pitchFamily="34" charset="0"/>
              <a:cs typeface="TH SarabunPSK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6" y="4914900"/>
            <a:ext cx="2527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pperplate Gothic Bold" pitchFamily="34" charset="0"/>
                <a:cs typeface="TH SarabunPSK" pitchFamily="34" charset="-34"/>
              </a:rPr>
              <a:t>3. </a:t>
            </a:r>
            <a:r>
              <a:rPr lang="en-US" sz="2400" b="1" dirty="0" smtClean="0">
                <a:solidFill>
                  <a:srgbClr val="C00000"/>
                </a:solidFill>
                <a:latin typeface="Copperplate Gothic Bold" pitchFamily="34" charset="0"/>
                <a:cs typeface="TH SarabunPSK" pitchFamily="34" charset="-34"/>
              </a:rPr>
              <a:t>G</a:t>
            </a:r>
            <a:r>
              <a:rPr lang="en-US" b="1" dirty="0" smtClean="0">
                <a:latin typeface="Copperplate Gothic Bold" pitchFamily="34" charset="0"/>
                <a:cs typeface="TH SarabunPSK" pitchFamily="34" charset="-34"/>
              </a:rPr>
              <a:t>reen </a:t>
            </a:r>
            <a:r>
              <a:rPr lang="en-US" sz="2400" b="1" dirty="0" smtClean="0">
                <a:solidFill>
                  <a:srgbClr val="C00000"/>
                </a:solidFill>
                <a:latin typeface="Copperplate Gothic Bold" pitchFamily="34" charset="0"/>
                <a:cs typeface="TH SarabunPSK" pitchFamily="34" charset="-34"/>
              </a:rPr>
              <a:t>G</a:t>
            </a:r>
            <a:r>
              <a:rPr lang="en-US" b="1" dirty="0" smtClean="0">
                <a:latin typeface="Copperplate Gothic Bold" pitchFamily="34" charset="0"/>
                <a:cs typeface="TH SarabunPSK" pitchFamily="34" charset="-34"/>
              </a:rPr>
              <a:t>rowth</a:t>
            </a:r>
            <a:endParaRPr lang="th-TH" b="1" dirty="0">
              <a:latin typeface="Copperplate Gothic Bold" pitchFamily="34" charset="0"/>
              <a:cs typeface="TH SarabunPSK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876294"/>
            <a:ext cx="41910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การปรับโครงสร้างภาคการผลิตและบริการ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" y="1333494"/>
            <a:ext cx="1295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ภาคเกษตร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84" name="Diagram 83"/>
          <p:cNvGraphicFramePr/>
          <p:nvPr/>
        </p:nvGraphicFramePr>
        <p:xfrm>
          <a:off x="4419600" y="647694"/>
          <a:ext cx="44958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37973" y="4914900"/>
            <a:ext cx="286238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pperplate Gothic Bold" pitchFamily="34" charset="0"/>
                <a:cs typeface="TH SarabunPSK" pitchFamily="34" charset="-34"/>
              </a:rPr>
              <a:t>4. </a:t>
            </a:r>
            <a:r>
              <a:rPr lang="en-US" sz="2400" b="1" dirty="0" smtClean="0">
                <a:solidFill>
                  <a:srgbClr val="C00000"/>
                </a:solidFill>
                <a:latin typeface="Copperplate Gothic Bold" pitchFamily="34" charset="0"/>
                <a:cs typeface="TH SarabunPSK" pitchFamily="34" charset="-34"/>
              </a:rPr>
              <a:t>I</a:t>
            </a:r>
            <a:r>
              <a:rPr lang="en-US" b="1" dirty="0" smtClean="0">
                <a:latin typeface="Copperplate Gothic Bold" pitchFamily="34" charset="0"/>
                <a:cs typeface="TH SarabunPSK" pitchFamily="34" charset="-34"/>
              </a:rPr>
              <a:t>nternal </a:t>
            </a:r>
            <a:r>
              <a:rPr lang="en-US" sz="2400" b="1" dirty="0" smtClean="0">
                <a:solidFill>
                  <a:srgbClr val="C00000"/>
                </a:solidFill>
                <a:latin typeface="Copperplate Gothic Bold" pitchFamily="34" charset="0"/>
                <a:cs typeface="TH SarabunPSK" pitchFamily="34" charset="-34"/>
              </a:rPr>
              <a:t>P</a:t>
            </a:r>
            <a:r>
              <a:rPr lang="en-US" b="1" dirty="0" smtClean="0">
                <a:latin typeface="Copperplate Gothic Bold" pitchFamily="34" charset="0"/>
                <a:cs typeface="TH SarabunPSK" pitchFamily="34" charset="-34"/>
              </a:rPr>
              <a:t>rocess</a:t>
            </a:r>
            <a:endParaRPr lang="th-TH" b="1" dirty="0">
              <a:latin typeface="Copperplate Gothic Bold" pitchFamily="34" charset="0"/>
              <a:cs typeface="TH SarabunPSK" pitchFamily="34" charset="-34"/>
            </a:endParaRPr>
          </a:p>
        </p:txBody>
      </p:sp>
      <p:grpSp>
        <p:nvGrpSpPr>
          <p:cNvPr id="2" name="Group 43"/>
          <p:cNvGrpSpPr/>
          <p:nvPr/>
        </p:nvGrpSpPr>
        <p:grpSpPr>
          <a:xfrm>
            <a:off x="381000" y="3162294"/>
            <a:ext cx="4114800" cy="1676400"/>
            <a:chOff x="304800" y="3467100"/>
            <a:chExt cx="4114800" cy="1676400"/>
          </a:xfrm>
        </p:grpSpPr>
        <p:sp>
          <p:nvSpPr>
            <p:cNvPr id="52" name="Rounded Rectangle 51"/>
            <p:cNvSpPr/>
            <p:nvPr/>
          </p:nvSpPr>
          <p:spPr>
            <a:xfrm>
              <a:off x="381000" y="3467100"/>
              <a:ext cx="3962400" cy="3048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การเติบโตที่เป็นมิตรกับสิ่งแวดล้อม</a:t>
              </a:r>
              <a:endPara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2819400" y="4000500"/>
              <a:ext cx="767329" cy="1143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บริหารจัดการทรัพยากรธรรมขาติ</a:t>
              </a:r>
              <a:endParaRPr lang="th-TH" sz="1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04800" y="4000500"/>
              <a:ext cx="762000" cy="1143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เมือง</a:t>
              </a:r>
            </a:p>
            <a:p>
              <a:pPr algn="ctr"/>
              <a:r>
                <a:rPr lang="th-TH" sz="1400" b="1" dirty="0" err="1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อุตสาห</a:t>
              </a:r>
              <a:r>
                <a:rPr lang="th-TH" sz="1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-</a:t>
              </a: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กรรมเชิงนิเวศ</a:t>
              </a:r>
              <a:endParaRPr lang="th-TH" sz="1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1981200" y="4000500"/>
              <a:ext cx="767329" cy="1143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นโยบายการคลังเพื่อสิ่ง แวดล้อม</a:t>
              </a:r>
              <a:endParaRPr lang="th-TH" sz="1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1143000" y="4000500"/>
              <a:ext cx="762000" cy="1143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ลด</a:t>
              </a: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การปล่อย</a:t>
              </a: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ก๊าซเรือนกระจก </a:t>
              </a:r>
              <a:r>
                <a:rPr lang="en-US" sz="1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(GHG)</a:t>
              </a:r>
              <a:endParaRPr lang="th-TH" sz="1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cxnSp>
          <p:nvCxnSpPr>
            <p:cNvPr id="58" name="Straight Connector 57"/>
            <p:cNvCxnSpPr>
              <a:stCxn id="52" idx="2"/>
            </p:cNvCxnSpPr>
            <p:nvPr/>
          </p:nvCxnSpPr>
          <p:spPr>
            <a:xfrm rot="5400000">
              <a:off x="2286000" y="3848100"/>
              <a:ext cx="1524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85800" y="3924300"/>
              <a:ext cx="34290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 flipH="1" flipV="1">
              <a:off x="4076699" y="3962400"/>
              <a:ext cx="762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 flipH="1" flipV="1">
              <a:off x="3162300" y="3962400"/>
              <a:ext cx="762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 flipH="1" flipV="1">
              <a:off x="1485900" y="3962400"/>
              <a:ext cx="762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ounded Rectangle 84"/>
            <p:cNvSpPr/>
            <p:nvPr/>
          </p:nvSpPr>
          <p:spPr>
            <a:xfrm>
              <a:off x="3657600" y="4000500"/>
              <a:ext cx="762000" cy="1143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การเปลี่ยน แปลงภูมิอากาศ</a:t>
              </a:r>
              <a:endParaRPr lang="th-TH" sz="1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 rot="5400000" flipH="1" flipV="1">
              <a:off x="2324100" y="3962400"/>
              <a:ext cx="762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 flipH="1" flipV="1">
              <a:off x="647700" y="3962400"/>
              <a:ext cx="762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4"/>
          <p:cNvGrpSpPr/>
          <p:nvPr/>
        </p:nvGrpSpPr>
        <p:grpSpPr>
          <a:xfrm>
            <a:off x="5105400" y="2928938"/>
            <a:ext cx="3619504" cy="1998659"/>
            <a:chOff x="5562600" y="3081340"/>
            <a:chExt cx="3619504" cy="1998659"/>
          </a:xfrm>
        </p:grpSpPr>
        <p:graphicFrame>
          <p:nvGraphicFramePr>
            <p:cNvPr id="92" name="Diagram 91"/>
            <p:cNvGraphicFramePr/>
            <p:nvPr/>
          </p:nvGraphicFramePr>
          <p:xfrm>
            <a:off x="5562600" y="4076700"/>
            <a:ext cx="3581400" cy="100329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82" name="Diagram 81"/>
            <p:cNvGraphicFramePr/>
            <p:nvPr/>
          </p:nvGraphicFramePr>
          <p:xfrm>
            <a:off x="5600704" y="3081340"/>
            <a:ext cx="3581400" cy="990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</p:grpSp>
      <p:sp>
        <p:nvSpPr>
          <p:cNvPr id="40" name="Rectangle 39"/>
          <p:cNvSpPr/>
          <p:nvPr/>
        </p:nvSpPr>
        <p:spPr>
          <a:xfrm>
            <a:off x="1752600" y="1333494"/>
            <a:ext cx="1295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ภาคอุตสาหกรรม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124200" y="1333494"/>
            <a:ext cx="1295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ท่องเที่ยว</a:t>
            </a:r>
            <a:r>
              <a:rPr lang="en-U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บริการ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1000" y="1790694"/>
            <a:ext cx="1295400" cy="381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spc="-5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เชื่อมโยง ศก. ภูมิภาค</a:t>
            </a:r>
            <a:endParaRPr lang="th-TH" sz="1600" b="1" spc="-5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752600" y="1790694"/>
            <a:ext cx="1295400" cy="381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en-US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Competitiveness Development</a:t>
            </a:r>
            <a:endParaRPr lang="th-TH" sz="1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124200" y="1790694"/>
            <a:ext cx="1295400" cy="381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พัฒนาพื้นที่</a:t>
            </a:r>
            <a:r>
              <a:rPr lang="en-US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เมือง</a:t>
            </a:r>
            <a:endParaRPr lang="th-TH" sz="1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04800" y="1257294"/>
            <a:ext cx="4191000" cy="990600"/>
          </a:xfrm>
          <a:prstGeom prst="rect">
            <a:avLst/>
          </a:prstGeom>
          <a:noFill/>
          <a:ln w="38100">
            <a:solidFill>
              <a:srgbClr val="99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81000" y="2400294"/>
            <a:ext cx="1295400" cy="381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โครงสร้างพื้นฐาน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752600" y="2400294"/>
            <a:ext cx="1295400" cy="381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พลังงาน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124200" y="2400294"/>
            <a:ext cx="1295400" cy="381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วิจัยและพัฒนา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04800" y="2324094"/>
            <a:ext cx="4191000" cy="533400"/>
          </a:xfrm>
          <a:prstGeom prst="rect">
            <a:avLst/>
          </a:prstGeom>
          <a:noFill/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5470879"/>
            <a:ext cx="9144000" cy="244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>
                    <a:lumMod val="50000"/>
                  </a:schemeClr>
                </a:solidFill>
                <a:latin typeface="CordiaUPC" pitchFamily="34" charset="-34"/>
                <a:cs typeface="CordiaUPC" pitchFamily="34" charset="-34"/>
              </a:defRPr>
            </a:lvl1pPr>
          </a:lstStyle>
          <a:p>
            <a:pPr defTabSz="1371600">
              <a:tabLst>
                <a:tab pos="4168775" algn="l"/>
                <a:tab pos="8458200" algn="r"/>
              </a:tabLst>
            </a:pPr>
            <a:r>
              <a:rPr lang="th-TH" dirty="0" smtClean="0"/>
              <a:t>19 กุมภาพันธ์ 2557</a:t>
            </a:r>
            <a:r>
              <a:rPr lang="en-US" dirty="0" smtClean="0"/>
              <a:t>	www.nesdb.go.th	</a:t>
            </a:r>
            <a:fld id="{FEE6738B-F869-4EEB-96B4-CD513E891C91}" type="slidenum">
              <a:rPr lang="en-US" smtClean="0"/>
              <a:pPr defTabSz="1371600">
                <a:tabLst>
                  <a:tab pos="4168775" algn="l"/>
                  <a:tab pos="8458200" algn="r"/>
                </a:tabLst>
              </a:pPr>
              <a:t>19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381000" y="647700"/>
            <a:ext cx="8763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th-TH" altLang="ja-JP" sz="44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ประเด็นนำเสนอ</a:t>
            </a:r>
            <a:endParaRPr lang="en-US" altLang="ja-JP" sz="4400" b="1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0033CC"/>
              </a:solidFill>
              <a:latin typeface="TH SarabunPSK" pitchFamily="34" charset="-34"/>
              <a:ea typeface="MS Mincho" pitchFamily="49" charset="-128"/>
              <a:cs typeface="TH SarabunPSK" pitchFamily="34" charset="-34"/>
            </a:endParaRPr>
          </a:p>
        </p:txBody>
      </p:sp>
      <p:graphicFrame>
        <p:nvGraphicFramePr>
          <p:cNvPr id="11" name="Content Placeholder 6"/>
          <p:cNvGraphicFramePr>
            <a:graphicFrameLocks/>
          </p:cNvGraphicFramePr>
          <p:nvPr/>
        </p:nvGraphicFramePr>
        <p:xfrm>
          <a:off x="685800" y="1638300"/>
          <a:ext cx="7743852" cy="3497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7620000" y="266700"/>
            <a:ext cx="1371600" cy="1295400"/>
            <a:chOff x="7053942" y="3390900"/>
            <a:chExt cx="2057400" cy="2065566"/>
          </a:xfrm>
        </p:grpSpPr>
        <p:pic>
          <p:nvPicPr>
            <p:cNvPr id="2054" name="Picture 6" descr="C:\Documents and Settings\montathip\Desktop\PPT บรรยาย\Asean Flags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53942" y="3913416"/>
              <a:ext cx="2057400" cy="15430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55" name="Picture 7" descr="C:\Documents and Settings\montathip\Desktop\PPT บรรยาย\9302791-crystal-sphere-of-asean-flag-with-world-map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543798" y="3390900"/>
              <a:ext cx="1066800" cy="1066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cxnSp>
        <p:nvCxnSpPr>
          <p:cNvPr id="8" name="Straight Connector 7"/>
          <p:cNvCxnSpPr/>
          <p:nvPr/>
        </p:nvCxnSpPr>
        <p:spPr>
          <a:xfrm>
            <a:off x="3276600" y="952500"/>
            <a:ext cx="4267200" cy="1588"/>
          </a:xfrm>
          <a:prstGeom prst="line">
            <a:avLst/>
          </a:prstGeom>
          <a:ln cmpd="sng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5470879"/>
            <a:ext cx="9144000" cy="244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>
                    <a:lumMod val="50000"/>
                  </a:schemeClr>
                </a:solidFill>
                <a:latin typeface="CordiaUPC" pitchFamily="34" charset="-34"/>
                <a:cs typeface="CordiaUPC" pitchFamily="34" charset="-34"/>
              </a:defRPr>
            </a:lvl1pPr>
          </a:lstStyle>
          <a:p>
            <a:pPr defTabSz="1371600">
              <a:tabLst>
                <a:tab pos="4168775" algn="l"/>
                <a:tab pos="8458200" algn="r"/>
              </a:tabLst>
            </a:pPr>
            <a:r>
              <a:rPr lang="th-TH" dirty="0" smtClean="0"/>
              <a:t>19 กุมภาพันธ์ 2557</a:t>
            </a:r>
            <a:r>
              <a:rPr lang="en-US" dirty="0" smtClean="0"/>
              <a:t>	www.nesdb.go.th	</a:t>
            </a:r>
            <a:fld id="{FEE6738B-F869-4EEB-96B4-CD513E891C91}" type="slidenum">
              <a:rPr lang="en-US" smtClean="0"/>
              <a:pPr defTabSz="1371600">
                <a:tabLst>
                  <a:tab pos="4168775" algn="l"/>
                  <a:tab pos="8458200" algn="r"/>
                </a:tabLst>
              </a:pPr>
              <a:t>2</a:t>
            </a:fld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1933575" y="1013356"/>
            <a:ext cx="5214938" cy="402034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grpSp>
        <p:nvGrpSpPr>
          <p:cNvPr id="2" name="Group 33"/>
          <p:cNvGrpSpPr/>
          <p:nvPr/>
        </p:nvGrpSpPr>
        <p:grpSpPr>
          <a:xfrm>
            <a:off x="2819400" y="1714500"/>
            <a:ext cx="3124200" cy="2667002"/>
            <a:chOff x="2905125" y="1714500"/>
            <a:chExt cx="3124200" cy="2667002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2905125" y="3162300"/>
              <a:ext cx="3124200" cy="1137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336925" y="2153709"/>
              <a:ext cx="2376488" cy="180049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0800000" flipV="1">
              <a:off x="3552825" y="2213240"/>
              <a:ext cx="2376488" cy="174095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3238499" y="3048001"/>
              <a:ext cx="2667002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3409950" y="2033324"/>
              <a:ext cx="2324100" cy="1826949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600" b="1" dirty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วิสัยทัศน์</a:t>
              </a:r>
              <a:r>
                <a:rPr lang="en-US" sz="1600" b="1" dirty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/>
              </a:r>
              <a:br>
                <a:rPr lang="en-US" sz="1600" b="1" dirty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en-US" sz="1600" b="1" dirty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16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ประเทศไทยเป็น</a:t>
              </a:r>
              <a:r>
                <a:rPr lang="th-TH" sz="16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สมาชิก</a:t>
              </a:r>
              <a:endParaRPr lang="en-US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 fontAlgn="auto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6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ที่</a:t>
              </a:r>
              <a:r>
                <a:rPr lang="th-TH" sz="16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เข้มแข็ง</a:t>
              </a:r>
              <a:br>
                <a:rPr lang="th-TH" sz="16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16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และสนับสนุนคุณภาพชีวิตที่ดีของประชาชนอาเซียนร่วมกัน</a:t>
              </a:r>
            </a:p>
          </p:txBody>
        </p:sp>
      </p:grpSp>
      <p:sp>
        <p:nvSpPr>
          <p:cNvPr id="76" name="Title 1"/>
          <p:cNvSpPr txBox="1">
            <a:spLocks/>
          </p:cNvSpPr>
          <p:nvPr/>
        </p:nvSpPr>
        <p:spPr>
          <a:xfrm>
            <a:off x="228604" y="876300"/>
            <a:ext cx="8915401" cy="478896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h-TH" sz="4000" b="1" cap="small" spc="100" dirty="0">
              <a:solidFill>
                <a:schemeClr val="accent5">
                  <a:lumMod val="50000"/>
                </a:schemeClr>
              </a:solidFill>
              <a:latin typeface="TH SarabunPSK" pitchFamily="34" charset="-34"/>
            </a:endParaRPr>
          </a:p>
        </p:txBody>
      </p:sp>
      <p:grpSp>
        <p:nvGrpSpPr>
          <p:cNvPr id="3" name="Group 35"/>
          <p:cNvGrpSpPr/>
          <p:nvPr/>
        </p:nvGrpSpPr>
        <p:grpSpPr>
          <a:xfrm>
            <a:off x="0" y="524519"/>
            <a:ext cx="8991600" cy="4989836"/>
            <a:chOff x="151237" y="499738"/>
            <a:chExt cx="9160443" cy="5286666"/>
          </a:xfrm>
        </p:grpSpPr>
        <p:graphicFrame>
          <p:nvGraphicFramePr>
            <p:cNvPr id="22" name="Diagram 21"/>
            <p:cNvGraphicFramePr/>
            <p:nvPr/>
          </p:nvGraphicFramePr>
          <p:xfrm>
            <a:off x="685800" y="499738"/>
            <a:ext cx="7771940" cy="492316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1238069" y="630251"/>
              <a:ext cx="2696772" cy="586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4138" indent="-84138">
                <a:lnSpc>
                  <a:spcPts val="1200"/>
                </a:lnSpc>
                <a:buFont typeface="Arial" pitchFamily="34" charset="0"/>
                <a:buChar char="•"/>
                <a:tabLst>
                  <a:tab pos="84138" algn="l"/>
                </a:tabLst>
              </a:pPr>
              <a:r>
                <a:rPr lang="th-TH" sz="1500" dirty="0" smtClean="0">
                  <a:latin typeface="TH SarabunPSK" pitchFamily="34" charset="-34"/>
                  <a:cs typeface="TH SarabunPSK" pitchFamily="34" charset="-34"/>
                </a:rPr>
                <a:t>ความเชื่อมโยง</a:t>
              </a:r>
            </a:p>
            <a:p>
              <a:pPr marL="84138" indent="-84138">
                <a:lnSpc>
                  <a:spcPts val="1200"/>
                </a:lnSpc>
                <a:buFont typeface="Arial" pitchFamily="34" charset="0"/>
                <a:buChar char="•"/>
                <a:tabLst>
                  <a:tab pos="84138" algn="l"/>
                </a:tabLst>
              </a:pPr>
              <a:r>
                <a:rPr lang="th-TH" sz="1500" dirty="0" smtClean="0">
                  <a:latin typeface="TH SarabunPSK" pitchFamily="34" charset="-34"/>
                  <a:cs typeface="TH SarabunPSK" pitchFamily="34" charset="-34"/>
                </a:rPr>
                <a:t>ความสามารถในการรองรับ </a:t>
              </a:r>
              <a:r>
                <a:rPr lang="en-US" sz="1500" dirty="0" smtClean="0">
                  <a:latin typeface="TH SarabunPSK" pitchFamily="34" charset="-34"/>
                  <a:cs typeface="TH SarabunPSK" pitchFamily="34" charset="-34"/>
                </a:rPr>
                <a:t>(capacity)</a:t>
              </a:r>
              <a:endParaRPr lang="th-TH" sz="1500" dirty="0" smtClean="0">
                <a:latin typeface="TH SarabunPSK" pitchFamily="34" charset="-34"/>
                <a:cs typeface="TH SarabunPSK" pitchFamily="34" charset="-34"/>
              </a:endParaRPr>
            </a:p>
            <a:p>
              <a:pPr marL="84138" indent="-84138">
                <a:lnSpc>
                  <a:spcPts val="1200"/>
                </a:lnSpc>
                <a:buFont typeface="Arial" pitchFamily="34" charset="0"/>
                <a:buChar char="•"/>
                <a:tabLst>
                  <a:tab pos="84138" algn="l"/>
                </a:tabLst>
              </a:pPr>
              <a:r>
                <a:rPr lang="th-TH" sz="1500" dirty="0" smtClean="0">
                  <a:latin typeface="TH SarabunPSK" pitchFamily="34" charset="-34"/>
                  <a:cs typeface="TH SarabunPSK" pitchFamily="34" charset="-34"/>
                </a:rPr>
                <a:t>กฎ/ระเบียบการขนส่งสินค้า/ผู้โดยสาร</a:t>
              </a:r>
              <a:endParaRPr lang="th-TH" sz="15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13279" y="970252"/>
              <a:ext cx="2298401" cy="1076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4138" indent="-84138">
                <a:lnSpc>
                  <a:spcPts val="1200"/>
                </a:lnSpc>
                <a:buFont typeface="Arial" pitchFamily="34" charset="0"/>
                <a:buChar char="•"/>
                <a:tabLst>
                  <a:tab pos="84138" algn="l"/>
                </a:tabLst>
              </a:pPr>
              <a:r>
                <a:rPr lang="th-TH" sz="1500" dirty="0" smtClean="0">
                  <a:latin typeface="TH SarabunPSK" pitchFamily="34" charset="-34"/>
                  <a:cs typeface="TH SarabunPSK" pitchFamily="34" charset="-34"/>
                </a:rPr>
                <a:t>ทักษะภาษาอังกฤษ</a:t>
              </a:r>
            </a:p>
            <a:p>
              <a:pPr marL="84138" indent="-84138">
                <a:lnSpc>
                  <a:spcPts val="1200"/>
                </a:lnSpc>
                <a:buFont typeface="Arial" pitchFamily="34" charset="0"/>
                <a:buChar char="•"/>
                <a:tabLst>
                  <a:tab pos="84138" algn="l"/>
                </a:tabLst>
              </a:pPr>
              <a:r>
                <a:rPr lang="th-TH" sz="1500" dirty="0" smtClean="0">
                  <a:latin typeface="TH SarabunPSK" pitchFamily="34" charset="-34"/>
                  <a:cs typeface="TH SarabunPSK" pitchFamily="34" charset="-34"/>
                </a:rPr>
                <a:t>ทักษะฝีมือแรงงาน/ผู้ประกอบการ</a:t>
              </a:r>
            </a:p>
            <a:p>
              <a:pPr marL="84138" indent="-84138">
                <a:lnSpc>
                  <a:spcPts val="1200"/>
                </a:lnSpc>
                <a:buFont typeface="Arial" pitchFamily="34" charset="0"/>
                <a:buChar char="•"/>
                <a:tabLst>
                  <a:tab pos="84138" algn="l"/>
                </a:tabLst>
              </a:pPr>
              <a:r>
                <a:rPr lang="th-TH" sz="1500" dirty="0" smtClean="0">
                  <a:latin typeface="TH SarabunPSK" pitchFamily="34" charset="-34"/>
                  <a:cs typeface="TH SarabunPSK" pitchFamily="34" charset="-34"/>
                </a:rPr>
                <a:t>มาตรฐานฝีมือ</a:t>
              </a:r>
            </a:p>
            <a:p>
              <a:pPr marL="84138" indent="-84138">
                <a:lnSpc>
                  <a:spcPts val="1200"/>
                </a:lnSpc>
                <a:buFont typeface="Arial" pitchFamily="34" charset="0"/>
                <a:buChar char="•"/>
                <a:tabLst>
                  <a:tab pos="84138" algn="l"/>
                </a:tabLst>
              </a:pPr>
              <a:r>
                <a:rPr lang="th-TH" sz="1500" dirty="0" smtClean="0">
                  <a:latin typeface="TH SarabunPSK" pitchFamily="34" charset="-34"/>
                  <a:cs typeface="TH SarabunPSK" pitchFamily="34" charset="-34"/>
                </a:rPr>
                <a:t>หลักสูตรการศึกษา</a:t>
              </a:r>
            </a:p>
            <a:p>
              <a:pPr marL="84138" indent="-84138">
                <a:lnSpc>
                  <a:spcPts val="1200"/>
                </a:lnSpc>
                <a:buFont typeface="Arial" pitchFamily="34" charset="0"/>
                <a:buChar char="•"/>
                <a:tabLst>
                  <a:tab pos="84138" algn="l"/>
                </a:tabLst>
              </a:pPr>
              <a:r>
                <a:rPr lang="th-TH" sz="1500" dirty="0" smtClean="0">
                  <a:latin typeface="TH SarabunPSK" pitchFamily="34" charset="-34"/>
                  <a:cs typeface="TH SarabunPSK" pitchFamily="34" charset="-34"/>
                </a:rPr>
                <a:t>เครือข่ายความร่วมมือกับประเทศสมาชิก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41907" y="2541887"/>
              <a:ext cx="1869773" cy="749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4138" indent="-84138">
                <a:lnSpc>
                  <a:spcPts val="1200"/>
                </a:lnSpc>
                <a:buFont typeface="Arial" pitchFamily="34" charset="0"/>
                <a:buChar char="•"/>
                <a:tabLst>
                  <a:tab pos="84138" algn="l"/>
                </a:tabLst>
              </a:pPr>
              <a:r>
                <a:rPr lang="th-TH" sz="1500" dirty="0" smtClean="0">
                  <a:latin typeface="TH SarabunPSK" pitchFamily="34" charset="-34"/>
                  <a:cs typeface="TH SarabunPSK" pitchFamily="34" charset="-34"/>
                </a:rPr>
                <a:t>พันธกรณี</a:t>
              </a:r>
            </a:p>
            <a:p>
              <a:pPr marL="84138" indent="-84138">
                <a:lnSpc>
                  <a:spcPts val="1200"/>
                </a:lnSpc>
                <a:buFont typeface="Arial" pitchFamily="34" charset="0"/>
                <a:buChar char="•"/>
                <a:tabLst>
                  <a:tab pos="84138" algn="l"/>
                </a:tabLst>
              </a:pPr>
              <a:r>
                <a:rPr lang="th-TH" sz="1500" dirty="0" smtClean="0">
                  <a:latin typeface="TH SarabunPSK" pitchFamily="34" charset="-34"/>
                  <a:cs typeface="TH SarabunPSK" pitchFamily="34" charset="-34"/>
                </a:rPr>
                <a:t>อำนวยความสะดวกทางการค้า</a:t>
              </a:r>
            </a:p>
            <a:p>
              <a:pPr marL="84138" indent="-84138">
                <a:lnSpc>
                  <a:spcPts val="1200"/>
                </a:lnSpc>
                <a:buFont typeface="Arial" pitchFamily="34" charset="0"/>
                <a:buChar char="•"/>
                <a:tabLst>
                  <a:tab pos="84138" algn="l"/>
                </a:tabLst>
              </a:pPr>
              <a:r>
                <a:rPr lang="th-TH" sz="1500" dirty="0" smtClean="0">
                  <a:latin typeface="TH SarabunPSK" pitchFamily="34" charset="-34"/>
                  <a:cs typeface="TH SarabunPSK" pitchFamily="34" charset="-34"/>
                </a:rPr>
                <a:t>ปกป้องผลประโยชน์ของประเทศ</a:t>
              </a:r>
              <a:endParaRPr lang="th-TH" sz="15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15646" y="4054298"/>
              <a:ext cx="1879569" cy="749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4138" indent="-84138">
                <a:lnSpc>
                  <a:spcPts val="1200"/>
                </a:lnSpc>
                <a:buFont typeface="Arial" pitchFamily="34" charset="0"/>
                <a:buChar char="•"/>
                <a:tabLst>
                  <a:tab pos="84138" algn="l"/>
                </a:tabLst>
              </a:pPr>
              <a:r>
                <a:rPr lang="th-TH" sz="1500" dirty="0" smtClean="0">
                  <a:latin typeface="TH SarabunPSK" pitchFamily="34" charset="-34"/>
                  <a:cs typeface="TH SarabunPSK" pitchFamily="34" charset="-34"/>
                </a:rPr>
                <a:t>ตระหนักรู้ทุกกลุ่มทุกวัย</a:t>
              </a:r>
            </a:p>
            <a:p>
              <a:pPr marL="84138" indent="-84138">
                <a:lnSpc>
                  <a:spcPts val="1200"/>
                </a:lnSpc>
                <a:buFont typeface="Arial" pitchFamily="34" charset="0"/>
                <a:buChar char="•"/>
                <a:tabLst>
                  <a:tab pos="84138" algn="l"/>
                </a:tabLst>
              </a:pPr>
              <a:r>
                <a:rPr lang="th-TH" sz="1500" dirty="0" smtClean="0">
                  <a:latin typeface="TH SarabunPSK" pitchFamily="34" charset="-34"/>
                  <a:cs typeface="TH SarabunPSK" pitchFamily="34" charset="-34"/>
                </a:rPr>
                <a:t>องค์ความรู้อาเซียน</a:t>
              </a:r>
            </a:p>
            <a:p>
              <a:pPr marL="84138" indent="-84138">
                <a:lnSpc>
                  <a:spcPts val="1200"/>
                </a:lnSpc>
                <a:buFont typeface="Arial" pitchFamily="34" charset="0"/>
                <a:buChar char="•"/>
                <a:tabLst>
                  <a:tab pos="84138" algn="l"/>
                </a:tabLst>
              </a:pPr>
              <a:r>
                <a:rPr lang="th-TH" sz="1500" dirty="0" smtClean="0">
                  <a:latin typeface="TH SarabunPSK" pitchFamily="34" charset="-34"/>
                  <a:cs typeface="TH SarabunPSK" pitchFamily="34" charset="-34"/>
                </a:rPr>
                <a:t>วัฒนธรรมระหว่างประเทศสมาชิก</a:t>
              </a:r>
              <a:endParaRPr lang="th-TH" sz="15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00207" y="5090755"/>
              <a:ext cx="2303487" cy="695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4138" indent="-84138">
                <a:lnSpc>
                  <a:spcPts val="1100"/>
                </a:lnSpc>
                <a:buFont typeface="Arial" pitchFamily="34" charset="0"/>
                <a:buChar char="•"/>
                <a:tabLst>
                  <a:tab pos="84138" algn="l"/>
                </a:tabLst>
              </a:pPr>
              <a:r>
                <a:rPr lang="th-TH" sz="1500" dirty="0" smtClean="0">
                  <a:latin typeface="TH SarabunPSK" pitchFamily="34" charset="-34"/>
                  <a:cs typeface="TH SarabunPSK" pitchFamily="34" charset="-34"/>
                </a:rPr>
                <a:t>ความร่วมมือระหว่างประเทศ</a:t>
              </a:r>
            </a:p>
            <a:p>
              <a:pPr marL="84138" indent="-84138">
                <a:lnSpc>
                  <a:spcPts val="1100"/>
                </a:lnSpc>
                <a:buFont typeface="Arial" pitchFamily="34" charset="0"/>
                <a:buChar char="•"/>
                <a:tabLst>
                  <a:tab pos="84138" algn="l"/>
                </a:tabLst>
              </a:pPr>
              <a:r>
                <a:rPr lang="th-TH" sz="1500" dirty="0" smtClean="0">
                  <a:latin typeface="TH SarabunPSK" pitchFamily="34" charset="-34"/>
                  <a:cs typeface="TH SarabunPSK" pitchFamily="34" charset="-34"/>
                </a:rPr>
                <a:t>อาชญากรรม/ภัยพิบัติ</a:t>
              </a:r>
            </a:p>
            <a:p>
              <a:pPr marL="84138" indent="-84138">
                <a:lnSpc>
                  <a:spcPts val="1100"/>
                </a:lnSpc>
                <a:buFont typeface="Arial" pitchFamily="34" charset="0"/>
                <a:buChar char="•"/>
                <a:tabLst>
                  <a:tab pos="84138" algn="l"/>
                </a:tabLst>
              </a:pPr>
              <a:r>
                <a:rPr lang="th-TH" sz="1500" dirty="0" smtClean="0">
                  <a:latin typeface="TH SarabunPSK" pitchFamily="34" charset="-34"/>
                  <a:cs typeface="TH SarabunPSK" pitchFamily="34" charset="-34"/>
                </a:rPr>
                <a:t>การจัดการพื้นที่ชายแดน</a:t>
              </a:r>
            </a:p>
            <a:p>
              <a:pPr marL="84138" indent="-84138">
                <a:lnSpc>
                  <a:spcPts val="1100"/>
                </a:lnSpc>
                <a:buFont typeface="Arial" pitchFamily="34" charset="0"/>
                <a:buChar char="•"/>
                <a:tabLst>
                  <a:tab pos="84138" algn="l"/>
                </a:tabLst>
              </a:pPr>
              <a:r>
                <a:rPr lang="th-TH" sz="1500" dirty="0" err="1" smtClean="0">
                  <a:latin typeface="TH SarabunPSK" pitchFamily="34" charset="-34"/>
                  <a:cs typeface="TH SarabunPSK" pitchFamily="34" charset="-34"/>
                </a:rPr>
                <a:t>ธรรมาภิ</a:t>
              </a:r>
              <a:r>
                <a:rPr lang="th-TH" sz="1500" dirty="0" smtClean="0">
                  <a:latin typeface="TH SarabunPSK" pitchFamily="34" charset="-34"/>
                  <a:cs typeface="TH SarabunPSK" pitchFamily="34" charset="-34"/>
                </a:rPr>
                <a:t>บาล</a:t>
              </a:r>
              <a:endParaRPr lang="th-TH" sz="15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41049" y="4327844"/>
              <a:ext cx="1428104" cy="749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4138" indent="-84138">
                <a:lnSpc>
                  <a:spcPts val="1200"/>
                </a:lnSpc>
                <a:buFont typeface="Arial" pitchFamily="34" charset="0"/>
                <a:buChar char="•"/>
                <a:tabLst>
                  <a:tab pos="84138" algn="l"/>
                </a:tabLst>
              </a:pPr>
              <a:r>
                <a:rPr lang="th-TH" sz="1500" dirty="0" smtClean="0">
                  <a:latin typeface="TH SarabunPSK" pitchFamily="34" charset="-34"/>
                  <a:cs typeface="TH SarabunPSK" pitchFamily="34" charset="-34"/>
                </a:rPr>
                <a:t>เมืองหลวง</a:t>
              </a:r>
            </a:p>
            <a:p>
              <a:pPr marL="84138" indent="-84138">
                <a:lnSpc>
                  <a:spcPts val="1200"/>
                </a:lnSpc>
                <a:buFont typeface="Arial" pitchFamily="34" charset="0"/>
                <a:buChar char="•"/>
                <a:tabLst>
                  <a:tab pos="84138" algn="l"/>
                </a:tabLst>
              </a:pPr>
              <a:r>
                <a:rPr lang="th-TH" sz="1500" dirty="0" smtClean="0">
                  <a:latin typeface="TH SarabunPSK" pitchFamily="34" charset="-34"/>
                  <a:cs typeface="TH SarabunPSK" pitchFamily="34" charset="-34"/>
                </a:rPr>
                <a:t>เมืองอุตสาหกรรม </a:t>
              </a:r>
            </a:p>
            <a:p>
              <a:pPr marL="84138" indent="-84138">
                <a:lnSpc>
                  <a:spcPts val="1200"/>
                </a:lnSpc>
                <a:buFont typeface="Arial" pitchFamily="34" charset="0"/>
                <a:buChar char="•"/>
                <a:tabLst>
                  <a:tab pos="84138" algn="l"/>
                </a:tabLst>
              </a:pPr>
              <a:r>
                <a:rPr lang="th-TH" sz="1500" dirty="0" smtClean="0">
                  <a:latin typeface="TH SarabunPSK" pitchFamily="34" charset="-34"/>
                  <a:cs typeface="TH SarabunPSK" pitchFamily="34" charset="-34"/>
                </a:rPr>
                <a:t>เมืองท่องเที่ยว/บริการ</a:t>
              </a:r>
            </a:p>
            <a:p>
              <a:pPr marL="84138" indent="-84138">
                <a:lnSpc>
                  <a:spcPts val="1200"/>
                </a:lnSpc>
                <a:buFont typeface="Arial" pitchFamily="34" charset="0"/>
                <a:buChar char="•"/>
                <a:tabLst>
                  <a:tab pos="84138" algn="l"/>
                </a:tabLst>
              </a:pPr>
              <a:r>
                <a:rPr lang="th-TH" sz="1500" dirty="0" smtClean="0">
                  <a:latin typeface="TH SarabunPSK" pitchFamily="34" charset="-34"/>
                  <a:cs typeface="TH SarabunPSK" pitchFamily="34" charset="-34"/>
                </a:rPr>
                <a:t>เมืองการค้าชายแดน</a:t>
              </a:r>
              <a:endParaRPr lang="th-TH" sz="15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1237" y="2930726"/>
              <a:ext cx="1552687" cy="586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4138" indent="-84138">
                <a:lnSpc>
                  <a:spcPts val="1200"/>
                </a:lnSpc>
                <a:buFont typeface="Arial" pitchFamily="34" charset="0"/>
                <a:buChar char="•"/>
                <a:tabLst>
                  <a:tab pos="84138" algn="l"/>
                </a:tabLst>
              </a:pPr>
              <a:r>
                <a:rPr lang="th-TH" sz="1500" dirty="0" smtClean="0">
                  <a:latin typeface="TH SarabunPSK" pitchFamily="34" charset="-34"/>
                  <a:cs typeface="TH SarabunPSK" pitchFamily="34" charset="-34"/>
                </a:rPr>
                <a:t>ศักยภาพการผลิต</a:t>
              </a:r>
            </a:p>
            <a:p>
              <a:pPr marL="84138" indent="-84138">
                <a:lnSpc>
                  <a:spcPts val="1200"/>
                </a:lnSpc>
                <a:buFont typeface="Arial" pitchFamily="34" charset="0"/>
                <a:buChar char="•"/>
                <a:tabLst>
                  <a:tab pos="84138" algn="l"/>
                </a:tabLst>
              </a:pPr>
              <a:r>
                <a:rPr lang="th-TH" sz="1500" dirty="0" smtClean="0">
                  <a:latin typeface="TH SarabunPSK" pitchFamily="34" charset="-34"/>
                  <a:cs typeface="TH SarabunPSK" pitchFamily="34" charset="-34"/>
                </a:rPr>
                <a:t>มาตรฐานสินค้าบริการ</a:t>
              </a:r>
            </a:p>
            <a:p>
              <a:pPr marL="84138" indent="-84138">
                <a:lnSpc>
                  <a:spcPts val="1200"/>
                </a:lnSpc>
                <a:buFont typeface="Arial" pitchFamily="34" charset="0"/>
                <a:buChar char="•"/>
                <a:tabLst>
                  <a:tab pos="84138" algn="l"/>
                </a:tabLst>
              </a:pPr>
              <a:r>
                <a:rPr lang="th-TH" sz="1500" dirty="0" smtClean="0">
                  <a:latin typeface="TH SarabunPSK" pitchFamily="34" charset="-34"/>
                  <a:cs typeface="TH SarabunPSK" pitchFamily="34" charset="-34"/>
                </a:rPr>
                <a:t>ตลาด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4653" y="1362347"/>
              <a:ext cx="1319517" cy="586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4138" indent="-84138">
                <a:lnSpc>
                  <a:spcPts val="1200"/>
                </a:lnSpc>
                <a:buFont typeface="Arial" pitchFamily="34" charset="0"/>
                <a:buChar char="•"/>
                <a:tabLst>
                  <a:tab pos="84138" algn="l"/>
                </a:tabLst>
              </a:pPr>
              <a:r>
                <a:rPr lang="th-TH" sz="1500" dirty="0" smtClean="0">
                  <a:latin typeface="TH SarabunPSK" pitchFamily="34" charset="-34"/>
                  <a:cs typeface="TH SarabunPSK" pitchFamily="34" charset="-34"/>
                </a:rPr>
                <a:t>การคุ้มครองแรงงาน</a:t>
              </a:r>
            </a:p>
            <a:p>
              <a:pPr marL="84138" indent="-84138">
                <a:lnSpc>
                  <a:spcPts val="1200"/>
                </a:lnSpc>
                <a:buFont typeface="Arial" pitchFamily="34" charset="0"/>
                <a:buChar char="•"/>
                <a:tabLst>
                  <a:tab pos="84138" algn="l"/>
                </a:tabLst>
              </a:pPr>
              <a:r>
                <a:rPr lang="th-TH" sz="1500" dirty="0" smtClean="0">
                  <a:latin typeface="TH SarabunPSK" pitchFamily="34" charset="-34"/>
                  <a:cs typeface="TH SarabunPSK" pitchFamily="34" charset="-34"/>
                </a:rPr>
                <a:t>สวัสดิการสังคม</a:t>
              </a:r>
            </a:p>
            <a:p>
              <a:pPr marL="84138" indent="-84138">
                <a:lnSpc>
                  <a:spcPts val="1200"/>
                </a:lnSpc>
                <a:buFont typeface="Arial" pitchFamily="34" charset="0"/>
                <a:buChar char="•"/>
                <a:tabLst>
                  <a:tab pos="84138" algn="l"/>
                </a:tabLst>
              </a:pPr>
              <a:r>
                <a:rPr lang="th-TH" sz="1500" dirty="0" smtClean="0">
                  <a:latin typeface="TH SarabunPSK" pitchFamily="34" charset="-34"/>
                  <a:cs typeface="TH SarabunPSK" pitchFamily="34" charset="-34"/>
                </a:rPr>
                <a:t>สภาพแวดล้อม</a:t>
              </a:r>
              <a:endParaRPr lang="th-TH" sz="1500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187125" y="132626"/>
            <a:ext cx="8763000" cy="45871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th-TH" altLang="ja-JP" sz="36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ยุทธศาสตร์การเข้าสู่ประชาคมอาเซียน ปี 2558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248400" y="341312"/>
            <a:ext cx="2895600" cy="1588"/>
          </a:xfrm>
          <a:prstGeom prst="line">
            <a:avLst/>
          </a:prstGeom>
          <a:ln cmpd="sng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5470879"/>
            <a:ext cx="9144000" cy="244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>
                    <a:lumMod val="50000"/>
                  </a:schemeClr>
                </a:solidFill>
                <a:latin typeface="CordiaUPC" pitchFamily="34" charset="-34"/>
                <a:cs typeface="CordiaUPC" pitchFamily="34" charset="-34"/>
              </a:defRPr>
            </a:lvl1pPr>
          </a:lstStyle>
          <a:p>
            <a:pPr defTabSz="1371600">
              <a:tabLst>
                <a:tab pos="4168775" algn="l"/>
                <a:tab pos="8458200" algn="r"/>
              </a:tabLst>
            </a:pPr>
            <a:r>
              <a:rPr lang="th-TH" dirty="0" smtClean="0"/>
              <a:t>19 กุมภาพันธ์ 2557</a:t>
            </a:r>
            <a:r>
              <a:rPr lang="en-US" dirty="0" smtClean="0"/>
              <a:t>	www.nesdb.go.th	</a:t>
            </a:r>
            <a:fld id="{FEE6738B-F869-4EEB-96B4-CD513E891C91}" type="slidenum">
              <a:rPr lang="en-US" smtClean="0"/>
              <a:pPr defTabSz="1371600">
                <a:tabLst>
                  <a:tab pos="4168775" algn="l"/>
                  <a:tab pos="8458200" algn="r"/>
                </a:tabLst>
              </a:pPr>
              <a:t>20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381000" y="647700"/>
            <a:ext cx="8763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th-TH" altLang="ja-JP" sz="44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ประเด็นนำเสนอ</a:t>
            </a:r>
            <a:endParaRPr lang="en-US" altLang="ja-JP" sz="4400" b="1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0033CC"/>
              </a:solidFill>
              <a:latin typeface="TH SarabunPSK" pitchFamily="34" charset="-34"/>
              <a:ea typeface="MS Mincho" pitchFamily="49" charset="-128"/>
              <a:cs typeface="TH SarabunPSK" pitchFamily="34" charset="-34"/>
            </a:endParaRPr>
          </a:p>
        </p:txBody>
      </p:sp>
      <p:graphicFrame>
        <p:nvGraphicFramePr>
          <p:cNvPr id="11" name="Content Placeholder 6"/>
          <p:cNvGraphicFramePr>
            <a:graphicFrameLocks/>
          </p:cNvGraphicFramePr>
          <p:nvPr/>
        </p:nvGraphicFramePr>
        <p:xfrm>
          <a:off x="685800" y="1638300"/>
          <a:ext cx="7886728" cy="3497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7"/>
          <p:cNvGrpSpPr/>
          <p:nvPr/>
        </p:nvGrpSpPr>
        <p:grpSpPr>
          <a:xfrm>
            <a:off x="7543800" y="266700"/>
            <a:ext cx="1371600" cy="1371600"/>
            <a:chOff x="7053942" y="3390900"/>
            <a:chExt cx="2057400" cy="2065566"/>
          </a:xfrm>
        </p:grpSpPr>
        <p:pic>
          <p:nvPicPr>
            <p:cNvPr id="9" name="Picture 6" descr="C:\Documents and Settings\montathip\Desktop\PPT บรรยาย\Asean Flags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53942" y="3913416"/>
              <a:ext cx="2057400" cy="15430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7" descr="C:\Documents and Settings\montathip\Desktop\PPT บรรยาย\9302791-crystal-sphere-of-asean-flag-with-world-map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543798" y="3390900"/>
              <a:ext cx="1066800" cy="1066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010400" y="5372629"/>
            <a:ext cx="2133600" cy="304271"/>
          </a:xfrm>
        </p:spPr>
        <p:txBody>
          <a:bodyPr/>
          <a:lstStyle/>
          <a:p>
            <a:fld id="{C0C3BD69-07EB-4527-8C0F-EDE75C80A845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276600" y="952500"/>
            <a:ext cx="4267200" cy="1588"/>
          </a:xfrm>
          <a:prstGeom prst="line">
            <a:avLst/>
          </a:prstGeom>
          <a:ln cmpd="sng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5410729"/>
            <a:ext cx="2895600" cy="304271"/>
          </a:xfrm>
        </p:spPr>
        <p:txBody>
          <a:bodyPr/>
          <a:lstStyle/>
          <a:p>
            <a:pPr algn="l"/>
            <a:r>
              <a:rPr lang="en-US" dirty="0" smtClean="0"/>
              <a:t>www.nesdb.go.th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5470879"/>
            <a:ext cx="9144000" cy="244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>
                    <a:lumMod val="50000"/>
                  </a:schemeClr>
                </a:solidFill>
                <a:latin typeface="CordiaUPC" pitchFamily="34" charset="-34"/>
                <a:cs typeface="CordiaUPC" pitchFamily="34" charset="-34"/>
              </a:defRPr>
            </a:lvl1pPr>
          </a:lstStyle>
          <a:p>
            <a:pPr defTabSz="1371600">
              <a:tabLst>
                <a:tab pos="4168775" algn="l"/>
                <a:tab pos="8458200" algn="r"/>
              </a:tabLst>
            </a:pPr>
            <a:r>
              <a:rPr lang="th-TH" dirty="0" smtClean="0"/>
              <a:t>19 กุมภาพันธ์ 2557</a:t>
            </a:r>
            <a:r>
              <a:rPr lang="en-US" dirty="0" smtClean="0"/>
              <a:t>	www.nesdb.go.th	</a:t>
            </a:r>
            <a:fld id="{FEE6738B-F869-4EEB-96B4-CD513E891C91}" type="slidenum">
              <a:rPr lang="en-US" smtClean="0"/>
              <a:pPr defTabSz="1371600">
                <a:tabLst>
                  <a:tab pos="4168775" algn="l"/>
                  <a:tab pos="8458200" algn="r"/>
                </a:tabLst>
              </a:pPr>
              <a:t>21</a:t>
            </a:fld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istockphoto_5680985-world-map-background.jpg"/>
          <p:cNvPicPr>
            <a:picLocks noChangeAspect="1"/>
          </p:cNvPicPr>
          <p:nvPr/>
        </p:nvPicPr>
        <p:blipFill>
          <a:blip r:embed="rId4" cstate="print">
            <a:lum/>
          </a:blip>
          <a:srcRect t="9030"/>
          <a:stretch>
            <a:fillRect/>
          </a:stretch>
        </p:blipFill>
        <p:spPr bwMode="auto">
          <a:xfrm>
            <a:off x="1440309" y="266700"/>
            <a:ext cx="7596187" cy="344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Thailand.png"/>
          <p:cNvPicPr>
            <a:picLocks noChangeAspect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0" y="419100"/>
            <a:ext cx="1923356" cy="198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28600" y="876300"/>
            <a:ext cx="1502214" cy="102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buClr>
                <a:srgbClr val="1F497D"/>
              </a:buClr>
            </a:pPr>
            <a:r>
              <a:rPr lang="th-TH" sz="2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จุดเน้นของยุทธศาสตร์</a:t>
            </a:r>
            <a:endParaRPr lang="en-US" sz="20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lnSpc>
                <a:spcPts val="1800"/>
              </a:lnSpc>
              <a:buClr>
                <a:srgbClr val="1F497D"/>
              </a:buClr>
            </a:pPr>
            <a:r>
              <a:rPr lang="en-US" sz="2000" b="1" i="1" u="sng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2000" b="1" i="1" u="sng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ให้ความสำคัญกับ 3 </a:t>
            </a:r>
            <a:r>
              <a:rPr lang="th-TH" sz="2000" b="1" i="1" u="sng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กลุ่ม</a:t>
            </a:r>
            <a:r>
              <a:rPr lang="en-US" sz="2000" b="1" i="1" u="sng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”</a:t>
            </a:r>
            <a:endParaRPr lang="th-TH" sz="2000" b="1" i="1" u="sng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ardrop 8"/>
          <p:cNvSpPr/>
          <p:nvPr/>
        </p:nvSpPr>
        <p:spPr>
          <a:xfrm>
            <a:off x="2071670" y="1182437"/>
            <a:ext cx="2357454" cy="1020217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285750" lvl="1" indent="-285750" algn="ctr">
              <a:lnSpc>
                <a:spcPts val="1800"/>
              </a:lnSpc>
              <a:buClr>
                <a:srgbClr val="1F497D"/>
              </a:buClr>
              <a:defRPr/>
            </a:pPr>
            <a:r>
              <a:rPr lang="th-TH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อนุภูมิภาค </a:t>
            </a:r>
          </a:p>
          <a:p>
            <a:pPr marL="285750" lvl="1" indent="-171450" algn="ctr">
              <a:lnSpc>
                <a:spcPts val="1800"/>
              </a:lnSpc>
              <a:buClr>
                <a:srgbClr val="1F497D"/>
              </a:buClr>
              <a:defRPr/>
            </a:pPr>
            <a:r>
              <a:rPr lang="th-TH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GMS, IMT-GT, </a:t>
            </a:r>
          </a:p>
          <a:p>
            <a:pPr marL="285750" lvl="1" indent="-171450" algn="ctr">
              <a:lnSpc>
                <a:spcPts val="1800"/>
              </a:lnSpc>
              <a:buClr>
                <a:srgbClr val="1F497D"/>
              </a:buClr>
              <a:defRPr/>
            </a:pPr>
            <a:r>
              <a:rPr lang="en-US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ACMECS, </a:t>
            </a:r>
          </a:p>
          <a:p>
            <a:pPr marL="285750" lvl="1" indent="-171450" algn="ctr">
              <a:lnSpc>
                <a:spcPts val="1800"/>
              </a:lnSpc>
              <a:buClr>
                <a:srgbClr val="1F497D"/>
              </a:buClr>
              <a:defRPr/>
            </a:pPr>
            <a:r>
              <a:rPr lang="en-US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BIMSTEC)</a:t>
            </a:r>
          </a:p>
        </p:txBody>
      </p:sp>
      <p:sp>
        <p:nvSpPr>
          <p:cNvPr id="10" name="Teardrop 9"/>
          <p:cNvSpPr/>
          <p:nvPr/>
        </p:nvSpPr>
        <p:spPr>
          <a:xfrm>
            <a:off x="4572005" y="1182437"/>
            <a:ext cx="1944181" cy="1020217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285750" lvl="1" indent="-171450" algn="ctr">
              <a:lnSpc>
                <a:spcPts val="1800"/>
              </a:lnSpc>
              <a:buClr>
                <a:srgbClr val="1F497D"/>
              </a:buClr>
              <a:defRPr/>
            </a:pPr>
            <a:r>
              <a:rPr lang="th-TH" sz="2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อาเซียน</a:t>
            </a:r>
            <a:r>
              <a:rPr lang="en-US" sz="2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285750" lvl="1" indent="-171450" algn="ctr">
              <a:lnSpc>
                <a:spcPts val="1800"/>
              </a:lnSpc>
              <a:buClr>
                <a:srgbClr val="1F497D"/>
              </a:buClr>
              <a:defRPr/>
            </a:pPr>
            <a:r>
              <a:rPr lang="en-US" sz="2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(ASEAN</a:t>
            </a:r>
            <a:r>
              <a:rPr lang="en-US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11" name="Teardrop 10"/>
          <p:cNvSpPr/>
          <p:nvPr/>
        </p:nvSpPr>
        <p:spPr>
          <a:xfrm>
            <a:off x="6655122" y="1182332"/>
            <a:ext cx="2309366" cy="1020217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285750" lvl="1" indent="-171450" algn="ctr">
              <a:lnSpc>
                <a:spcPts val="1800"/>
              </a:lnSpc>
              <a:buClr>
                <a:srgbClr val="1F497D"/>
              </a:buClr>
              <a:defRPr/>
            </a:pPr>
            <a:r>
              <a:rPr lang="th-TH" sz="2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เอเชียแปซิฟิก</a:t>
            </a:r>
            <a:endParaRPr lang="en-US" sz="20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285750" lvl="1" indent="-171450" algn="ctr">
              <a:lnSpc>
                <a:spcPts val="1800"/>
              </a:lnSpc>
              <a:buClr>
                <a:srgbClr val="1F497D"/>
              </a:buClr>
              <a:defRPr/>
            </a:pPr>
            <a:r>
              <a:rPr lang="th-TH" sz="2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รวม อาเซียน</a:t>
            </a:r>
            <a:r>
              <a:rPr lang="en-US" sz="2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+</a:t>
            </a:r>
            <a:r>
              <a:rPr lang="th-TH" sz="2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2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285750" lvl="1" indent="-171450" algn="ctr">
              <a:lnSpc>
                <a:spcPts val="1800"/>
              </a:lnSpc>
              <a:buClr>
                <a:srgbClr val="1F497D"/>
              </a:buClr>
              <a:defRPr/>
            </a:pPr>
            <a:r>
              <a:rPr lang="th-TH" sz="2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อาเซียน</a:t>
            </a:r>
            <a:r>
              <a:rPr lang="en-US" sz="2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+</a:t>
            </a:r>
            <a:r>
              <a:rPr lang="th-TH" sz="2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6</a:t>
            </a:r>
            <a:r>
              <a:rPr lang="en-US" sz="2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th-TH" sz="20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285750" lvl="1" indent="-171450" algn="ctr">
              <a:lnSpc>
                <a:spcPts val="1800"/>
              </a:lnSpc>
              <a:buClr>
                <a:srgbClr val="1F497D"/>
              </a:buClr>
              <a:defRPr/>
            </a:pPr>
            <a:r>
              <a:rPr lang="th-TH" sz="2000" b="1" dirty="0" err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เอเปค</a:t>
            </a:r>
            <a:r>
              <a:rPr lang="en-US" sz="2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20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" name="Picture 15" descr="Thailand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6847" y="1088526"/>
            <a:ext cx="613012" cy="57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28"/>
          <p:cNvSpPr>
            <a:spLocks noChangeArrowheads="1"/>
          </p:cNvSpPr>
          <p:nvPr/>
        </p:nvSpPr>
        <p:spPr bwMode="gray">
          <a:xfrm flipH="1">
            <a:off x="4050034" y="1208457"/>
            <a:ext cx="396344" cy="280965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h-TH" sz="14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1</a:t>
            </a:r>
            <a:endParaRPr lang="en-US" sz="14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4" name="Picture 15" descr="Thailand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7435" y="1088526"/>
            <a:ext cx="611250" cy="57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29"/>
          <p:cNvSpPr>
            <a:spLocks noChangeArrowheads="1"/>
          </p:cNvSpPr>
          <p:nvPr/>
        </p:nvSpPr>
        <p:spPr bwMode="gray">
          <a:xfrm flipH="1">
            <a:off x="6228184" y="1227606"/>
            <a:ext cx="396344" cy="280966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h-TH" sz="14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en-US" sz="14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" name="Picture 15" descr="Thailand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95492" y="1088526"/>
            <a:ext cx="613012" cy="57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30"/>
          <p:cNvSpPr>
            <a:spLocks noChangeArrowheads="1"/>
          </p:cNvSpPr>
          <p:nvPr/>
        </p:nvSpPr>
        <p:spPr bwMode="gray">
          <a:xfrm flipH="1">
            <a:off x="8593921" y="1227606"/>
            <a:ext cx="396345" cy="280966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h-TH" sz="14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3</a:t>
            </a:r>
            <a:endParaRPr lang="en-US" sz="14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-1" y="2292028"/>
          <a:ext cx="9107490" cy="3156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25"/>
                <a:gridCol w="857256"/>
                <a:gridCol w="1000132"/>
                <a:gridCol w="2143140"/>
                <a:gridCol w="2571768"/>
                <a:gridCol w="1677969"/>
              </a:tblGrid>
              <a:tr h="389342"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endParaRPr kumimoji="0" lang="th-TH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แนว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ทาง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พัฒนา</a:t>
                      </a:r>
                    </a:p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8100" marB="38100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อนุภูมิภาค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8100" marB="38100" anchor="ctr"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อาเซียน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เอเชียแปซิฟิค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8100" marB="38100" anchor="ctr"/>
                </a:tc>
              </a:tr>
              <a:tr h="856552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เชื่อมโยงการขนส่ง/</a:t>
                      </a:r>
                      <a:r>
                        <a:rPr kumimoji="0" lang="th-TH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โล</a:t>
                      </a:r>
                      <a:r>
                        <a:rPr kumimoji="0" lang="th-TH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จิ</a:t>
                      </a:r>
                      <a:r>
                        <a:rPr kumimoji="0" lang="th-TH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สติกส์</a:t>
                      </a:r>
                      <a:r>
                        <a:rPr kumimoji="0" lang="th-TH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โดยพัฒนาบริการ คน ปรับปรุง กฎระเบียบ</a:t>
                      </a:r>
                      <a:endParaRPr kumimoji="0" lang="th-TH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8100" marB="38100"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พัฒนาฐานการผลิต/ลงทุน ตามแนวพื้นที่พัฒนาเศรษฐกิจ และพัฒนาเศรษฐกิจชายแดน</a:t>
                      </a:r>
                      <a:endParaRPr kumimoji="0" lang="th-TH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สร้างความพร้อมเข้าสู่ประชาคมอาเซียน โดยพัฒนาบุคลากร เสริมสร้างสถาบันการเรียนรู้ให้มีมาตรฐาน</a:t>
                      </a:r>
                      <a:endParaRPr kumimoji="0" lang="th-TH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เข้าร่วมเป็นภาคีความร่วมมืออย่างสร้างสรรค์ ระดับโลกและภูมิภาค</a:t>
                      </a: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8100" marB="38100"/>
                </a:tc>
              </a:tr>
              <a:tr h="344248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ประเด็น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พัฒนา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ร่วม</a:t>
                      </a:r>
                      <a:endParaRPr lang="th-TH" sz="17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8100" marB="38100" anchor="ctr"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ร่วมเป็นหุ้นส่วนทางเศรษฐกิจในภูมิภาคโดยพัฒนาทรัพยากรมนุษย์ / เคลื่อนย้ายแรงงาน / ส่งเสริมแรงงานไทยในต่างประเทศ</a:t>
                      </a:r>
                      <a:endParaRPr kumimoji="0" lang="th-TH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8100" marB="38100" horzOverflow="overflow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13226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มีส่วนร่วมในการป้องกันภัยจากการก่อการร้ายและอาชญากรรม </a:t>
                      </a:r>
                      <a:r>
                        <a:rPr kumimoji="0" lang="th-TH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ยาเสพติด</a:t>
                      </a:r>
                      <a:r>
                        <a:rPr kumimoji="0" lang="th-TH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ภัยพิบัติ และการแพร่ระบาดของโรคภัย</a:t>
                      </a:r>
                      <a:endParaRPr kumimoji="0" lang="th-TH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8100" marB="38100" horzOverflow="overflow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13226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สร้างความร่วมมือที่ดีในการสนับสนุนการเจริญเติบโตทางเศรษฐกิจอย่างมีจริยธรรม ไม่ส่งผลกระทบต่อสิ่งแวดล้อม</a:t>
                      </a:r>
                      <a:endParaRPr kumimoji="0" lang="th-TH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8100" marB="38100" horzOverflow="overflow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13226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เร่งรัดการใช้ประโยชน์จากข้อตกลงการค้าเสรีที่มีผลบังคับใช้แล้ว </a:t>
                      </a:r>
                      <a:endParaRPr kumimoji="0" lang="th-TH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8100" marB="38100" horzOverflow="overflow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132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7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่งเสริมนักลงทุนต่างชาติใช้ไทยเป็นฐานธุรกิจในภูมิภาคเอเชียและสนับสนุนบทบาทขององค์กรระหว่างประเทศที่ไม่แสวงหากำไร </a:t>
                      </a:r>
                      <a:endParaRPr kumimoji="0" lang="th-TH" sz="17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T="38100" marB="3810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3226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7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ปรับปรุงและสร้างความเข้มแข็งของภาคีการพัฒนาในท้องถิ่น</a:t>
                      </a:r>
                      <a:endParaRPr kumimoji="0" lang="th-TH" sz="17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T="38100" marB="38100"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343400" y="416702"/>
            <a:ext cx="4800600" cy="744788"/>
          </a:xfrm>
          <a:prstGeom prst="roundRect">
            <a:avLst/>
          </a:prstGeom>
          <a:solidFill>
            <a:srgbClr val="FFFFC9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>
              <a:lnSpc>
                <a:spcPts val="2200"/>
              </a:lnSpc>
              <a:defRPr/>
            </a:pPr>
            <a:r>
              <a:rPr lang="th-TH" sz="2200" b="1" cap="all" dirty="0">
                <a:ln w="0"/>
                <a:solidFill>
                  <a:srgbClr val="4029EB"/>
                </a:solidFill>
                <a:latin typeface="TH SarabunPSK" pitchFamily="34" charset="-34"/>
                <a:cs typeface="TH SarabunPSK" pitchFamily="34" charset="-34"/>
              </a:rPr>
              <a:t>ยุทธศาสตร์การสร้างความเชื่อมโยงประเทศใน</a:t>
            </a:r>
            <a:r>
              <a:rPr lang="th-TH" sz="2200" b="1" cap="all" dirty="0" smtClean="0">
                <a:ln w="0"/>
                <a:solidFill>
                  <a:srgbClr val="4029EB"/>
                </a:solidFill>
                <a:latin typeface="TH SarabunPSK" pitchFamily="34" charset="-34"/>
                <a:cs typeface="TH SarabunPSK" pitchFamily="34" charset="-34"/>
              </a:rPr>
              <a:t>ภูมิภาค</a:t>
            </a:r>
            <a:br>
              <a:rPr lang="th-TH" sz="2200" b="1" cap="all" dirty="0" smtClean="0">
                <a:ln w="0"/>
                <a:solidFill>
                  <a:srgbClr val="4029EB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200" b="1" cap="all" dirty="0" smtClean="0">
                <a:ln w="0"/>
                <a:solidFill>
                  <a:srgbClr val="4029EB"/>
                </a:solidFill>
                <a:latin typeface="TH SarabunPSK" pitchFamily="34" charset="-34"/>
                <a:cs typeface="TH SarabunPSK" pitchFamily="34" charset="-34"/>
              </a:rPr>
              <a:t>เพื่อ</a:t>
            </a:r>
            <a:r>
              <a:rPr lang="th-TH" sz="2200" b="1" cap="all" dirty="0">
                <a:ln w="0"/>
                <a:solidFill>
                  <a:srgbClr val="4029EB"/>
                </a:solidFill>
                <a:latin typeface="TH SarabunPSK" pitchFamily="34" charset="-34"/>
                <a:cs typeface="TH SarabunPSK" pitchFamily="34" charset="-34"/>
              </a:rPr>
              <a:t>ความ</a:t>
            </a:r>
            <a:r>
              <a:rPr lang="th-TH" sz="2200" b="1" cap="all" dirty="0" smtClean="0">
                <a:ln w="0"/>
                <a:solidFill>
                  <a:srgbClr val="4029EB"/>
                </a:solidFill>
                <a:latin typeface="TH SarabunPSK" pitchFamily="34" charset="-34"/>
                <a:cs typeface="TH SarabunPSK" pitchFamily="34" charset="-34"/>
              </a:rPr>
              <a:t>มั่นคงทาง</a:t>
            </a:r>
            <a:r>
              <a:rPr lang="th-TH" sz="2200" b="1" cap="all" dirty="0">
                <a:ln w="0"/>
                <a:solidFill>
                  <a:srgbClr val="4029EB"/>
                </a:solidFill>
                <a:latin typeface="TH SarabunPSK" pitchFamily="34" charset="-34"/>
                <a:cs typeface="TH SarabunPSK" pitchFamily="34" charset="-34"/>
              </a:rPr>
              <a:t>เศรษฐกิจและสังคม </a:t>
            </a:r>
            <a:endParaRPr lang="en-US" sz="2200" b="1" cap="all" dirty="0">
              <a:ln w="0"/>
              <a:solidFill>
                <a:srgbClr val="4029EB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AutoShape 1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0" y="0"/>
            <a:ext cx="8839200" cy="416722"/>
          </a:xfrm>
          <a:prstGeom prst="roundRect">
            <a:avLst>
              <a:gd name="adj" fmla="val 50000"/>
            </a:avLst>
          </a:prstGeom>
          <a:noFill/>
          <a:ln>
            <a:noFill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726" tIns="48863" rIns="97726" bIns="48863" anchor="ctr"/>
          <a:lstStyle/>
          <a:p>
            <a:pPr lvl="0" algn="ctr" defTabSz="955675">
              <a:buClr>
                <a:srgbClr val="002960"/>
              </a:buClr>
              <a:defRPr/>
            </a:pPr>
            <a:r>
              <a:rPr lang="th-TH" altLang="ja-JP" sz="32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แนวทางการเตรียมความพร้อมสู่ </a:t>
            </a:r>
            <a:r>
              <a:rPr lang="en-US" altLang="ja-JP" sz="32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AEC </a:t>
            </a:r>
            <a:r>
              <a:rPr lang="th-TH" altLang="ja-JP" sz="32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ภายใต้แผนฯ</a:t>
            </a:r>
            <a:r>
              <a:rPr lang="en-US" altLang="ja-JP" sz="32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 11</a:t>
            </a:r>
            <a:endParaRPr lang="th-TH" sz="3200" b="1" kern="0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Date Placeholder 3"/>
          <p:cNvSpPr txBox="1">
            <a:spLocks/>
          </p:cNvSpPr>
          <p:nvPr/>
        </p:nvSpPr>
        <p:spPr>
          <a:xfrm>
            <a:off x="0" y="5470270"/>
            <a:ext cx="9144000" cy="2447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>
              <a:defRPr sz="1200" b="1">
                <a:solidFill>
                  <a:schemeClr val="accent1">
                    <a:lumMod val="50000"/>
                  </a:schemeClr>
                </a:solidFill>
                <a:latin typeface="CordiaUPC" pitchFamily="34" charset="-34"/>
                <a:cs typeface="CordiaUPC" pitchFamily="34" charset="-34"/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68775" algn="l"/>
                <a:tab pos="8458200" algn="r"/>
              </a:tabLst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diaUPC" pitchFamily="34" charset="-34"/>
                <a:ea typeface="+mn-ea"/>
                <a:cs typeface="CordiaUPC" pitchFamily="34" charset="-34"/>
              </a:rPr>
              <a:t>19 </a:t>
            </a:r>
            <a:r>
              <a:rPr kumimoji="0" lang="th-TH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diaUPC" pitchFamily="34" charset="-34"/>
                <a:ea typeface="+mn-ea"/>
                <a:cs typeface="CordiaUPC" pitchFamily="34" charset="-34"/>
              </a:rPr>
              <a:t>กุมภาพันธ์</a:t>
            </a:r>
            <a:r>
              <a:rPr kumimoji="0" lang="th-TH" sz="1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diaUPC" pitchFamily="34" charset="-34"/>
                <a:ea typeface="+mn-ea"/>
                <a:cs typeface="CordiaUPC" pitchFamily="34" charset="-34"/>
              </a:rPr>
              <a:t> 2557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diaUPC" pitchFamily="34" charset="-34"/>
                <a:ea typeface="+mn-ea"/>
                <a:cs typeface="CordiaUPC" pitchFamily="34" charset="-34"/>
              </a:rPr>
              <a:t>	www.nesdb.go.th	</a:t>
            </a:r>
            <a:fld id="{FEE6738B-F869-4EEB-96B4-CD513E891C9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diaUPC" pitchFamily="34" charset="-34"/>
                <a:ea typeface="+mn-ea"/>
                <a:cs typeface="CordiaUPC" pitchFamily="34" charset="-34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168775" algn="l"/>
                  <a:tab pos="8458200" algn="r"/>
                </a:tabLst>
                <a:defRPr/>
              </a:pPr>
              <a:t>22</a:t>
            </a:fld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ordiaUPC" pitchFamily="34" charset="-34"/>
              <a:ea typeface="+mn-ea"/>
              <a:cs typeface="CordiaUPC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>
          <a:xfrm>
            <a:off x="0" y="647700"/>
            <a:ext cx="9144000" cy="4676253"/>
            <a:chOff x="0" y="773892"/>
            <a:chExt cx="9144000" cy="4676253"/>
          </a:xfrm>
        </p:grpSpPr>
        <p:sp>
          <p:nvSpPr>
            <p:cNvPr id="4" name="Rectangle 3"/>
            <p:cNvSpPr/>
            <p:nvPr/>
          </p:nvSpPr>
          <p:spPr>
            <a:xfrm>
              <a:off x="0" y="4329892"/>
              <a:ext cx="9144000" cy="11202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3041885"/>
              <a:ext cx="9144000" cy="12065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1916892"/>
              <a:ext cx="9144000" cy="1079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773892"/>
              <a:ext cx="9144000" cy="10795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928794" y="773892"/>
            <a:ext cx="7010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2425" indent="-352425" algn="thaiDist">
              <a:spcBef>
                <a:spcPts val="600"/>
              </a:spcBef>
              <a:buClr>
                <a:schemeClr val="accent6"/>
              </a:buClr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อาศัยสิทธิประโยชน์ด้านภาษี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ในการนำเข้าแหล่งวัตถุดิบ สินค้ากึ่งสำเร็จรูป และทรัพยากรราคาถูกจากประเทศสมาชิกอาเซียนหรือย้ายฐานการผลิตไปยังประเทศเพื่อนบ้าน นอกจากนี้ ไทยยังสามารถใช้ประโยชน์จากกลุ่มประเทศ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CLMV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ในการเป็นฐานการส่งออกไปนอกอาเซียนเพื่อใช้ประโยชน์จากสถานะประเทศด้อยพัฒนา</a:t>
            </a:r>
            <a:endParaRPr lang="th-TH" b="1" dirty="0" smtClean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72594" cy="444500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th-TH" altLang="ko-KR" sz="3600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การเตรียมความพร้อมสู่ประชาคมอาเซียน </a:t>
            </a:r>
            <a:r>
              <a:rPr lang="en-US" altLang="ko-KR" sz="3600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 </a:t>
            </a:r>
            <a:endParaRPr lang="en-US" altLang="ko-KR" sz="3600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0033CC"/>
              </a:solidFill>
              <a:latin typeface="TH SarabunPSK" pitchFamily="34" charset="-34"/>
              <a:ea typeface="MS Mincho" pitchFamily="49" charset="-128"/>
              <a:cs typeface="TH SarabunPSK" pitchFamily="34" charset="-34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905009" y="1922894"/>
            <a:ext cx="700491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2425" indent="-352425" algn="thaiDist">
              <a:spcBef>
                <a:spcPts val="600"/>
              </a:spcBef>
              <a:buClr>
                <a:schemeClr val="accent6"/>
              </a:buClr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เพิ่มขีดความสามารถในการแข่งขันโดยใช้ความคิดสร้างสรรค์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วมถึงความสามารถด้านบริการในการแปรรูปสินค้าและบริการให้มีความหลากหลายมากขึ้นโดยเป็นไปตามมาตรฐานสากล และเน้นการสร้างตราสินค้าให้เป็นที่ยอมรับของผู้บริโภคในระดับสากล และสร้างความแตกต่างของสินค้าไทยเพื่อรักษาตำแหน่งทางการแข่งขัน</a:t>
            </a:r>
            <a:endParaRPr lang="en-US" b="1" dirty="0" smtClean="0">
              <a:solidFill>
                <a:srgbClr val="204C8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4" name="Picture 8" descr="07-0109 hj"/>
          <p:cNvPicPr>
            <a:picLocks noChangeAspect="1" noChangeArrowheads="1"/>
          </p:cNvPicPr>
          <p:nvPr/>
        </p:nvPicPr>
        <p:blipFill>
          <a:blip r:embed="rId2" cstate="print"/>
          <a:srcRect b="16754"/>
          <a:stretch>
            <a:fillRect/>
          </a:stretch>
        </p:blipFill>
        <p:spPr bwMode="auto">
          <a:xfrm>
            <a:off x="1000100" y="833423"/>
            <a:ext cx="858644" cy="88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905009" y="3123392"/>
            <a:ext cx="700491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2425" indent="-352425" algn="thaiDist">
              <a:spcBef>
                <a:spcPts val="600"/>
              </a:spcBef>
              <a:buClr>
                <a:schemeClr val="accent6"/>
              </a:buClr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ดำเนินกลยุทธ์การตลาดในเชิงรุก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ดยการใช้ประโยชน์จากภาษีนำเข้าร้อยละศูนย์และผลิตสินค้าให้สอดคล้องกับรสนิยมและความต้องการของตลาด และควรมีการเจาะตลาดคู่ค้าของอาเซียนภายใต้ความตกลงการค้าเสรีที่อาเซียนมีกับประเทศคู่เจรจา เช่น จีน อินเดีย ออสเตรเลียและนิวซีแลนด์ เป็นต้น</a:t>
            </a:r>
            <a:endParaRPr lang="en-US" b="1" dirty="0" smtClean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7" name="Picture 2" descr="http://www.utsa.edu/today/images/graphics/tra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18" y="3177277"/>
            <a:ext cx="1447800" cy="8708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905000" y="4436006"/>
            <a:ext cx="7239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2425" indent="-352425" algn="thaiDist">
              <a:spcBef>
                <a:spcPts val="600"/>
              </a:spcBef>
              <a:buClr>
                <a:schemeClr val="accent6"/>
              </a:buClr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ให้ความสำคัญกับการผลิตสินค้าที่รักษาสิ่งแวดล้อมและต่อต้านโลกร้อน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รวมถึงการดำเนินธุรกิจเพื่อสังคม เนื่องจากประเด็นเหล่านี้ถูกนำมาใช้เป็นเงื่อนไขในการนำเข้าสินค้าของประเทศสมาชิกมากขึ้นในอนาคตหลังจากยกเลิกมาตรการภาษีระหว่างกัน</a:t>
            </a:r>
            <a:endParaRPr lang="en-US" b="1" dirty="0" smtClean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4" name="Picture 23" descr="images (2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68948">
            <a:off x="214282" y="892962"/>
            <a:ext cx="1062352" cy="609869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6" descr="images (20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8937" y="2024058"/>
            <a:ext cx="1536493" cy="7879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27" descr="images (2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4405325"/>
            <a:ext cx="1071570" cy="8890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010400" y="5410729"/>
            <a:ext cx="2133600" cy="304271"/>
          </a:xfrm>
        </p:spPr>
        <p:txBody>
          <a:bodyPr/>
          <a:lstStyle/>
          <a:p>
            <a:fld id="{C0C3BD69-07EB-4527-8C0F-EDE75C80A845}" type="slidenum">
              <a:rPr lang="en-US" smtClean="0"/>
              <a:pPr/>
              <a:t>23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486400" y="266700"/>
            <a:ext cx="3657600" cy="1588"/>
          </a:xfrm>
          <a:prstGeom prst="line">
            <a:avLst/>
          </a:prstGeom>
          <a:ln cmpd="sng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5470879"/>
            <a:ext cx="9144000" cy="244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>
                    <a:lumMod val="50000"/>
                  </a:schemeClr>
                </a:solidFill>
                <a:latin typeface="CordiaUPC" pitchFamily="34" charset="-34"/>
                <a:cs typeface="CordiaUPC" pitchFamily="34" charset="-34"/>
              </a:defRPr>
            </a:lvl1pPr>
          </a:lstStyle>
          <a:p>
            <a:pPr defTabSz="1371600">
              <a:tabLst>
                <a:tab pos="4168775" algn="l"/>
                <a:tab pos="8458200" algn="r"/>
              </a:tabLst>
            </a:pPr>
            <a:r>
              <a:rPr lang="th-TH" dirty="0" smtClean="0"/>
              <a:t>19 กุมภาพันธ์ 2557</a:t>
            </a:r>
            <a:r>
              <a:rPr lang="en-US" dirty="0" smtClean="0"/>
              <a:t>	www.nesdb.go.th	</a:t>
            </a:r>
            <a:fld id="{FEE6738B-F869-4EEB-96B4-CD513E891C91}" type="slidenum">
              <a:rPr lang="en-US" smtClean="0"/>
              <a:pPr defTabSz="1371600">
                <a:tabLst>
                  <a:tab pos="4168775" algn="l"/>
                  <a:tab pos="8458200" algn="r"/>
                </a:tabLst>
              </a:pPr>
              <a:t>23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>
          <a:xfrm>
            <a:off x="0" y="723900"/>
            <a:ext cx="9144000" cy="4676253"/>
            <a:chOff x="0" y="800640"/>
            <a:chExt cx="9144000" cy="4676253"/>
          </a:xfrm>
        </p:grpSpPr>
        <p:sp>
          <p:nvSpPr>
            <p:cNvPr id="7" name="Rectangle 6"/>
            <p:cNvSpPr/>
            <p:nvPr/>
          </p:nvSpPr>
          <p:spPr>
            <a:xfrm>
              <a:off x="0" y="4356640"/>
              <a:ext cx="9144000" cy="11202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3068633"/>
              <a:ext cx="9144000" cy="12065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1943640"/>
              <a:ext cx="9144000" cy="1079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800640"/>
              <a:ext cx="9144000" cy="10795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905000" y="935052"/>
            <a:ext cx="701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lvl="0" indent="-174625"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พัฒนาศักยภาพและเตรียมความพร้อมของบุคลากร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โดยเฉพาะแรงงานฝีมือและช่างเทคนิค เพื่อให้มีปริมาณและความรู้ความเชี่ยวชาญเฉพาะด้าน สอดคล้องกับความต้องการของภาคเอกชนและระดับเทคโนโลยีที่เปลี่ยนไป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924802" y="2191601"/>
            <a:ext cx="70049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thaiDist">
              <a:spcBef>
                <a:spcPts val="600"/>
              </a:spcBef>
              <a:buClr>
                <a:schemeClr val="accent6"/>
              </a:buClr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ศึกษากฎระเบียบและเงื่อนไขด้านการนำเข้าของประเทศคู่ค้า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และเร่งปรับปรุงโครงสร้างการผลิตให้สอดคล้องกับกฎถิ่นกำเนิดสินค้าและมาตรฐานอาเซียน</a:t>
            </a:r>
            <a:endParaRPr lang="th-TH" b="1" dirty="0" smtClean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857356" y="4374028"/>
            <a:ext cx="7239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2425" indent="-352425" algn="thaiDist">
              <a:spcBef>
                <a:spcPts val="600"/>
              </a:spcBef>
              <a:buClr>
                <a:schemeClr val="accent6"/>
              </a:buClr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ปรับปรุงประสิทธิภาพการผลิต การจัดการการผลิตและต้นทุน และการดำเนินธุรกิจ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เช่น การลงทุนด้านการวิจัยและพัฒนาและทรัพย์สินทางปัญญาเพิ่มขึ้นเพื่อสร้างนวัตกรรมใหม่ๆ การพัฒนาเทคโนโลยีสารสนเทศที่จะช่วยอำนวยความสะดวกในการดำเนินธุรกิจ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E-commerce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และการบริหารจัดการ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Supply Chain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อย่างเป็นระบบ</a:t>
            </a:r>
            <a:r>
              <a:rPr lang="th-TH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b="1" dirty="0" smtClean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857356" y="3155158"/>
            <a:ext cx="7086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2425" indent="-352425" algn="thaiDist">
              <a:spcBef>
                <a:spcPts val="600"/>
              </a:spcBef>
              <a:buClr>
                <a:schemeClr val="accent6"/>
              </a:buClr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การผลักดันความร่วมมือระหว่างภาครัฐและเอกชน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ในการสร้างเครือข่ายการผลิตที่เชื่อมโยงกันตั้งแต่อุตสาหกรรมต้นน้ำจนถึงภาคการส่งออก และควรมีการสร้างเครือข่าย/การรวมกลุ่มทางธุรกิจระหว่างภาคเอกชนที่ผลิตสินค้าชนิดเดียวกัน เพื่อลดการแข่งขัน เพิ่มเงินทุน และเพิ่มกำลังการผลิต</a:t>
            </a:r>
            <a:endParaRPr lang="en-US" b="1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5" name="Picture 2" descr="http://ts3.mm.bing.net/images/thumbnail.aspx?q=994944156526&amp;id=8572ec0d9d402a28b3044e3265c46850&amp;url=http%3a%2f%2fvirtual1.medellin.unal.edu.co%2fpluginfile.php%2f5878%2fcourse%2fsummary%2fengl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502" y="892956"/>
            <a:ext cx="1518098" cy="8273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4" descr="http://ts2.mm.bing.net/images/thumbnail.aspx?q=896359739913&amp;id=ac8e109e99d533996597926732462021&amp;url=http%3a%2f%2fcalrotaract.org%2fwp-content%2fuploads%2f2009%2f04%2fla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38533">
            <a:off x="114679" y="1940978"/>
            <a:ext cx="1252566" cy="745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8" descr="http://www.trigwee.com/static/dreamarks/2009/03/17/9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213640"/>
            <a:ext cx="1676400" cy="952500"/>
          </a:xfrm>
          <a:prstGeom prst="rect">
            <a:avLst/>
          </a:prstGeom>
          <a:noFill/>
        </p:spPr>
      </p:pic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72594" cy="444500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th-TH" altLang="ko-KR" sz="3600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การเตรียมความพร้อมสู่ประชาคมอาเซียน (ต่อ) </a:t>
            </a:r>
            <a:r>
              <a:rPr lang="en-US" altLang="ko-KR" sz="3600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 </a:t>
            </a:r>
            <a:endParaRPr lang="en-US" altLang="ko-KR" sz="3600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0033CC"/>
              </a:solidFill>
              <a:latin typeface="TH SarabunPSK" pitchFamily="34" charset="-34"/>
              <a:ea typeface="MS Mincho" pitchFamily="49" charset="-128"/>
              <a:cs typeface="TH SarabunPSK" pitchFamily="34" charset="-34"/>
            </a:endParaRPr>
          </a:p>
        </p:txBody>
      </p:sp>
      <p:pic>
        <p:nvPicPr>
          <p:cNvPr id="34" name="Picture 33" descr="AVCA4J97G0CA7XT38GCA1TVV3MCASTLPW2CA7VQE7PCAKVF195CA79MN03CAY8Q673CAT11ZPCCAEULYLYCAMGOHMQCAOGG2KWCAZAWQQICAK7SR8NCATKRAO2CAOE02XICAYCUWWFCA3K0K2OCASOVFG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2143120"/>
            <a:ext cx="928694" cy="773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5538" name="Picture 2" descr="C:\Documents and Settings\sawanrat\My Documents\aec_pics\images (19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524407"/>
            <a:ext cx="1542446" cy="773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7010400" y="5410729"/>
            <a:ext cx="2133600" cy="304271"/>
          </a:xfrm>
        </p:spPr>
        <p:txBody>
          <a:bodyPr/>
          <a:lstStyle/>
          <a:p>
            <a:fld id="{C0C3BD69-07EB-4527-8C0F-EDE75C80A845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6096000" y="266700"/>
            <a:ext cx="3048000" cy="1588"/>
          </a:xfrm>
          <a:prstGeom prst="line">
            <a:avLst/>
          </a:prstGeom>
          <a:ln cmpd="sng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0" y="5410729"/>
            <a:ext cx="2895600" cy="304271"/>
          </a:xfrm>
        </p:spPr>
        <p:txBody>
          <a:bodyPr/>
          <a:lstStyle/>
          <a:p>
            <a:pPr algn="l"/>
            <a:r>
              <a:rPr lang="en-US" dirty="0" smtClean="0"/>
              <a:t>www.nesdb.go.th</a:t>
            </a:r>
            <a:endParaRPr lang="en-US" dirty="0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5470879"/>
            <a:ext cx="9144000" cy="244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>
                    <a:lumMod val="50000"/>
                  </a:schemeClr>
                </a:solidFill>
                <a:latin typeface="CordiaUPC" pitchFamily="34" charset="-34"/>
                <a:cs typeface="CordiaUPC" pitchFamily="34" charset="-34"/>
              </a:defRPr>
            </a:lvl1pPr>
          </a:lstStyle>
          <a:p>
            <a:pPr defTabSz="1371600">
              <a:tabLst>
                <a:tab pos="4168775" algn="l"/>
                <a:tab pos="8458200" algn="r"/>
              </a:tabLst>
            </a:pPr>
            <a:r>
              <a:rPr lang="th-TH" dirty="0" smtClean="0"/>
              <a:t>19 กุมภาพันธ์ 2557</a:t>
            </a:r>
            <a:r>
              <a:rPr lang="en-US" dirty="0" smtClean="0"/>
              <a:t>	www.nesdb.go.th	</a:t>
            </a:r>
            <a:fld id="{FEE6738B-F869-4EEB-96B4-CD513E891C91}" type="slidenum">
              <a:rPr lang="en-US" smtClean="0"/>
              <a:pPr defTabSz="1371600">
                <a:tabLst>
                  <a:tab pos="4168775" algn="l"/>
                  <a:tab pos="8458200" algn="r"/>
                </a:tabLst>
              </a:pPr>
              <a:t>24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endParaRPr lang="th-TH" altLang="ja-JP" sz="3600" b="1" dirty="0" smtClean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0033CC"/>
              </a:solidFill>
              <a:latin typeface="TH SarabunPSK" pitchFamily="34" charset="-34"/>
              <a:ea typeface="MS Mincho" pitchFamily="49" charset="-128"/>
              <a:cs typeface="TH SarabunPSK" pitchFamily="34" charset="-34"/>
            </a:endParaRPr>
          </a:p>
          <a:p>
            <a:pPr algn="ctr">
              <a:lnSpc>
                <a:spcPts val="2500"/>
              </a:lnSpc>
            </a:pPr>
            <a:r>
              <a:rPr lang="th-TH" altLang="ja-JP" sz="36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การพัฒนาจังหวัดและกลุ่มจังหวัดให้เชื่อมโยงกับประชาคมอาเซียน</a:t>
            </a:r>
          </a:p>
        </p:txBody>
      </p:sp>
      <p:grpSp>
        <p:nvGrpSpPr>
          <p:cNvPr id="2" name="Group 28"/>
          <p:cNvGrpSpPr/>
          <p:nvPr/>
        </p:nvGrpSpPr>
        <p:grpSpPr>
          <a:xfrm>
            <a:off x="75281" y="767049"/>
            <a:ext cx="8916319" cy="1123384"/>
            <a:chOff x="196563" y="1028700"/>
            <a:chExt cx="8642637" cy="1123384"/>
          </a:xfrm>
        </p:grpSpPr>
        <p:sp>
          <p:nvSpPr>
            <p:cNvPr id="28" name="Rectangle 27"/>
            <p:cNvSpPr/>
            <p:nvPr/>
          </p:nvSpPr>
          <p:spPr>
            <a:xfrm>
              <a:off x="2191703" y="1028700"/>
              <a:ext cx="6647497" cy="112338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65113" algn="thaiDist">
                <a:lnSpc>
                  <a:spcPts val="2000"/>
                </a:lnSpc>
              </a:pP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เมืองศูนย์กลางความเจริญในแต่ละภาคจะเป็นแกนหลักในการเป็นฐานเศรษฐกิจและบริการสังคม</a:t>
              </a:r>
              <a:br>
                <a:rPr lang="th-TH" b="1" dirty="0" smtClean="0">
                  <a:latin typeface="TH SarabunPSK" pitchFamily="34" charset="-34"/>
                  <a:cs typeface="TH SarabunPSK" pitchFamily="34" charset="-34"/>
                </a:rPr>
              </a:b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ที่สำคัญของประเทศ และพร้อมที่จะพัฒนาเพี่อเข้าสู่การเป็นประชาคมอาเซียนได้อย่างสอดคล้องกับศักยภาพของแต่ละเมือง เช่น ชลบุรี ระยอง ฉะเชิงเทรา เชียงใหม่ พิษณุโลก นครสวรรค์ ขอนแก่น นครราชสีมา กาญจนบุรี สงขลา และ สุราษฎร์ธานี	</a:t>
              </a:r>
            </a:p>
          </p:txBody>
        </p:sp>
        <p:sp>
          <p:nvSpPr>
            <p:cNvPr id="25" name="Pentagon 24"/>
            <p:cNvSpPr/>
            <p:nvPr/>
          </p:nvSpPr>
          <p:spPr>
            <a:xfrm>
              <a:off x="196563" y="1257300"/>
              <a:ext cx="2362200" cy="838200"/>
            </a:xfrm>
            <a:prstGeom prst="homePlat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200" b="1" dirty="0" smtClean="0">
                <a:solidFill>
                  <a:schemeClr val="bg1"/>
                </a:solidFill>
              </a:endParaRPr>
            </a:p>
            <a:p>
              <a:endParaRPr lang="th-TH" sz="2200" b="1" dirty="0" smtClean="0">
                <a:solidFill>
                  <a:schemeClr val="bg1"/>
                </a:solidFill>
              </a:endParaRPr>
            </a:p>
            <a:p>
              <a:r>
                <a:rPr lang="th-TH" sz="22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บทบาทการพัฒนาเป็นศูนย์กลางการบริการหลัก </a:t>
              </a:r>
              <a:r>
                <a:rPr lang="th-TH" sz="2200" b="1" dirty="0" smtClean="0">
                  <a:solidFill>
                    <a:schemeClr val="bg1"/>
                  </a:solidFill>
                </a:rPr>
                <a:t>	</a:t>
              </a:r>
            </a:p>
            <a:p>
              <a:pPr algn="ctr"/>
              <a:endParaRPr lang="en-US" sz="2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30"/>
          <p:cNvGrpSpPr/>
          <p:nvPr/>
        </p:nvGrpSpPr>
        <p:grpSpPr>
          <a:xfrm>
            <a:off x="66102" y="2019300"/>
            <a:ext cx="8925498" cy="1502976"/>
            <a:chOff x="185876" y="2705100"/>
            <a:chExt cx="8653324" cy="1502976"/>
          </a:xfrm>
        </p:grpSpPr>
        <p:sp>
          <p:nvSpPr>
            <p:cNvPr id="30" name="Rectangle 29"/>
            <p:cNvSpPr/>
            <p:nvPr/>
          </p:nvSpPr>
          <p:spPr>
            <a:xfrm>
              <a:off x="2190328" y="2705100"/>
              <a:ext cx="6648872" cy="150297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65113">
                <a:lnSpc>
                  <a:spcPts val="2160"/>
                </a:lnSpc>
                <a:tabLst>
                  <a:tab pos="176213" algn="l"/>
                </a:tabLst>
              </a:pP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การพัฒนาพื้นที่ตามแนวระเบียงเศรษฐกิจ (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Economic Corridor) 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จะก่อให้เกิดความเชื่อมโยงของการขนส่ง และกฎระเบียบที่จะเอื้ออานวยให้เกิดการลงทุน การเคลื่อนย้ายสินค้าหรือวัตถุดิบ และการเดินทางไปมาระหว่างประเทศของประชาชนได้อย่างสะดวกและรวดเร็วยิ่งขึ้น นอกจากนี้ยังช่วยลดช่องว่างของการพัฒนา สนับสนุนการพัฒนาในพื้นที่ชนบทและชายแดน และช่วยเสริมสร้างความเชื่อมโยงระหว่างประเทศทั้งทางด้านเศรษฐกิจ การค้า การลงทุน และสังคม และวัฒนธรรม</a:t>
              </a:r>
              <a:endParaRPr lang="en-US" dirty="0" smtClean="0"/>
            </a:p>
          </p:txBody>
        </p:sp>
        <p:sp>
          <p:nvSpPr>
            <p:cNvPr id="26" name="Pentagon 25"/>
            <p:cNvSpPr/>
            <p:nvPr/>
          </p:nvSpPr>
          <p:spPr>
            <a:xfrm>
              <a:off x="185876" y="3098036"/>
              <a:ext cx="2286000" cy="838200"/>
            </a:xfrm>
            <a:prstGeom prst="homePlat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200" b="1" dirty="0" smtClean="0">
                <a:solidFill>
                  <a:schemeClr val="bg1">
                    <a:lumMod val="95000"/>
                  </a:schemeClr>
                </a:solidFill>
              </a:endParaRPr>
            </a:p>
            <a:p>
              <a:endParaRPr lang="th-TH" sz="2200" b="1" dirty="0" smtClean="0">
                <a:solidFill>
                  <a:schemeClr val="bg1">
                    <a:lumMod val="95000"/>
                  </a:schemeClr>
                </a:solidFill>
              </a:endParaRPr>
            </a:p>
            <a:p>
              <a:r>
                <a:rPr lang="th-TH" sz="2200" b="1" dirty="0" smtClean="0">
                  <a:solidFill>
                    <a:schemeClr val="bg1">
                      <a:lumMod val="9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บทบาทการพัฒนาตามแนวระเบียงเศรษฐกิจ 	</a:t>
              </a:r>
            </a:p>
            <a:p>
              <a:r>
                <a:rPr lang="th-TH" sz="2200" b="1" dirty="0" smtClean="0">
                  <a:solidFill>
                    <a:schemeClr val="bg1">
                      <a:lumMod val="95000"/>
                    </a:schemeClr>
                  </a:solidFill>
                </a:rPr>
                <a:t>	</a:t>
              </a:r>
            </a:p>
            <a:p>
              <a:pPr algn="ctr"/>
              <a:endParaRPr lang="en-US" sz="22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4" name="Group 33"/>
          <p:cNvGrpSpPr/>
          <p:nvPr/>
        </p:nvGrpSpPr>
        <p:grpSpPr>
          <a:xfrm>
            <a:off x="97316" y="3647767"/>
            <a:ext cx="8894285" cy="1785104"/>
            <a:chOff x="304800" y="4000500"/>
            <a:chExt cx="8664261" cy="1785104"/>
          </a:xfrm>
        </p:grpSpPr>
        <p:sp>
          <p:nvSpPr>
            <p:cNvPr id="35" name="Rectangle 34"/>
            <p:cNvSpPr/>
            <p:nvPr/>
          </p:nvSpPr>
          <p:spPr>
            <a:xfrm>
              <a:off x="2234763" y="4000500"/>
              <a:ext cx="6734298" cy="178510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176213" indent="-176213">
                <a:lnSpc>
                  <a:spcPts val="2160"/>
                </a:lnSpc>
                <a:buClr>
                  <a:schemeClr val="accent1">
                    <a:lumMod val="75000"/>
                  </a:schemeClr>
                </a:buClr>
                <a:buSzPct val="75000"/>
                <a:buFont typeface="Wingdings" pitchFamily="2" charset="2"/>
                <a:buChar char="Ø"/>
              </a:pPr>
              <a:r>
                <a:rPr lang="th-TH" sz="1700" b="1" dirty="0" smtClean="0">
                  <a:latin typeface="TH SarabunPSK" pitchFamily="34" charset="-34"/>
                  <a:cs typeface="TH SarabunPSK" pitchFamily="34" charset="-34"/>
                </a:rPr>
                <a:t>การพัฒนาโครงสร้างพื้นฐานและสิ่งอานวยความสะดวกทางการค้าตามพื้นที่ชายแดนต่างๆ </a:t>
              </a:r>
              <a:br>
                <a:rPr lang="th-TH" sz="1700" b="1" dirty="0" smtClean="0">
                  <a:latin typeface="TH SarabunPSK" pitchFamily="34" charset="-34"/>
                  <a:cs typeface="TH SarabunPSK" pitchFamily="34" charset="-34"/>
                </a:rPr>
              </a:br>
              <a:r>
                <a:rPr lang="th-TH" sz="1700" b="1" dirty="0" smtClean="0">
                  <a:latin typeface="TH SarabunPSK" pitchFamily="34" charset="-34"/>
                  <a:cs typeface="TH SarabunPSK" pitchFamily="34" charset="-34"/>
                </a:rPr>
                <a:t>การผ่อนปรนเงื่อนไข กฎระเบียบการค้าชายแดนและผ่านแดน ส่งผลให้การค้าชายแดนมีความสำคัญต่อเศรษฐกิจไทยเพิ่มมากขึ้นอย่างต่อเนื่อง โดยเฉพาะเมืองชายแดนที่เติบโตขึ้นอย่างเห็นได้ชัด </a:t>
              </a:r>
            </a:p>
            <a:p>
              <a:pPr marL="176213" indent="-176213">
                <a:lnSpc>
                  <a:spcPts val="2160"/>
                </a:lnSpc>
                <a:buClr>
                  <a:schemeClr val="accent1">
                    <a:lumMod val="75000"/>
                  </a:schemeClr>
                </a:buClr>
                <a:buSzPct val="75000"/>
                <a:buFont typeface="Wingdings" pitchFamily="2" charset="2"/>
                <a:buChar char="Ø"/>
              </a:pPr>
              <a:r>
                <a:rPr lang="th-TH" sz="1700" b="1" dirty="0" smtClean="0">
                  <a:latin typeface="TH SarabunPSK" pitchFamily="34" charset="-34"/>
                  <a:cs typeface="TH SarabunPSK" pitchFamily="34" charset="-34"/>
                </a:rPr>
                <a:t>การเปิดประชาคมอาเซียนจะเป็นปัจจัยสนับสนุนให้การค้าชายแดนขยายตัวมากยิ่งขึ้น จึงจำเป็นอย่างยิ่งที่ต้องเตรียมการพัฒนาความพร้อมของเมืองชายแดน ทั้งในเชิงกายภาพเมืองและชุมชน ตลอดจนความพร้อมของ</a:t>
              </a:r>
              <a:r>
                <a:rPr lang="th-TH" sz="1700" b="1" spc="-10" dirty="0" smtClean="0">
                  <a:latin typeface="TH SarabunPSK" pitchFamily="34" charset="-34"/>
                  <a:cs typeface="TH SarabunPSK" pitchFamily="34" charset="-34"/>
                </a:rPr>
                <a:t>ผู้ประกอบการธุรกิจ บุคลากรที่เกี่ยวข้องทั้งหมด โดยเฉพาะเมืองชายแดนที่มีบทบาทเป็นประตูการค้า (</a:t>
              </a:r>
              <a:r>
                <a:rPr lang="en-US" sz="1700" b="1" spc="-10" dirty="0" smtClean="0">
                  <a:latin typeface="TH SarabunPSK" pitchFamily="34" charset="-34"/>
                  <a:cs typeface="TH SarabunPSK" pitchFamily="34" charset="-34"/>
                </a:rPr>
                <a:t>Gate way)</a:t>
              </a:r>
            </a:p>
          </p:txBody>
        </p:sp>
        <p:sp>
          <p:nvSpPr>
            <p:cNvPr id="36" name="Pentagon 35"/>
            <p:cNvSpPr/>
            <p:nvPr/>
          </p:nvSpPr>
          <p:spPr>
            <a:xfrm>
              <a:off x="304800" y="4381500"/>
              <a:ext cx="2133600" cy="838200"/>
            </a:xfrm>
            <a:prstGeom prst="homePlat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200" b="1" dirty="0" smtClean="0">
                <a:solidFill>
                  <a:schemeClr val="bg1">
                    <a:lumMod val="95000"/>
                  </a:schemeClr>
                </a:solidFill>
              </a:endParaRPr>
            </a:p>
            <a:p>
              <a:endParaRPr lang="th-TH" sz="2200" b="1" dirty="0" smtClean="0">
                <a:solidFill>
                  <a:schemeClr val="bg1">
                    <a:lumMod val="95000"/>
                  </a:schemeClr>
                </a:solidFill>
              </a:endParaRPr>
            </a:p>
            <a:p>
              <a:endParaRPr lang="th-TH" sz="22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r>
                <a:rPr lang="th-TH" sz="2200" b="1" dirty="0" smtClean="0">
                  <a:solidFill>
                    <a:schemeClr val="bg1">
                      <a:lumMod val="9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บทบาทการพัฒนา</a:t>
              </a:r>
            </a:p>
            <a:p>
              <a:r>
                <a:rPr lang="th-TH" sz="2200" b="1" dirty="0" smtClean="0">
                  <a:solidFill>
                    <a:schemeClr val="bg1">
                      <a:lumMod val="9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เมืองชายแดน 	</a:t>
              </a:r>
            </a:p>
            <a:p>
              <a:r>
                <a:rPr lang="th-TH" sz="2200" b="1" dirty="0" smtClean="0">
                  <a:solidFill>
                    <a:schemeClr val="bg1">
                      <a:lumMod val="95000"/>
                    </a:schemeClr>
                  </a:solidFill>
                </a:rPr>
                <a:t>	</a:t>
              </a:r>
            </a:p>
            <a:p>
              <a:pPr algn="ctr"/>
              <a:endParaRPr lang="en-US" sz="22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3" name="Date Placeholder 3"/>
          <p:cNvSpPr txBox="1">
            <a:spLocks/>
          </p:cNvSpPr>
          <p:nvPr/>
        </p:nvSpPr>
        <p:spPr>
          <a:xfrm>
            <a:off x="0" y="5470270"/>
            <a:ext cx="9144000" cy="2447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>
              <a:defRPr sz="1200" b="1">
                <a:solidFill>
                  <a:schemeClr val="accent1">
                    <a:lumMod val="50000"/>
                  </a:schemeClr>
                </a:solidFill>
                <a:latin typeface="CordiaUPC" pitchFamily="34" charset="-34"/>
                <a:cs typeface="CordiaUPC" pitchFamily="34" charset="-34"/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68775" algn="l"/>
                <a:tab pos="8458200" algn="r"/>
              </a:tabLst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diaUPC" pitchFamily="34" charset="-34"/>
                <a:ea typeface="+mn-ea"/>
                <a:cs typeface="CordiaUPC" pitchFamily="34" charset="-34"/>
              </a:rPr>
              <a:t>19 </a:t>
            </a:r>
            <a:r>
              <a:rPr kumimoji="0" lang="th-TH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diaUPC" pitchFamily="34" charset="-34"/>
                <a:ea typeface="+mn-ea"/>
                <a:cs typeface="CordiaUPC" pitchFamily="34" charset="-34"/>
              </a:rPr>
              <a:t>กุมภาพันธ์</a:t>
            </a:r>
            <a:r>
              <a:rPr kumimoji="0" lang="th-TH" sz="1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diaUPC" pitchFamily="34" charset="-34"/>
                <a:ea typeface="+mn-ea"/>
                <a:cs typeface="CordiaUPC" pitchFamily="34" charset="-34"/>
              </a:rPr>
              <a:t> 2557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diaUPC" pitchFamily="34" charset="-34"/>
                <a:ea typeface="+mn-ea"/>
                <a:cs typeface="CordiaUPC" pitchFamily="34" charset="-34"/>
              </a:rPr>
              <a:t>	www.nesdb.go.th	</a:t>
            </a:r>
            <a:fld id="{FEE6738B-F869-4EEB-96B4-CD513E891C9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diaUPC" pitchFamily="34" charset="-34"/>
                <a:ea typeface="+mn-ea"/>
                <a:cs typeface="CordiaUPC" pitchFamily="34" charset="-34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168775" algn="l"/>
                  <a:tab pos="8458200" algn="r"/>
                </a:tabLst>
                <a:defRPr/>
              </a:pPr>
              <a:t>25</a:t>
            </a:fld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ordiaUPC" pitchFamily="34" charset="-34"/>
              <a:ea typeface="+mn-ea"/>
              <a:cs typeface="CordiaUPC" pitchFamily="34" charset="-3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79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endParaRPr lang="th-TH" altLang="ja-JP" sz="3600" b="1" dirty="0" smtClean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0033CC"/>
              </a:solidFill>
              <a:latin typeface="TH SarabunPSK" pitchFamily="34" charset="-34"/>
              <a:ea typeface="MS Mincho" pitchFamily="49" charset="-128"/>
              <a:cs typeface="TH SarabunPSK" pitchFamily="34" charset="-34"/>
            </a:endParaRPr>
          </a:p>
          <a:p>
            <a:pPr algn="ctr">
              <a:lnSpc>
                <a:spcPts val="2500"/>
              </a:lnSpc>
            </a:pPr>
            <a:r>
              <a:rPr lang="th-TH" altLang="ja-JP" sz="36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การพัฒนาจังหวัดและกลุ่มจังหวัดให้เชื่อมโยงกับประชาคมอาเซียน(ต่อ)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110170" y="1028700"/>
            <a:ext cx="8894285" cy="2862322"/>
            <a:chOff x="304800" y="4000500"/>
            <a:chExt cx="8664261" cy="2862322"/>
          </a:xfrm>
        </p:grpSpPr>
        <p:sp>
          <p:nvSpPr>
            <p:cNvPr id="13" name="Rectangle 12"/>
            <p:cNvSpPr/>
            <p:nvPr/>
          </p:nvSpPr>
          <p:spPr>
            <a:xfrm>
              <a:off x="2234763" y="4000500"/>
              <a:ext cx="6734298" cy="286232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363538" indent="-187325">
                <a:buClr>
                  <a:schemeClr val="accent1">
                    <a:lumMod val="75000"/>
                  </a:schemeClr>
                </a:buClr>
                <a:buSzPct val="75000"/>
                <a:buFont typeface="Wingdings" pitchFamily="2" charset="2"/>
                <a:buChar char="Ø"/>
              </a:pP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รัฐบาลมีนโยบายจัดตั้งเขตเศรษฐกิจพิเศษขึ้นเพื่อส่งเสริมการค้าการลงทุนของประเทศ โดยใช้ประโยชน์จากความเชื่อมโยงด้านคมนาคมขนส่งของภูมิภาคอาเซียน ตามข้อตกลงการค้าเสรีภายใต้กรอบอาเซียน และข้อตกลงภายใต้กรอบเศรษฐกิจอื่น และจากการค้าบริเวณพรมแดนระหว่างประเทศไทยกับประเทศเพื่อนบ้าน </a:t>
              </a:r>
            </a:p>
            <a:p>
              <a:pPr marL="363538" indent="-187325">
                <a:buClr>
                  <a:schemeClr val="accent1">
                    <a:lumMod val="75000"/>
                  </a:schemeClr>
                </a:buClr>
                <a:buSzPct val="75000"/>
                <a:buFont typeface="Wingdings" pitchFamily="2" charset="2"/>
                <a:buChar char="Ø"/>
              </a:pP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รัฐจะสนับสนุนการพัฒนาโครงสร้างพื้นฐาน การพัฒนาระบบการให้บริการแบบจุดเดียวเบ็ดเสร็จที่สอดคล้องกับระบบ 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ASEAN Single Window 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และ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การดำเนินการ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อื่นๆ ที่จำเป็น เพื่อรองรับการขยายตัวทางเศรษฐกิจ </a:t>
              </a:r>
            </a:p>
            <a:p>
              <a:pPr marL="363538" indent="-187325">
                <a:buClr>
                  <a:schemeClr val="accent1">
                    <a:lumMod val="75000"/>
                  </a:schemeClr>
                </a:buClr>
                <a:buSzPct val="75000"/>
                <a:buFont typeface="Wingdings" pitchFamily="2" charset="2"/>
                <a:buChar char="Ø"/>
              </a:pP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พื้นที่เป้าหมายในระยะแรก 11 แห่ง ได้แก่ แม่สาย เชียงแสน เชียงของ จังหวัดเชียงราย แม่สอด จังหวัดตาก ชายแดนจังหวัดมุกดาหาร จังหวัดนครพนม จังหวัดหนองคาย จังหวัดสระแก้ว จังหวัดกาญจนบุรี สะเดา จังหวัดสงขลา และชายแดนจังหวัดนราธิวาส </a:t>
              </a:r>
              <a:r>
                <a:rPr lang="th-TH" sz="1700" b="1" dirty="0" smtClean="0">
                  <a:latin typeface="TH SarabunPSK" pitchFamily="34" charset="-34"/>
                  <a:cs typeface="TH SarabunPSK" pitchFamily="34" charset="-34"/>
                </a:rPr>
                <a:t>	</a:t>
              </a:r>
            </a:p>
          </p:txBody>
        </p:sp>
        <p:sp>
          <p:nvSpPr>
            <p:cNvPr id="14" name="Pentagon 13"/>
            <p:cNvSpPr/>
            <p:nvPr/>
          </p:nvSpPr>
          <p:spPr>
            <a:xfrm>
              <a:off x="304800" y="4568789"/>
              <a:ext cx="2133600" cy="838200"/>
            </a:xfrm>
            <a:prstGeom prst="homePlat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200" b="1" dirty="0" smtClean="0">
                <a:solidFill>
                  <a:schemeClr val="bg1">
                    <a:lumMod val="95000"/>
                  </a:schemeClr>
                </a:solidFill>
              </a:endParaRPr>
            </a:p>
            <a:p>
              <a:endParaRPr lang="th-TH" sz="2200" b="1" dirty="0" smtClean="0">
                <a:solidFill>
                  <a:schemeClr val="bg1">
                    <a:lumMod val="95000"/>
                  </a:schemeClr>
                </a:solidFill>
              </a:endParaRPr>
            </a:p>
            <a:p>
              <a:endParaRPr lang="th-TH" sz="22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endParaRPr lang="th-TH" sz="22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r>
                <a:rPr lang="th-TH" sz="2200" b="1" dirty="0" smtClean="0">
                  <a:solidFill>
                    <a:schemeClr val="bg1">
                      <a:lumMod val="9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บทบาทการพัฒนาเป็น เขตเศรษฐกิจพิเศษ 	</a:t>
              </a:r>
            </a:p>
            <a:p>
              <a:r>
                <a:rPr lang="th-TH" sz="2200" b="1" dirty="0" smtClean="0">
                  <a:solidFill>
                    <a:schemeClr val="bg1">
                      <a:lumMod val="9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	</a:t>
              </a:r>
            </a:p>
            <a:p>
              <a:r>
                <a:rPr lang="th-TH" sz="2200" b="1" dirty="0" smtClean="0">
                  <a:solidFill>
                    <a:schemeClr val="bg1">
                      <a:lumMod val="95000"/>
                    </a:schemeClr>
                  </a:solidFill>
                </a:rPr>
                <a:t>	</a:t>
              </a:r>
            </a:p>
            <a:p>
              <a:pPr algn="ctr"/>
              <a:endParaRPr lang="en-US" sz="22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106494" y="4305300"/>
            <a:ext cx="8883268" cy="949289"/>
            <a:chOff x="304800" y="4457700"/>
            <a:chExt cx="8653529" cy="949289"/>
          </a:xfrm>
        </p:grpSpPr>
        <p:sp>
          <p:nvSpPr>
            <p:cNvPr id="16" name="Rectangle 15"/>
            <p:cNvSpPr/>
            <p:nvPr/>
          </p:nvSpPr>
          <p:spPr>
            <a:xfrm>
              <a:off x="2224031" y="4457700"/>
              <a:ext cx="6734298" cy="92333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65113" indent="-88900"/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  สำหรับจังหวัด/เมืองอื่นๆ นอกจากเมืองที่กล่าวถึงตามบทบาทหลักข้างต้นแล้ว สามารถมีบทบาทเป็นเมืองเครือข่ายที่จะเชื่อมต่อหรือสนับสนุนการพัฒนา โดยคำนึงถึงความสอดคล้องกับศักยภาพทางกายภาพ เศรษฐกิจ สังคมและวัฒนธรรมและ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แนวโน้มการ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พัฒนาของพื้นที่ </a:t>
              </a:r>
              <a:r>
                <a:rPr lang="th-TH" sz="1700" b="1" dirty="0" smtClean="0">
                  <a:latin typeface="TH SarabunPSK" pitchFamily="34" charset="-34"/>
                  <a:cs typeface="TH SarabunPSK" pitchFamily="34" charset="-34"/>
                </a:rPr>
                <a:t>	</a:t>
              </a:r>
            </a:p>
          </p:txBody>
        </p:sp>
        <p:sp>
          <p:nvSpPr>
            <p:cNvPr id="17" name="Pentagon 16"/>
            <p:cNvSpPr/>
            <p:nvPr/>
          </p:nvSpPr>
          <p:spPr>
            <a:xfrm>
              <a:off x="304800" y="4568789"/>
              <a:ext cx="2133600" cy="838200"/>
            </a:xfrm>
            <a:prstGeom prst="homePlat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200" b="1" dirty="0" smtClean="0">
                <a:solidFill>
                  <a:schemeClr val="bg1">
                    <a:lumMod val="95000"/>
                  </a:schemeClr>
                </a:solidFill>
              </a:endParaRPr>
            </a:p>
            <a:p>
              <a:endParaRPr lang="th-TH" sz="2200" b="1" dirty="0" smtClean="0">
                <a:solidFill>
                  <a:schemeClr val="bg1">
                    <a:lumMod val="95000"/>
                  </a:schemeClr>
                </a:solidFill>
              </a:endParaRPr>
            </a:p>
            <a:p>
              <a:endParaRPr lang="th-TH" sz="22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endParaRPr lang="th-TH" sz="22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endParaRPr lang="th-TH" sz="22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r>
                <a:rPr lang="th-TH" sz="2200" b="1" dirty="0" smtClean="0">
                  <a:solidFill>
                    <a:schemeClr val="bg1">
                      <a:lumMod val="9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บทบาทการพัฒนาเป็นเมืองเครือข่าย 	</a:t>
              </a:r>
            </a:p>
            <a:p>
              <a:r>
                <a:rPr lang="th-TH" sz="2200" b="1" dirty="0" smtClean="0">
                  <a:solidFill>
                    <a:schemeClr val="bg1">
                      <a:lumMod val="9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	</a:t>
              </a:r>
            </a:p>
            <a:p>
              <a:r>
                <a:rPr lang="th-TH" sz="2200" b="1" dirty="0" smtClean="0">
                  <a:solidFill>
                    <a:schemeClr val="bg1">
                      <a:lumMod val="9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	</a:t>
              </a:r>
            </a:p>
            <a:p>
              <a:r>
                <a:rPr lang="th-TH" sz="2200" b="1" dirty="0" smtClean="0">
                  <a:solidFill>
                    <a:schemeClr val="bg1">
                      <a:lumMod val="95000"/>
                    </a:schemeClr>
                  </a:solidFill>
                </a:rPr>
                <a:t>	</a:t>
              </a:r>
            </a:p>
            <a:p>
              <a:pPr algn="ctr"/>
              <a:endParaRPr lang="en-US" sz="22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0" name="Date Placeholder 3"/>
          <p:cNvSpPr txBox="1">
            <a:spLocks/>
          </p:cNvSpPr>
          <p:nvPr/>
        </p:nvSpPr>
        <p:spPr>
          <a:xfrm>
            <a:off x="0" y="5470270"/>
            <a:ext cx="9144000" cy="2447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>
              <a:defRPr sz="1200" b="1">
                <a:solidFill>
                  <a:schemeClr val="accent1">
                    <a:lumMod val="50000"/>
                  </a:schemeClr>
                </a:solidFill>
                <a:latin typeface="CordiaUPC" pitchFamily="34" charset="-34"/>
                <a:cs typeface="CordiaUPC" pitchFamily="34" charset="-34"/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68775" algn="l"/>
                <a:tab pos="8458200" algn="r"/>
              </a:tabLst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diaUPC" pitchFamily="34" charset="-34"/>
                <a:ea typeface="+mn-ea"/>
                <a:cs typeface="CordiaUPC" pitchFamily="34" charset="-34"/>
              </a:rPr>
              <a:t>19 </a:t>
            </a:r>
            <a:r>
              <a:rPr kumimoji="0" lang="th-TH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diaUPC" pitchFamily="34" charset="-34"/>
                <a:ea typeface="+mn-ea"/>
                <a:cs typeface="CordiaUPC" pitchFamily="34" charset="-34"/>
              </a:rPr>
              <a:t>กุมภาพันธ์</a:t>
            </a:r>
            <a:r>
              <a:rPr kumimoji="0" lang="th-TH" sz="1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diaUPC" pitchFamily="34" charset="-34"/>
                <a:ea typeface="+mn-ea"/>
                <a:cs typeface="CordiaUPC" pitchFamily="34" charset="-34"/>
              </a:rPr>
              <a:t> 2557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diaUPC" pitchFamily="34" charset="-34"/>
                <a:ea typeface="+mn-ea"/>
                <a:cs typeface="CordiaUPC" pitchFamily="34" charset="-34"/>
              </a:rPr>
              <a:t>	www.nesdb.go.th	</a:t>
            </a:r>
            <a:fld id="{FEE6738B-F869-4EEB-96B4-CD513E891C9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diaUPC" pitchFamily="34" charset="-34"/>
                <a:ea typeface="+mn-ea"/>
                <a:cs typeface="CordiaUPC" pitchFamily="34" charset="-34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168775" algn="l"/>
                  <a:tab pos="8458200" algn="r"/>
                </a:tabLst>
                <a:defRPr/>
              </a:pPr>
              <a:t>26</a:t>
            </a:fld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ordiaUPC" pitchFamily="34" charset="-34"/>
              <a:ea typeface="+mn-ea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" y="-22819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th-TH" altLang="ja-JP" sz="32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ประเด็นเร่งด่วนที่ต้องดำเนินการก่อนเข้าสู่ประชาคมอาเซียน ปี 2558</a:t>
            </a:r>
            <a:endParaRPr lang="th-TH" sz="2400" b="1" spc="100" dirty="0" smtClean="0">
              <a:solidFill>
                <a:schemeClr val="tx2">
                  <a:lumMod val="60000"/>
                  <a:lumOff val="4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42845" y="647700"/>
          <a:ext cx="8858313" cy="46736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48719"/>
                <a:gridCol w="2842353"/>
                <a:gridCol w="2052663"/>
                <a:gridCol w="221457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เสาหลัก</a:t>
                      </a:r>
                      <a:b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ประชาคมอาเซียน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ประเด็นเร่งด่วน</a:t>
                      </a:r>
                      <a:endParaRPr lang="th-TH" sz="18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2556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2557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2558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463040">
                <a:tc rowSpan="4"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เศรษฐกิจ</a:t>
                      </a:r>
                    </a:p>
                    <a:p>
                      <a:pPr algn="ctr"/>
                      <a:r>
                        <a:rPr lang="en-US" sz="7200" b="1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AEC</a:t>
                      </a:r>
                      <a:endParaRPr lang="th-TH" sz="4000" b="1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lnSpc>
                          <a:spcPts val="1800"/>
                        </a:lnSpc>
                        <a:buFont typeface="+mj-lt"/>
                        <a:buAutoNum type="arabicPeriod"/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กฎหมาย </a:t>
                      </a:r>
                      <a:r>
                        <a:rPr lang="th-TH" sz="1400" b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ผลักดันการออก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1400" b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ปรับปรุง กม.</a:t>
                      </a:r>
                    </a:p>
                    <a:p>
                      <a:pPr marL="361950" indent="-180975">
                        <a:lnSpc>
                          <a:spcPts val="1800"/>
                        </a:lnSpc>
                        <a:buFont typeface="+mj-lt"/>
                        <a:buNone/>
                      </a:pPr>
                      <a:r>
                        <a:rPr lang="en-US" sz="1400" dirty="0" smtClean="0">
                          <a:latin typeface="TH SarabunPSK" pitchFamily="34" charset="-34"/>
                          <a:cs typeface="TH SarabunPSK" pitchFamily="34" charset="-34"/>
                        </a:rPr>
                        <a:t>1.1</a:t>
                      </a:r>
                      <a:r>
                        <a:rPr lang="en-US" sz="1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CBTA </a:t>
                      </a:r>
                      <a:endParaRPr lang="th-TH" sz="1400" baseline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361950" indent="-180975">
                        <a:lnSpc>
                          <a:spcPts val="1800"/>
                        </a:lnSpc>
                        <a:buFont typeface="+mj-lt"/>
                        <a:buNone/>
                      </a:pPr>
                      <a:r>
                        <a:rPr lang="en-US" sz="1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1.2 </a:t>
                      </a:r>
                      <a:r>
                        <a:rPr lang="th-TH" sz="1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การแข่งขันทางการค้า</a:t>
                      </a:r>
                    </a:p>
                    <a:p>
                      <a:pPr marL="361950" indent="-180975">
                        <a:lnSpc>
                          <a:spcPts val="1800"/>
                        </a:lnSpc>
                        <a:buFont typeface="+mj-lt"/>
                        <a:buNone/>
                      </a:pPr>
                      <a:r>
                        <a:rPr lang="en-US" sz="1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1.3 </a:t>
                      </a:r>
                      <a:r>
                        <a:rPr lang="th-TH" sz="1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หลักประกันทางธุรกิจ</a:t>
                      </a:r>
                    </a:p>
                    <a:p>
                      <a:pPr marL="361950" indent="-180975">
                        <a:lnSpc>
                          <a:spcPts val="1800"/>
                        </a:lnSpc>
                        <a:buFont typeface="+mj-lt"/>
                        <a:buNone/>
                      </a:pPr>
                      <a:r>
                        <a:rPr lang="en-US" sz="1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1.4 </a:t>
                      </a:r>
                      <a:r>
                        <a:rPr lang="th-TH" sz="1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สัญญาซื้อขายระหว่างประเทศ</a:t>
                      </a:r>
                    </a:p>
                    <a:p>
                      <a:pPr marL="361950" indent="-180975">
                        <a:lnSpc>
                          <a:spcPts val="1800"/>
                        </a:lnSpc>
                        <a:buFont typeface="+mj-lt"/>
                        <a:buNone/>
                      </a:pPr>
                      <a:r>
                        <a:rPr lang="en-US" sz="1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1.5</a:t>
                      </a:r>
                      <a:r>
                        <a:rPr lang="th-TH" sz="1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อนุสัญญาภาษีซ้อนกับกัมพูชาและบรูไน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80975" indent="-180975">
                        <a:lnSpc>
                          <a:spcPts val="1800"/>
                        </a:lnSpc>
                        <a:buFont typeface="+mj-lt"/>
                        <a:buAutoNum type="arabicPeriod"/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กฎหมาย </a:t>
                      </a:r>
                      <a:r>
                        <a:rPr lang="th-TH" sz="1400" b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เร่งผลักดันการออก/ปรับปรุงกฎหมาย</a:t>
                      </a:r>
                    </a:p>
                    <a:p>
                      <a:pPr marL="180975" indent="-180975">
                        <a:lnSpc>
                          <a:spcPts val="1800"/>
                        </a:lnSpc>
                        <a:buFont typeface="+mj-lt"/>
                        <a:buNone/>
                      </a:pPr>
                      <a:r>
                        <a:rPr lang="th-TH" sz="1400" b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ที่อยู่ระหว่างดำเนินการให้มีผลบังคับใช้โดยเร็ว</a:t>
                      </a:r>
                      <a:endParaRPr lang="th-TH" sz="1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7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54864" marB="548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229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61950" marR="0" indent="-180975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กฎหมาย </a:t>
                      </a:r>
                      <a:r>
                        <a:rPr lang="th-TH" sz="14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(ต่อ)</a:t>
                      </a:r>
                    </a:p>
                    <a:p>
                      <a:pPr marL="361950" indent="-180975">
                        <a:lnSpc>
                          <a:spcPts val="1800"/>
                        </a:lnSpc>
                        <a:buFont typeface="+mj-lt"/>
                        <a:buNone/>
                      </a:pPr>
                      <a:r>
                        <a:rPr lang="en-US" sz="1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1.</a:t>
                      </a:r>
                      <a:r>
                        <a:rPr lang="th-TH" sz="1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r>
                        <a:rPr lang="en-US" sz="1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ทรัพย์สินทางปัญญา เช่น เครื่องหมายทางการค้า สิทธิบัตรการออกแบบ</a:t>
                      </a:r>
                    </a:p>
                    <a:p>
                      <a:pPr marL="361950" indent="-180975">
                        <a:lnSpc>
                          <a:spcPts val="1800"/>
                        </a:lnSpc>
                        <a:buFont typeface="+mj-lt"/>
                        <a:buNone/>
                      </a:pP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1.7 กฎหมายกำกับดูแลธุรกิจบริการที่มีข้อจำกัดด้านสัดส่วนผู้ถือหุ้นของต่างชาติ เช่น ธุรกิจโทรคมนาคม โรงเรียนเอกชน</a:t>
                      </a:r>
                      <a:endParaRPr lang="th-TH" sz="1400" b="0" strike="sngStrike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49680">
                <a:tc vMerge="1">
                  <a:txBody>
                    <a:bodyPr/>
                    <a:lstStyle/>
                    <a:p>
                      <a:pPr algn="ct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ด่าน</a:t>
                      </a: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400" dirty="0" smtClean="0">
                          <a:latin typeface="TH SarabunPSK" pitchFamily="34" charset="-34"/>
                          <a:cs typeface="TH SarabunPSK" pitchFamily="34" charset="-34"/>
                        </a:rPr>
                        <a:t>(1) พัฒนาประสิทธิภาพด่านที่เป็นประตูเชื่อมโยงการค้าอาเซียน 8 ด่าน (แม่สาย แม่สอด เชียงของ หนองคาย มุกดาหาร อรัญประเทศ ปา</a:t>
                      </a:r>
                      <a:r>
                        <a:rPr lang="th-TH" sz="14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ดังเบซาร์</a:t>
                      </a:r>
                      <a:r>
                        <a:rPr lang="th-TH" sz="1400" dirty="0" smtClean="0">
                          <a:latin typeface="TH SarabunPSK" pitchFamily="34" charset="-34"/>
                          <a:cs typeface="TH SarabunPSK" pitchFamily="34" charset="-34"/>
                        </a:rPr>
                        <a:t> และสะเดา)</a:t>
                      </a:r>
                      <a:r>
                        <a:rPr lang="th-TH" sz="1400" kern="12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(2) เร่งรัดการจัดทำความตกลงการขนส่งสินค้าข้ามแดน (นครพนม)</a:t>
                      </a:r>
                      <a:endParaRPr lang="th-TH" sz="1400" kern="12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2. ด่าน </a:t>
                      </a:r>
                      <a:r>
                        <a:rPr lang="th-TH" sz="1400" kern="12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เร่งรัดการเปิดด่านถาวรที่มีศักยภาพในอนาคต (บ้านพุน้ำร้อน)</a:t>
                      </a:r>
                      <a:r>
                        <a:rPr lang="en-US" sz="1400" kern="12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National Single Window</a:t>
                      </a:r>
                      <a:r>
                        <a:rPr lang="th-TH" sz="1400" kern="12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เชื่อมโยงข้อมูลระหว่าง </a:t>
                      </a:r>
                      <a:r>
                        <a:rPr lang="en-US" sz="1400" kern="12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NSW</a:t>
                      </a:r>
                      <a:r>
                        <a:rPr lang="th-TH" sz="1400" kern="12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กับระบบภายในของหน่วยงานราชการ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kern="1200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2. ด่าน</a:t>
                      </a:r>
                      <a:r>
                        <a:rPr lang="th-TH" sz="1400" i="0" kern="12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เร่งรัด</a:t>
                      </a:r>
                      <a:r>
                        <a:rPr lang="th-TH" sz="1400" kern="12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การเปิดด่านถาวรที่มีศักยภาพในอนาคต (บ้านพุน้ำร้อน)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National Single Window</a:t>
                      </a:r>
                      <a:r>
                        <a:rPr lang="th-TH" sz="1400" kern="12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เชื่อมโยงข้อมูลระหว่าง </a:t>
                      </a:r>
                      <a:r>
                        <a:rPr lang="en-US" sz="1400" kern="12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NSW</a:t>
                      </a:r>
                      <a:r>
                        <a:rPr lang="th-TH" sz="1400" kern="12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กับระบบภายในของหน่วยงานราชการ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96240">
                <a:tc vMerge="1">
                  <a:txBody>
                    <a:bodyPr/>
                    <a:lstStyle/>
                    <a:p>
                      <a:pPr algn="ct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3. National Single Window</a:t>
                      </a:r>
                      <a:r>
                        <a:rPr lang="th-TH" sz="2000" b="1" kern="120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400" b="0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</a:t>
                      </a:r>
                      <a:r>
                        <a:rPr lang="th-TH" sz="1400" kern="1200" dirty="0" smtClean="0">
                          <a:latin typeface="TH SarabunPSK" pitchFamily="34" charset="-34"/>
                          <a:cs typeface="TH SarabunPSK" pitchFamily="34" charset="-34"/>
                        </a:rPr>
                        <a:t>ชื่อมโยงข้อมูลระหว่าง </a:t>
                      </a:r>
                      <a:r>
                        <a:rPr lang="en-US" sz="1400" kern="1200" dirty="0" smtClean="0">
                          <a:latin typeface="TH SarabunPSK" pitchFamily="34" charset="-34"/>
                          <a:cs typeface="TH SarabunPSK" pitchFamily="34" charset="-34"/>
                        </a:rPr>
                        <a:t>NSW</a:t>
                      </a:r>
                      <a:r>
                        <a:rPr lang="th-TH" sz="1400" kern="1200" dirty="0" smtClean="0">
                          <a:latin typeface="TH SarabunPSK" pitchFamily="34" charset="-34"/>
                          <a:cs typeface="TH SarabunPSK" pitchFamily="34" charset="-34"/>
                        </a:rPr>
                        <a:t> กับระบบภายในของหน่วยงานราชการ</a:t>
                      </a:r>
                      <a:endParaRPr lang="th-TH" sz="14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kern="1200" baseline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6FBF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kern="1200" baseline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D3EAF1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7772400" y="342900"/>
            <a:ext cx="1371600" cy="1588"/>
          </a:xfrm>
          <a:prstGeom prst="line">
            <a:avLst/>
          </a:prstGeom>
          <a:ln cmpd="sng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5410729"/>
            <a:ext cx="2133600" cy="304271"/>
          </a:xfrm>
        </p:spPr>
        <p:txBody>
          <a:bodyPr/>
          <a:lstStyle/>
          <a:p>
            <a:fld id="{C0C3BD69-07EB-4527-8C0F-EDE75C80A84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5470879"/>
            <a:ext cx="9144000" cy="244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>
                    <a:lumMod val="50000"/>
                  </a:schemeClr>
                </a:solidFill>
                <a:latin typeface="CordiaUPC" pitchFamily="34" charset="-34"/>
                <a:cs typeface="CordiaUPC" pitchFamily="34" charset="-34"/>
              </a:defRPr>
            </a:lvl1pPr>
          </a:lstStyle>
          <a:p>
            <a:pPr defTabSz="1371600">
              <a:tabLst>
                <a:tab pos="4168775" algn="l"/>
                <a:tab pos="8458200" algn="r"/>
              </a:tabLst>
            </a:pPr>
            <a:r>
              <a:rPr lang="th-TH" dirty="0" smtClean="0"/>
              <a:t>19 กุมภาพันธ์ 2557</a:t>
            </a:r>
            <a:r>
              <a:rPr lang="en-US" dirty="0" smtClean="0"/>
              <a:t>	www.nesdb.go.th	</a:t>
            </a:r>
            <a:fld id="{FEE6738B-F869-4EEB-96B4-CD513E891C91}" type="slidenum">
              <a:rPr lang="en-US" smtClean="0"/>
              <a:pPr defTabSz="1371600">
                <a:tabLst>
                  <a:tab pos="4168775" algn="l"/>
                  <a:tab pos="8458200" algn="r"/>
                </a:tabLst>
              </a:pPr>
              <a:t>27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6200" y="546084"/>
          <a:ext cx="9001156" cy="485773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76917"/>
                <a:gridCol w="2728967"/>
                <a:gridCol w="2244982"/>
                <a:gridCol w="225029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เสาหลัก</a:t>
                      </a:r>
                      <a:b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ประชาคมอาเซียน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ประเด็นเร่งด่วน</a:t>
                      </a:r>
                      <a:endParaRPr lang="th-TH" sz="18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ปี 2556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2557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2558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20000"/>
                      </a:schemeClr>
                    </a:solidFill>
                  </a:tcPr>
                </a:tc>
              </a:tr>
              <a:tr h="1996440">
                <a:tc row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4000" b="1" kern="1200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เศรษฐกิจ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7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AEC</a:t>
                      </a:r>
                      <a:endParaRPr lang="th-TH" sz="7200" b="1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80975" indent="-180975">
                        <a:buFont typeface="+mj-lt"/>
                        <a:buNone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4. </a:t>
                      </a:r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โครงข่ายคมนาคม </a:t>
                      </a:r>
                      <a:endParaRPr lang="en-US" sz="2000" b="1" dirty="0" smtClean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361950" indent="-180975">
                        <a:buFont typeface="+mj-lt"/>
                        <a:buNone/>
                      </a:pPr>
                      <a:r>
                        <a:rPr lang="en-US" sz="1500" dirty="0" smtClean="0">
                          <a:latin typeface="TH SarabunPSK" pitchFamily="34" charset="-34"/>
                          <a:cs typeface="TH SarabunPSK" pitchFamily="34" charset="-34"/>
                        </a:rPr>
                        <a:t>3.1 </a:t>
                      </a:r>
                      <a:r>
                        <a:rPr lang="th-TH" sz="1500" dirty="0" smtClean="0">
                          <a:latin typeface="TH SarabunPSK" pitchFamily="34" charset="-34"/>
                          <a:cs typeface="TH SarabunPSK" pitchFamily="34" charset="-34"/>
                        </a:rPr>
                        <a:t>พัฒนาระบบทางหลวงภายในเชื่อมโยงกับทางหลวงอาเซียนผ่าน</a:t>
                      </a:r>
                      <a:r>
                        <a:rPr lang="th-TH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r>
                        <a:rPr lang="th-TH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ด่านสำคัญ และด่านที่มีศักยภาพอีก </a:t>
                      </a:r>
                      <a:r>
                        <a:rPr lang="en-US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3 </a:t>
                      </a:r>
                      <a:r>
                        <a:rPr lang="th-TH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ด่าน </a:t>
                      </a:r>
                      <a:br>
                        <a:rPr lang="th-TH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(นครพนม ช่องจอม บ้านพุน้ำร้อน)</a:t>
                      </a:r>
                    </a:p>
                    <a:p>
                      <a:pPr marL="361950" indent="-180975">
                        <a:buFont typeface="+mj-lt"/>
                        <a:buNone/>
                      </a:pPr>
                      <a:r>
                        <a:rPr lang="en-US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3.2 </a:t>
                      </a:r>
                      <a:r>
                        <a:rPr lang="th-TH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พัฒนาท่าอากาศยานสุวรรณภูมิระยะที่ </a:t>
                      </a:r>
                      <a:r>
                        <a:rPr lang="en-US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2 </a:t>
                      </a:r>
                      <a:endParaRPr lang="th-TH" sz="1500" baseline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361950" indent="-180975">
                        <a:buFont typeface="+mj-lt"/>
                        <a:buNone/>
                      </a:pPr>
                      <a:r>
                        <a:rPr lang="en-US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3.3 </a:t>
                      </a:r>
                      <a:r>
                        <a:rPr lang="th-TH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ก่อสร้างถนนมอเตอร์</a:t>
                      </a:r>
                      <a:r>
                        <a:rPr lang="th-TH" sz="1500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เวย์</a:t>
                      </a:r>
                      <a:r>
                        <a:rPr lang="th-TH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บางใหญ่-กาญจนบุรี เพื่อรองรับการเชื่อมโยงท่าเรือทวาย</a:t>
                      </a:r>
                      <a:endParaRPr lang="en-US" sz="1500" baseline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361950" indent="-180975">
                        <a:buFont typeface="+mj-lt"/>
                        <a:buNone/>
                      </a:pPr>
                      <a:r>
                        <a:rPr lang="en-US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3.4 </a:t>
                      </a:r>
                      <a:r>
                        <a:rPr lang="th-TH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เปิดประมูลรถไฟความเร็วสูง 4 เส้นทาง</a:t>
                      </a:r>
                      <a:endParaRPr lang="en-US" sz="1500" baseline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361950" indent="-180975">
                        <a:buFont typeface="+mj-lt"/>
                        <a:buNone/>
                      </a:pPr>
                      <a:r>
                        <a:rPr lang="en-US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3.5 </a:t>
                      </a:r>
                      <a:r>
                        <a:rPr lang="th-TH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พัฒนาระบบรถไฟทางคู่ 6 เส้นทาง</a:t>
                      </a:r>
                    </a:p>
                    <a:p>
                      <a:pPr marL="361950" indent="-180975">
                        <a:buFont typeface="+mj-lt"/>
                        <a:buNone/>
                      </a:pPr>
                      <a:r>
                        <a:rPr lang="th-TH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3.6 ฝึกอบรมพนักงานขับรถโดยสารและรถบรรทุกข้ามแดน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33760">
                <a:tc vMerge="1">
                  <a:txBody>
                    <a:bodyPr/>
                    <a:lstStyle/>
                    <a:p>
                      <a:pPr algn="ctr"/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20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5.  สินค้าและบริการ </a:t>
                      </a:r>
                      <a:r>
                        <a:rPr lang="th-TH" sz="1500" b="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เร่งขยายการจัดทำ </a:t>
                      </a:r>
                      <a:r>
                        <a:rPr lang="en-US" sz="1500" b="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MRA </a:t>
                      </a:r>
                      <a:r>
                        <a:rPr lang="th-TH" sz="1500" b="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ด้านการตรวจสอบและรับรองมาตรฐาน</a:t>
                      </a:r>
                      <a:endParaRPr lang="en-US" sz="1400" baseline="0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7516">
                <a:tc vMerge="1">
                  <a:txBody>
                    <a:bodyPr/>
                    <a:lstStyle/>
                    <a:p>
                      <a:pPr algn="ctr"/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20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6.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SMEs </a:t>
                      </a:r>
                      <a:r>
                        <a:rPr lang="th-TH" sz="1500" b="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พัฒนาทักษะการประกอบธุรกิจร่วมกับชาติอาเซียน และพัฒนาฝีมือแรงงาน </a:t>
                      </a:r>
                      <a:endParaRPr lang="th-TH" sz="1400" b="0" baseline="0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8338">
                <a:tc vMerge="1">
                  <a:txBody>
                    <a:bodyPr/>
                    <a:lstStyle/>
                    <a:p>
                      <a:pPr algn="ctr"/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20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7. แรงงานฝีมือ 8 สาขา </a:t>
                      </a:r>
                      <a:r>
                        <a:rPr lang="th-TH" sz="1500" b="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จัดทำแผนพัฒนากำลังคนให้เพียงพอในการให้บริการในประเทศ และการรองรับแรงงานฝีมือ 8 สาขาจากประเทศสมาชิกอาเซียน รวมทั้งจัดทำมาตรฐานวิชาชีพ </a:t>
                      </a:r>
                      <a:r>
                        <a:rPr lang="en-US" sz="1500" b="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MRA </a:t>
                      </a:r>
                      <a:r>
                        <a:rPr lang="th-TH" sz="1500" b="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บุคลากรด้านการท่องเที่ยว</a:t>
                      </a:r>
                      <a:endParaRPr lang="th-TH" sz="1400" b="0" baseline="0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176" y="-22819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th-TH" altLang="ja-JP" sz="32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ประเด็นเร่งด่วนที่ต้องดำเนินการก่อนเข้าสู่ประชาคมอาเซียน ปี 2558</a:t>
            </a:r>
            <a:endParaRPr lang="th-TH" sz="2400" b="1" spc="100" dirty="0" smtClean="0">
              <a:solidFill>
                <a:schemeClr val="accent3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924800" y="342900"/>
            <a:ext cx="1219200" cy="1588"/>
          </a:xfrm>
          <a:prstGeom prst="line">
            <a:avLst/>
          </a:prstGeom>
          <a:ln cmpd="sng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5470879"/>
            <a:ext cx="9144000" cy="244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>
                    <a:lumMod val="50000"/>
                  </a:schemeClr>
                </a:solidFill>
                <a:latin typeface="CordiaUPC" pitchFamily="34" charset="-34"/>
                <a:cs typeface="CordiaUPC" pitchFamily="34" charset="-34"/>
              </a:defRPr>
            </a:lvl1pPr>
          </a:lstStyle>
          <a:p>
            <a:pPr defTabSz="1371600">
              <a:tabLst>
                <a:tab pos="4168775" algn="l"/>
                <a:tab pos="8458200" algn="r"/>
              </a:tabLst>
            </a:pPr>
            <a:r>
              <a:rPr lang="th-TH" dirty="0" smtClean="0"/>
              <a:t>19 กุมภาพันธ์ 2557</a:t>
            </a:r>
            <a:r>
              <a:rPr lang="en-US" dirty="0" smtClean="0"/>
              <a:t>	www.nesdb.go.th	</a:t>
            </a:r>
            <a:fld id="{FEE6738B-F869-4EEB-96B4-CD513E891C91}" type="slidenum">
              <a:rPr lang="en-US" smtClean="0"/>
              <a:pPr defTabSz="1371600">
                <a:tabLst>
                  <a:tab pos="4168775" algn="l"/>
                  <a:tab pos="8458200" algn="r"/>
                </a:tabLst>
              </a:pPr>
              <a:t>28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413860"/>
          <a:ext cx="8820472" cy="518527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81463"/>
                <a:gridCol w="2168965"/>
                <a:gridCol w="2692508"/>
                <a:gridCol w="2577536"/>
              </a:tblGrid>
              <a:tr h="354817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เสาหลัก</a:t>
                      </a:r>
                      <a:b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ประชาคมอาเซียน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ประเด็นเร่งด่วน</a:t>
                      </a:r>
                      <a:endParaRPr lang="th-TH" sz="18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291930"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ปี 2556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254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ปี </a:t>
                      </a:r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2557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ปี </a:t>
                      </a:r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2558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</a:tr>
              <a:tr h="452027">
                <a:tc rowSpan="6">
                  <a:txBody>
                    <a:bodyPr/>
                    <a:lstStyle/>
                    <a:p>
                      <a:pPr algn="ctr"/>
                      <a:r>
                        <a:rPr lang="th-TH" sz="2800" b="1" baseline="0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สังคมและวัฒนธรรม</a:t>
                      </a:r>
                    </a:p>
                    <a:p>
                      <a:pPr marL="0" indent="0" algn="ctr"/>
                      <a:r>
                        <a:rPr lang="en-US" sz="4600" b="1" spc="-5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ASCC</a:t>
                      </a:r>
                      <a:endParaRPr lang="th-TH" sz="4600" b="1" spc="-5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80975" indent="-180975">
                        <a:lnSpc>
                          <a:spcPts val="1800"/>
                        </a:lnSpc>
                        <a:buFont typeface="+mj-lt"/>
                        <a:buAutoNum type="arabicPeriod"/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ภาษา</a:t>
                      </a:r>
                      <a:r>
                        <a:rPr lang="th-TH" sz="14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400" dirty="0" smtClean="0">
                          <a:latin typeface="TH SarabunPSK" pitchFamily="34" charset="-34"/>
                          <a:cs typeface="TH SarabunPSK" pitchFamily="34" charset="-34"/>
                        </a:rPr>
                        <a:t>จัดทำการสอนและ</a:t>
                      </a:r>
                      <a:r>
                        <a:rPr lang="th-TH" sz="1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โปรแกรมสอน</a:t>
                      </a:r>
                      <a:r>
                        <a:rPr lang="th-TH" sz="1400" dirty="0" smtClean="0">
                          <a:latin typeface="TH SarabunPSK" pitchFamily="34" charset="-34"/>
                          <a:cs typeface="TH SarabunPSK" pitchFamily="34" charset="-34"/>
                        </a:rPr>
                        <a:t>ภาษาอังกฤษ</a:t>
                      </a:r>
                      <a:r>
                        <a:rPr lang="th-TH" sz="1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400" dirty="0" smtClean="0">
                          <a:latin typeface="TH SarabunPSK" pitchFamily="34" charset="-34"/>
                          <a:cs typeface="TH SarabunPSK" pitchFamily="34" charset="-34"/>
                        </a:rPr>
                        <a:t>ภาษาจีน</a:t>
                      </a:r>
                      <a:r>
                        <a:rPr lang="th-TH" sz="1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และภาษาในอาเซียน</a:t>
                      </a:r>
                      <a:r>
                        <a:rPr lang="th-TH" sz="1400" dirty="0" smtClean="0">
                          <a:latin typeface="TH SarabunPSK" pitchFamily="34" charset="-34"/>
                          <a:cs typeface="TH SarabunPSK" pitchFamily="34" charset="-34"/>
                        </a:rPr>
                        <a:t>ให้บุคลากรภาครัฐ</a:t>
                      </a:r>
                      <a:r>
                        <a:rPr lang="th-TH" sz="1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SMEs </a:t>
                      </a:r>
                      <a:r>
                        <a:rPr lang="th-TH" sz="1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และประชาชนทั่วไป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9120">
                <a:tc vMerge="1">
                  <a:txBody>
                    <a:bodyPr/>
                    <a:lstStyle/>
                    <a:p>
                      <a:pPr algn="ct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20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2. ความตระหนักรู้เรื่องอาเซียน </a:t>
                      </a:r>
                      <a:r>
                        <a:rPr lang="th-TH" sz="1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ฝึกอบรมและใช้สื่อประชาสัมพันธ์แยกตามกลุ่มเป้าหมาย</a:t>
                      </a:r>
                      <a:endParaRPr lang="en-US" sz="1400" baseline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80975" indent="-180975">
                        <a:buFont typeface="+mj-lt"/>
                        <a:buNone/>
                      </a:pPr>
                      <a:endParaRPr lang="th-TH" sz="1400" b="0" baseline="0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80975" indent="-180975">
                        <a:buFont typeface="+mj-lt"/>
                        <a:buNone/>
                      </a:pPr>
                      <a:endParaRPr lang="th-TH" sz="1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1399827">
                <a:tc vMerge="1">
                  <a:txBody>
                    <a:bodyPr/>
                    <a:lstStyle/>
                    <a:p>
                      <a:pPr algn="ct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lnSpc>
                          <a:spcPts val="1800"/>
                        </a:lnSpc>
                        <a:buFont typeface="+mj-lt"/>
                        <a:buNone/>
                      </a:pP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3. การศึกษา</a:t>
                      </a:r>
                    </a:p>
                    <a:p>
                      <a:pPr marL="361950" indent="-180975">
                        <a:lnSpc>
                          <a:spcPts val="1800"/>
                        </a:lnSpc>
                        <a:buFont typeface="+mj-lt"/>
                        <a:buNone/>
                      </a:pPr>
                      <a:r>
                        <a:rPr lang="th-TH" sz="1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3.1 ปรับเวลาเปิดปิดภาคเรียนของสถาบันอุดมศึกษาให้ตรงกับอาเซียนให้ได้ร้อยละ 25</a:t>
                      </a:r>
                    </a:p>
                    <a:p>
                      <a:pPr marL="361950" indent="-180975">
                        <a:lnSpc>
                          <a:spcPts val="1800"/>
                        </a:lnSpc>
                        <a:buFont typeface="+mj-lt"/>
                        <a:buNone/>
                      </a:pPr>
                      <a:r>
                        <a:rPr lang="th-TH" sz="1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3.2 จัดทำแผนการผลิตบุคลากรเพื่อตอบสนองตลาดแรงงานอาเซียน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lnSpc>
                          <a:spcPts val="1800"/>
                        </a:lnSpc>
                        <a:buFont typeface="+mj-lt"/>
                        <a:buNone/>
                      </a:pP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3. การศึกษา </a:t>
                      </a:r>
                    </a:p>
                    <a:p>
                      <a:pPr marL="361950" indent="-180975">
                        <a:lnSpc>
                          <a:spcPts val="1800"/>
                        </a:lnSpc>
                        <a:buFont typeface="+mj-lt"/>
                        <a:buNone/>
                      </a:pPr>
                      <a:r>
                        <a:rPr lang="th-TH" sz="1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3.1 ขยายผลการปรับเวลาเปิดปิดภาคเรียนของ</a:t>
                      </a:r>
                      <a:r>
                        <a:rPr lang="th-TH" sz="1400" spc="-1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สถาบันอุดมศึกษาให้ตรงกับอาเซียนให้ได้ร้อยละ 50 </a:t>
                      </a:r>
                    </a:p>
                    <a:p>
                      <a:pPr marL="361950" indent="-180975">
                        <a:lnSpc>
                          <a:spcPts val="1800"/>
                        </a:lnSpc>
                        <a:buFont typeface="+mj-lt"/>
                        <a:buNone/>
                      </a:pPr>
                      <a:r>
                        <a:rPr lang="th-TH" sz="1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3.2 นำร่องการยอมรับมาตรฐานหลักสูตรร่วมกันกับประเทศอาเซียน</a:t>
                      </a:r>
                      <a:endParaRPr lang="th-TH" sz="1400" b="0" baseline="0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0">
                        <a:lnSpc>
                          <a:spcPts val="1800"/>
                        </a:lnSpc>
                        <a:buFont typeface="+mj-lt"/>
                        <a:buNone/>
                      </a:pP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3. การศึกษา </a:t>
                      </a:r>
                    </a:p>
                    <a:p>
                      <a:pPr marL="444500" indent="-176213">
                        <a:lnSpc>
                          <a:spcPts val="1800"/>
                        </a:lnSpc>
                        <a:buFont typeface="+mj-lt"/>
                        <a:buNone/>
                      </a:pPr>
                      <a:r>
                        <a:rPr lang="th-TH" sz="1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3.1 ขยายผลการปรับเวลาเปิดปิดภาคเรียนของสถาบันอุดมศึกษาให้ตรงกับอาเซียนให้ได้ครบทุกแห่ง </a:t>
                      </a:r>
                    </a:p>
                    <a:p>
                      <a:pPr marL="444500" indent="-176213">
                        <a:lnSpc>
                          <a:spcPts val="1800"/>
                        </a:lnSpc>
                        <a:buFont typeface="+mj-lt"/>
                        <a:buNone/>
                      </a:pPr>
                      <a:r>
                        <a:rPr lang="th-TH" sz="1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3.2 ขยายผลการยอมรับมาตรฐานหลักสูตรร่วมกันกับประเทศอาเซียน</a:t>
                      </a:r>
                      <a:endParaRPr lang="th-TH" sz="1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6212">
                <a:tc vMerge="1">
                  <a:txBody>
                    <a:bodyPr/>
                    <a:lstStyle/>
                    <a:p>
                      <a:pPr algn="ct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80975" indent="-180975">
                        <a:lnSpc>
                          <a:spcPts val="1800"/>
                        </a:lnSpc>
                        <a:buFont typeface="+mj-lt"/>
                        <a:buNone/>
                      </a:pPr>
                      <a:r>
                        <a:rPr lang="th-TH" sz="20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4.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ASEAN Unit </a:t>
                      </a:r>
                      <a:r>
                        <a:rPr lang="th-TH" sz="1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จัดตั้งหน่วยงานภายในระดับกรมและกระทรวงเพื่อประสานงานเรื่องอาเซียนโดยเฉพาะ</a:t>
                      </a:r>
                      <a:endParaRPr lang="th-TH" sz="1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80975" indent="-180975">
                        <a:buFont typeface="+mj-lt"/>
                        <a:buAutoNum type="arabicPeriod" startAt="6"/>
                      </a:pPr>
                      <a:endParaRPr lang="th-TH" sz="1400" b="0" baseline="0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80975" indent="-180975">
                        <a:buFont typeface="+mj-lt"/>
                        <a:buNone/>
                      </a:pPr>
                      <a:endParaRPr lang="th-TH" sz="1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81656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20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5.  บุคลากรภูมิภาค </a:t>
                      </a:r>
                      <a:r>
                        <a:rPr lang="th-TH" sz="1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จัดอัตรา กำลังนักวิเทศสัมพันธ์ประจำสำนักงาน</a:t>
                      </a:r>
                      <a:r>
                        <a:rPr lang="th-TH" sz="1400" spc="-8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จังหวัดที่มีเขตติดต่อกับประเทศเพื่อนบ้าน</a:t>
                      </a:r>
                      <a:endParaRPr lang="th-TH" sz="1400" spc="-80" baseline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lnSpc>
                          <a:spcPts val="1800"/>
                        </a:lnSpc>
                        <a:buFont typeface="+mj-lt"/>
                        <a:buNone/>
                      </a:pPr>
                      <a:r>
                        <a:rPr lang="th-TH" sz="20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5.  บุคลากรภูมิภาค</a:t>
                      </a:r>
                      <a:r>
                        <a:rPr lang="th-TH" sz="14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จัดอัตรากำลังนักวิเทศสัมพันธ์ประจำสำนักงานจังหวัดทุกจังหวัด</a:t>
                      </a:r>
                      <a:endParaRPr lang="th-TH" sz="1400" b="0" baseline="0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20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5.  บุคลากรอาเซียน </a:t>
                      </a:r>
                      <a:r>
                        <a:rPr lang="th-TH" sz="1400" b="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นำร่อง</a:t>
                      </a:r>
                      <a:r>
                        <a:rPr lang="th-TH" sz="1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โครงการแลกเปลี่ยนบุคลากรภาครัฐกับประเทศสมาชิกอาเซียน </a:t>
                      </a:r>
                      <a:endParaRPr lang="th-TH" sz="1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98835">
                <a:tc vMerge="1">
                  <a:txBody>
                    <a:bodyPr/>
                    <a:lstStyle/>
                    <a:p>
                      <a:pPr algn="ctr"/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th-TH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lang="th-TH" sz="20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อุทยานวิทยาศาสตร์ </a:t>
                      </a:r>
                      <a:r>
                        <a:rPr lang="th-TH" sz="1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ผลักดันการใช้ประโยชน์ </a:t>
                      </a:r>
                      <a:r>
                        <a:rPr lang="th-TH" sz="1400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อวท.</a:t>
                      </a:r>
                      <a:r>
                        <a:rPr lang="th-TH" sz="1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ในภูมิภาคเต็มรูปแบบ</a:t>
                      </a:r>
                      <a:endParaRPr lang="th-TH" sz="1400" b="0" baseline="0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lnSpc>
                          <a:spcPts val="1800"/>
                        </a:lnSpc>
                        <a:buFont typeface="+mj-lt"/>
                        <a:buNone/>
                      </a:pPr>
                      <a:r>
                        <a:rPr lang="th-TH" sz="20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6. ปัญหาหมอกควัน </a:t>
                      </a:r>
                      <a:r>
                        <a:rPr lang="th-TH" sz="1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ควบคุมการเกิดอัคคีภัยในพื้นที่เกษตรและป่าเพื่อร่วมบรรลุเป้าหมายการเกิดปัญหาหมอกควันในลุ่มแม่น้ำโขงให้ต่ำกว่า 50,000 จุดในปี 2558 </a:t>
                      </a:r>
                      <a:endParaRPr lang="th-TH" sz="1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-11430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th-TH" altLang="ja-JP" sz="32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ประเด็นเร่งด่วนที่ต้องดำเนินการก่อนเข้าสู่ประชาคมอาเซียน ปี 2558</a:t>
            </a:r>
            <a:endParaRPr kumimoji="0" lang="th-TH" sz="3200" b="1" i="0" u="none" strike="noStrike" kern="1200" cap="none" spc="10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7" name="ตัวยึดหมายเลขภาพนิ่ง 4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5410735"/>
            <a:ext cx="2133600" cy="304271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89AB6A-0E66-4EE5-B885-C211BC19B3EC}" type="slidenum">
              <a:rPr lang="th-TH" sz="100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th-TH" sz="1000" dirty="0" smtClean="0">
              <a:solidFill>
                <a:schemeClr val="bg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543800" y="266700"/>
            <a:ext cx="1600200" cy="1588"/>
          </a:xfrm>
          <a:prstGeom prst="line">
            <a:avLst/>
          </a:prstGeom>
          <a:ln cmpd="sng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5470879"/>
            <a:ext cx="9144000" cy="244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>
                    <a:lumMod val="50000"/>
                  </a:schemeClr>
                </a:solidFill>
                <a:latin typeface="CordiaUPC" pitchFamily="34" charset="-34"/>
                <a:cs typeface="CordiaUPC" pitchFamily="34" charset="-34"/>
              </a:defRPr>
            </a:lvl1pPr>
          </a:lstStyle>
          <a:p>
            <a:pPr defTabSz="1371600">
              <a:tabLst>
                <a:tab pos="4168775" algn="l"/>
                <a:tab pos="8458200" algn="r"/>
              </a:tabLst>
            </a:pPr>
            <a:r>
              <a:rPr lang="th-TH" dirty="0" smtClean="0"/>
              <a:t>19 กุมภาพันธ์ 2557</a:t>
            </a:r>
            <a:r>
              <a:rPr lang="en-US" dirty="0" smtClean="0"/>
              <a:t>	www.nesdb.go.th	</a:t>
            </a:r>
            <a:fld id="{FEE6738B-F869-4EEB-96B4-CD513E891C91}" type="slidenum">
              <a:rPr lang="en-US" smtClean="0"/>
              <a:pPr defTabSz="1371600">
                <a:tabLst>
                  <a:tab pos="4168775" algn="l"/>
                  <a:tab pos="8458200" algn="r"/>
                </a:tabLst>
              </a:pPr>
              <a:t>29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 txBox="1">
            <a:spLocks/>
          </p:cNvSpPr>
          <p:nvPr/>
        </p:nvSpPr>
        <p:spPr>
          <a:xfrm>
            <a:off x="106591" y="4000500"/>
            <a:ext cx="4077986" cy="53340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One Vision, One Identity, One Community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หนึ่งวิสัยทัศน์, หนึ่งเอกลักษณ์, หนึ่งประชาคม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" name="Group 29"/>
          <p:cNvGrpSpPr/>
          <p:nvPr/>
        </p:nvGrpSpPr>
        <p:grpSpPr>
          <a:xfrm>
            <a:off x="114300" y="2276477"/>
            <a:ext cx="4026402" cy="1767709"/>
            <a:chOff x="114300" y="2276475"/>
            <a:chExt cx="4026402" cy="1767709"/>
          </a:xfrm>
        </p:grpSpPr>
        <p:grpSp>
          <p:nvGrpSpPr>
            <p:cNvPr id="3" name="Group 26"/>
            <p:cNvGrpSpPr/>
            <p:nvPr/>
          </p:nvGrpSpPr>
          <p:grpSpPr>
            <a:xfrm>
              <a:off x="2895600" y="2276475"/>
              <a:ext cx="1245102" cy="1766762"/>
              <a:chOff x="82193" y="2264481"/>
              <a:chExt cx="1245102" cy="1766762"/>
            </a:xfrm>
          </p:grpSpPr>
          <p:sp>
            <p:nvSpPr>
              <p:cNvPr id="26" name="Can 25"/>
              <p:cNvSpPr/>
              <p:nvPr/>
            </p:nvSpPr>
            <p:spPr>
              <a:xfrm>
                <a:off x="82193" y="2264481"/>
                <a:ext cx="1245102" cy="1736019"/>
              </a:xfrm>
              <a:prstGeom prst="can">
                <a:avLst/>
              </a:prstGeom>
              <a:gradFill flip="none"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2700000" scaled="1"/>
                <a:tileRect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9025"/>
                <a:endParaRPr lang="th-TH" sz="1500" b="1" dirty="0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ctr" defTabSz="1089025"/>
                <a:endParaRPr lang="th-TH" sz="1500" b="1" dirty="0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ctr" defTabSz="1089025"/>
                <a:r>
                  <a:rPr lang="th-TH" sz="1500" b="1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ประชาคมเศรษฐกิจ</a:t>
                </a:r>
                <a:r>
                  <a:rPr lang="en-US" sz="1500" b="1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/>
                </a:r>
                <a:br>
                  <a:rPr lang="en-US" sz="1500" b="1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en-US" sz="1500" b="1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(ASEAN Economic Community)</a:t>
                </a:r>
                <a:endParaRPr lang="th-TH" sz="1500" b="1" dirty="0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ctr" defTabSz="1089025"/>
                <a:endParaRPr lang="en-US" sz="1500" b="1" dirty="0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ctr"/>
                <a:endParaRPr lang="en-US" sz="15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793" y="3836104"/>
                <a:ext cx="862821" cy="1951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4" name="Group 24"/>
            <p:cNvGrpSpPr/>
            <p:nvPr/>
          </p:nvGrpSpPr>
          <p:grpSpPr>
            <a:xfrm>
              <a:off x="1482171" y="2286000"/>
              <a:ext cx="1332981" cy="1752600"/>
              <a:chOff x="1482171" y="2247900"/>
              <a:chExt cx="1332981" cy="1752600"/>
            </a:xfrm>
          </p:grpSpPr>
          <p:sp>
            <p:nvSpPr>
              <p:cNvPr id="28" name="Can 27"/>
              <p:cNvSpPr/>
              <p:nvPr/>
            </p:nvSpPr>
            <p:spPr>
              <a:xfrm>
                <a:off x="1482171" y="2247900"/>
                <a:ext cx="1332981" cy="1752600"/>
              </a:xfrm>
              <a:prstGeom prst="can">
                <a:avLst/>
              </a:prstGeom>
              <a:gradFill flip="none"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2700000" scaled="1"/>
                <a:tileRect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ts val="1700"/>
                  </a:lnSpc>
                </a:pPr>
                <a:endParaRPr lang="th-TH" sz="1500" b="1" dirty="0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lvl="0" algn="ctr">
                  <a:lnSpc>
                    <a:spcPts val="1700"/>
                  </a:lnSpc>
                </a:pPr>
                <a:r>
                  <a:rPr lang="th-TH" sz="1500" b="1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ประชาคมการเมือง</a:t>
                </a:r>
                <a:endParaRPr lang="en-US" sz="1500" b="1" dirty="0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lvl="0" algn="ctr">
                  <a:lnSpc>
                    <a:spcPts val="1700"/>
                  </a:lnSpc>
                </a:pPr>
                <a:r>
                  <a:rPr lang="th-TH" sz="1500" b="1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และความมั่นคง</a:t>
                </a:r>
                <a:r>
                  <a:rPr lang="en-US" sz="1500" b="1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/>
                </a:r>
                <a:br>
                  <a:rPr lang="en-US" sz="1500" b="1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en-US" sz="1500" b="1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(ASEAN Political</a:t>
                </a:r>
              </a:p>
              <a:p>
                <a:pPr lvl="0" algn="ctr">
                  <a:lnSpc>
                    <a:spcPts val="1700"/>
                  </a:lnSpc>
                </a:pPr>
                <a:r>
                  <a:rPr lang="en-US" sz="1500" b="1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-Security Community)</a:t>
                </a:r>
              </a:p>
              <a:p>
                <a:pPr algn="ctr"/>
                <a:endParaRPr lang="en-US" sz="15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3809998"/>
                <a:ext cx="829292" cy="1875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5" name="Group 23"/>
            <p:cNvGrpSpPr/>
            <p:nvPr/>
          </p:nvGrpSpPr>
          <p:grpSpPr>
            <a:xfrm>
              <a:off x="114300" y="2286000"/>
              <a:ext cx="1285128" cy="1758184"/>
              <a:chOff x="2953498" y="2264481"/>
              <a:chExt cx="1285128" cy="1758184"/>
            </a:xfrm>
          </p:grpSpPr>
          <p:sp>
            <p:nvSpPr>
              <p:cNvPr id="29" name="Can 28"/>
              <p:cNvSpPr/>
              <p:nvPr/>
            </p:nvSpPr>
            <p:spPr>
              <a:xfrm>
                <a:off x="2953498" y="2264481"/>
                <a:ext cx="1285128" cy="1736019"/>
              </a:xfrm>
              <a:prstGeom prst="can">
                <a:avLst/>
              </a:prstGeom>
              <a:gradFill flip="none"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2700000" scaled="1"/>
                <a:tileRect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500" b="1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ประชาคมสังคมและวัฒนธรรม</a:t>
                </a:r>
                <a:r>
                  <a:rPr lang="en-US" sz="1500" b="1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endParaRPr lang="th-TH" sz="1500" b="1" dirty="0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ctr"/>
                <a:r>
                  <a:rPr lang="en-US" sz="1500" b="1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(ASEAN Socio-Culture Community</a:t>
                </a:r>
              </a:p>
            </p:txBody>
          </p:sp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3998" y="3826579"/>
                <a:ext cx="864125" cy="1960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285750" y="114300"/>
            <a:ext cx="8534400" cy="444674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th-TH" sz="3000" b="1" dirty="0" smtClean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ประชาคม</a:t>
            </a:r>
            <a:r>
              <a:rPr lang="th-TH" sz="3000" b="1" dirty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อาเซียนและพันธกรณี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1050" y="1028700"/>
            <a:ext cx="2684418" cy="261448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1122478"/>
              </a:avLst>
            </a:prstTxWarp>
            <a:spAutoFit/>
          </a:bodyPr>
          <a:lstStyle/>
          <a:p>
            <a:pPr algn="ctr">
              <a:defRPr/>
            </a:pPr>
            <a:r>
              <a:rPr lang="th-TH" sz="2000" b="1" dirty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rgbClr val="0033CC"/>
                </a:solidFill>
              </a:rPr>
              <a:t>กฎบัตรอาเซียน</a:t>
            </a:r>
            <a:endParaRPr lang="en-US" sz="2000" b="1" dirty="0">
              <a:ln w="12700">
                <a:solidFill>
                  <a:srgbClr val="04617B">
                    <a:satMod val="155000"/>
                  </a:srgbClr>
                </a:solidFill>
                <a:prstDash val="solid"/>
              </a:ln>
              <a:solidFill>
                <a:srgbClr val="0033CC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US" sz="1400" b="1" dirty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rgbClr val="996633"/>
                </a:solidFill>
                <a:cs typeface="Arial" pitchFamily="34" charset="0"/>
              </a:rPr>
              <a:t>ASEAN Charter</a:t>
            </a:r>
          </a:p>
        </p:txBody>
      </p:sp>
      <p:sp>
        <p:nvSpPr>
          <p:cNvPr id="22" name="Isosceles Triangle 21"/>
          <p:cNvSpPr/>
          <p:nvPr/>
        </p:nvSpPr>
        <p:spPr>
          <a:xfrm>
            <a:off x="152416" y="1866900"/>
            <a:ext cx="3949079" cy="533400"/>
          </a:xfrm>
          <a:prstGeom prst="triangle">
            <a:avLst>
              <a:gd name="adj" fmla="val 50000"/>
            </a:avLst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ประชาคมอาเซียน</a:t>
            </a:r>
            <a:endParaRPr lang="en-US" sz="2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72455" y="4513611"/>
            <a:ext cx="4089970" cy="325089"/>
          </a:xfrm>
          <a:prstGeom prst="rect">
            <a:avLst/>
          </a:prstGeom>
          <a:solidFill>
            <a:srgbClr val="C00000"/>
          </a:solidFill>
        </p:spPr>
        <p:txBody>
          <a:bodyPr wrap="square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09838" indent="-2509838">
              <a:lnSpc>
                <a:spcPts val="1700"/>
              </a:lnSpc>
              <a:spcBef>
                <a:spcPts val="600"/>
              </a:spcBef>
            </a:pPr>
            <a:r>
              <a:rPr lang="en-US" sz="1800" b="1" dirty="0" smtClean="0">
                <a:solidFill>
                  <a:srgbClr val="FFFF00"/>
                </a:solidFill>
                <a:latin typeface="CordiaUPC" pitchFamily="34" charset="-34"/>
                <a:ea typeface="Arial Unicode MS" pitchFamily="34" charset="-128"/>
                <a:cs typeface="CordiaUPC" pitchFamily="34" charset="-34"/>
              </a:rPr>
              <a:t>Master Plan on ASEAN Connectivity</a:t>
            </a:r>
            <a:endParaRPr lang="en-US" sz="1800" b="1" dirty="0">
              <a:solidFill>
                <a:srgbClr val="FFFF00"/>
              </a:solidFill>
              <a:latin typeface="CordiaUPC" pitchFamily="34" charset="-34"/>
              <a:ea typeface="Arial Unicode MS" pitchFamily="34" charset="-128"/>
              <a:cs typeface="CordiaUPC" pitchFamily="34" charset="-34"/>
            </a:endParaRPr>
          </a:p>
        </p:txBody>
      </p:sp>
      <p:grpSp>
        <p:nvGrpSpPr>
          <p:cNvPr id="6" name="Group 39"/>
          <p:cNvGrpSpPr/>
          <p:nvPr/>
        </p:nvGrpSpPr>
        <p:grpSpPr>
          <a:xfrm>
            <a:off x="63276" y="4762500"/>
            <a:ext cx="4127739" cy="685800"/>
            <a:chOff x="152400" y="4762500"/>
            <a:chExt cx="4419600" cy="685800"/>
          </a:xfrm>
          <a:solidFill>
            <a:schemeClr val="tx2">
              <a:lumMod val="75000"/>
            </a:schemeClr>
          </a:solidFill>
        </p:grpSpPr>
        <p:sp>
          <p:nvSpPr>
            <p:cNvPr id="39" name="Pentagon 38"/>
            <p:cNvSpPr/>
            <p:nvPr/>
          </p:nvSpPr>
          <p:spPr>
            <a:xfrm>
              <a:off x="2590800" y="4762500"/>
              <a:ext cx="1981200" cy="685800"/>
            </a:xfrm>
            <a:prstGeom prst="homePlate">
              <a:avLst>
                <a:gd name="adj" fmla="val 0"/>
              </a:avLst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/>
              <a:endParaRPr lang="th-TH" sz="1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marL="173038" algn="ctr"/>
              <a:r>
                <a:rPr lang="th-TH" sz="14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การเชื่อมโยง</a:t>
              </a:r>
              <a:br>
                <a:rPr lang="th-TH" sz="14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14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ระหว่างกันของประชาชน</a:t>
              </a:r>
            </a:p>
            <a:p>
              <a:pPr algn="ctr"/>
              <a:endParaRPr lang="en-US" sz="1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/>
              <a:endParaRPr lang="en-US" sz="1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8" name="Pentagon 37"/>
            <p:cNvSpPr/>
            <p:nvPr/>
          </p:nvSpPr>
          <p:spPr>
            <a:xfrm>
              <a:off x="949504" y="4762500"/>
              <a:ext cx="1981200" cy="685800"/>
            </a:xfrm>
            <a:prstGeom prst="homePlate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th-TH" sz="1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r"/>
              <a:endParaRPr lang="th-TH" sz="1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marL="173038" indent="114300" algn="ctr"/>
              <a:r>
                <a:rPr lang="th-TH" sz="14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การเชื่อมโยงด้านกฎระเบียบ</a:t>
              </a:r>
            </a:p>
            <a:p>
              <a:pPr algn="r"/>
              <a:endParaRPr lang="en-US" sz="1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r"/>
              <a:endParaRPr lang="en-US" sz="1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4" name="Pentagon 33"/>
            <p:cNvSpPr/>
            <p:nvPr/>
          </p:nvSpPr>
          <p:spPr>
            <a:xfrm>
              <a:off x="152400" y="4762500"/>
              <a:ext cx="1219200" cy="685800"/>
            </a:xfrm>
            <a:prstGeom prst="homePlate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h-TH" sz="1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r>
                <a:rPr lang="th-TH" sz="14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การเชื่อมโยง</a:t>
              </a:r>
            </a:p>
            <a:p>
              <a:r>
                <a:rPr lang="th-TH" sz="14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ทางกายภาพ</a:t>
              </a:r>
              <a:endParaRPr lang="en-US" sz="1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endParaRPr lang="en-US" sz="1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41" name="Rectangle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229100" y="571500"/>
            <a:ext cx="4914900" cy="4686300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177800" indent="-177800">
              <a:buBlip>
                <a:blip r:embed="rId7"/>
              </a:buBlip>
            </a:pPr>
            <a:r>
              <a:rPr lang="th-TH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ปี 2546 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ผู้นำอาเซียน ลงนามในปฏิญญาบาหลี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(Bali Concord II)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แสดง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เจตนารมณ์การนำอาเซียนไปสู่ </a:t>
            </a:r>
            <a: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“ประชาคมอาเซียน” (</a:t>
            </a:r>
            <a:r>
              <a:rPr lang="en-US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ASEAN Community</a:t>
            </a: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) ใน</a:t>
            </a:r>
            <a: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ปี 2020 (2563</a:t>
            </a: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b="1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177800" indent="-177800"/>
            <a:endParaRPr lang="th-TH" b="1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177800" indent="-177800">
              <a:buBlip>
                <a:blip r:embed="rId7"/>
              </a:buBlip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ปี 2550 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ผู้นำอาเซียนลงนามใน ปฏิญญา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เซบู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เร่งรัดการเป็น “ประชาคมอาเซียน”ให้เร็วขึ้น เป็นปี 2015 (2558)</a:t>
            </a:r>
            <a:endParaRPr lang="en-US" b="1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177800" indent="-177800">
              <a:buBlip>
                <a:blip r:embed="rId7"/>
              </a:buBlip>
            </a:pPr>
            <a:endParaRPr lang="th-TH" b="1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177800" indent="-177800">
              <a:buBlip>
                <a:blip r:embed="rId7"/>
              </a:buBlip>
            </a:pPr>
            <a:r>
              <a:rPr lang="th-TH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ปี 2550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รัฐมนตรีเศรษฐกิจอาเซียนลงนาม</a:t>
            </a: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รับรอง </a:t>
            </a:r>
            <a:r>
              <a:rPr lang="en-US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AEC Blueprint</a:t>
            </a:r>
            <a:r>
              <a:rPr lang="en-US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แผนงานการจัดตั้ง </a:t>
            </a:r>
            <a:r>
              <a:rPr lang="th-TH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“ประชาคมเศรษฐกิจอาเซียน” </a:t>
            </a:r>
            <a:br>
              <a:rPr lang="th-TH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ASEAN Economic Community : AEC)</a:t>
            </a:r>
          </a:p>
          <a:p>
            <a:pPr marL="177800" indent="-177800">
              <a:buBlip>
                <a:blip r:embed="rId7"/>
              </a:buBlip>
            </a:pP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marL="177800" indent="-177800">
              <a:buBlip>
                <a:blip r:embed="rId7"/>
              </a:buBlip>
            </a:pPr>
            <a:r>
              <a:rPr lang="th-TH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เมื่อ พฤศจิกายน 2550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ผู้นำอาเซียนลงนามใน </a:t>
            </a: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en-US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ASEAN Charter”</a:t>
            </a:r>
            <a:r>
              <a:rPr lang="en-US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และ “ปฏิญญาว่าด้วยแผนงานการจัดตั้งประชาคมเศรษฐกิจอาเซียน”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เพื่อยืนยันเจตนารมณ์ร่วมกันดำเนินการให้สำเร็จตามกำหนดในปี  2558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5470879"/>
            <a:ext cx="9144000" cy="244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>
                    <a:lumMod val="50000"/>
                  </a:schemeClr>
                </a:solidFill>
                <a:latin typeface="CordiaUPC" pitchFamily="34" charset="-34"/>
                <a:cs typeface="CordiaUPC" pitchFamily="34" charset="-34"/>
              </a:defRPr>
            </a:lvl1pPr>
          </a:lstStyle>
          <a:p>
            <a:pPr defTabSz="1371600">
              <a:tabLst>
                <a:tab pos="4168775" algn="l"/>
                <a:tab pos="8458200" algn="r"/>
              </a:tabLst>
            </a:pPr>
            <a:r>
              <a:rPr lang="th-TH" dirty="0" smtClean="0"/>
              <a:t>19 กุมภาพันธ์ 2557</a:t>
            </a:r>
            <a:r>
              <a:rPr lang="en-US" dirty="0" smtClean="0"/>
              <a:t>	www.nesdb.go.th	</a:t>
            </a:r>
            <a:fld id="{FEE6738B-F869-4EEB-96B4-CD513E891C91}" type="slidenum">
              <a:rPr lang="en-US" smtClean="0"/>
              <a:pPr defTabSz="1371600">
                <a:tabLst>
                  <a:tab pos="4168775" algn="l"/>
                  <a:tab pos="8458200" algn="r"/>
                </a:tabLst>
              </a:pPr>
              <a:t>3</a:t>
            </a:fld>
            <a:endParaRPr lang="en-US" dirty="0" smtClean="0"/>
          </a:p>
        </p:txBody>
      </p:sp>
      <p:pic>
        <p:nvPicPr>
          <p:cNvPr id="32" name="Picture 3" descr="C:\Documents and Settings\montathip\Desktop\PPT บรรยาย\ASEAN-Flags.png"/>
          <p:cNvPicPr>
            <a:picLocks noChangeAspect="1" noChangeArrowheads="1"/>
          </p:cNvPicPr>
          <p:nvPr/>
        </p:nvPicPr>
        <p:blipFill>
          <a:blip r:embed="rId8" cstate="print"/>
          <a:srcRect l="13095" t="14286" r="15476" b="14286"/>
          <a:stretch>
            <a:fillRect/>
          </a:stretch>
        </p:blipFill>
        <p:spPr bwMode="auto">
          <a:xfrm>
            <a:off x="1581150" y="1123950"/>
            <a:ext cx="10668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43138" y="769268"/>
          <a:ext cx="8596063" cy="35763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550110"/>
                <a:gridCol w="2343833"/>
                <a:gridCol w="2351060"/>
                <a:gridCol w="23510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เสาหลัก</a:t>
                      </a:r>
                      <a:r>
                        <a:rPr lang="en-US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en-US" sz="180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ประชาคมอาเซียน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ประเด็นเร่งด่วน</a:t>
                      </a:r>
                      <a:endParaRPr lang="th-TH" sz="18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ปี 2556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254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ปี </a:t>
                      </a:r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2557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ปี </a:t>
                      </a:r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2558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  <a:alpha val="20000"/>
                      </a:schemeClr>
                    </a:solidFill>
                  </a:tcPr>
                </a:tc>
              </a:tr>
              <a:tr h="396240">
                <a:tc row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800" b="1" kern="1200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การเมืองและความมั่นคง</a:t>
                      </a:r>
                    </a:p>
                    <a:p>
                      <a:pPr algn="ctr"/>
                      <a:r>
                        <a:rPr lang="en-US" sz="5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APSC</a:t>
                      </a:r>
                      <a:endParaRPr lang="th-TH" sz="5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80975" indent="-180975">
                        <a:buFont typeface="+mj-lt"/>
                        <a:buAutoNum type="arabicPeriod"/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ระบบยุติธรรม </a:t>
                      </a:r>
                      <a:r>
                        <a:rPr lang="th-TH" sz="1500" dirty="0" smtClean="0">
                          <a:latin typeface="TH SarabunPSK" pitchFamily="34" charset="-34"/>
                          <a:cs typeface="TH SarabunPSK" pitchFamily="34" charset="-34"/>
                        </a:rPr>
                        <a:t>กำหนดแนวทางที่ชัดเจนในการเข้าถึงระบบยุติธรรมของประชาชน</a:t>
                      </a:r>
                      <a:endParaRPr lang="th-TH" sz="1400" baseline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th-TH" sz="1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th-TH" sz="1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24840">
                <a:tc vMerge="1">
                  <a:txBody>
                    <a:bodyPr/>
                    <a:lstStyle/>
                    <a:p>
                      <a:pPr algn="ctr"/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80975" indent="-180975">
                        <a:buFont typeface="+mj-lt"/>
                        <a:buNone/>
                      </a:pP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2.  </a:t>
                      </a:r>
                      <a:r>
                        <a:rPr lang="th-TH" sz="2000" b="1" baseline="0" dirty="0" err="1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ธรรมาภิ</a:t>
                      </a:r>
                      <a:r>
                        <a:rPr lang="th-TH" sz="20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บาล </a:t>
                      </a:r>
                      <a:r>
                        <a:rPr lang="th-TH" sz="1500" b="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ส่งเสริม</a:t>
                      </a:r>
                      <a:r>
                        <a:rPr lang="th-TH" sz="1500" b="0" baseline="0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ธรรมาภิ</a:t>
                      </a:r>
                      <a:r>
                        <a:rPr lang="th-TH" sz="1500" b="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บาลในภาครัฐและเอกชน โดยการดำเนินการนำร่องในปี 2556 คือการ</a:t>
                      </a:r>
                      <a:r>
                        <a:rPr lang="th-TH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ใช้แนวปฏิบัติ </a:t>
                      </a:r>
                      <a:r>
                        <a:rPr lang="en-US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ASEAN CG </a:t>
                      </a:r>
                      <a:r>
                        <a:rPr lang="th-TH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ในบริษัทที่จดทะเบียนใน ตลท. ซึ่งรวมถึงการต่อต้านการฟอกเงิน</a:t>
                      </a:r>
                      <a:endParaRPr lang="th-TH" sz="1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96240">
                <a:tc vMerge="1">
                  <a:txBody>
                    <a:bodyPr/>
                    <a:lstStyle/>
                    <a:p>
                      <a:pPr algn="ctr"/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th-TH" sz="2000" b="1" baseline="0" dirty="0" err="1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ยาเสพติด</a:t>
                      </a:r>
                      <a:r>
                        <a:rPr lang="th-TH" sz="20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จัดตั้งและใช้ประโยชน์จากเครือข่ายอาเซียนต่อต้าน</a:t>
                      </a:r>
                      <a:r>
                        <a:rPr lang="th-TH" sz="1500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ยาเสพติด</a:t>
                      </a:r>
                      <a:r>
                        <a:rPr lang="th-TH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อย่างเป็นรูปธรรม</a:t>
                      </a:r>
                      <a:endParaRPr lang="th-TH" sz="14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24840">
                <a:tc vMerge="1">
                  <a:txBody>
                    <a:bodyPr/>
                    <a:lstStyle/>
                    <a:p>
                      <a:pPr algn="ctr"/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4. </a:t>
                      </a:r>
                      <a:r>
                        <a:rPr lang="th-TH" sz="20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การก่อการร้ายและอาชญากรรมข้ามชาติ</a:t>
                      </a: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ร่วมกับประเทศภาคีสมาชิก </a:t>
                      </a:r>
                      <a:r>
                        <a:rPr lang="en-US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ARF (ASEAN</a:t>
                      </a:r>
                      <a:r>
                        <a:rPr lang="th-TH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+</a:t>
                      </a:r>
                      <a:r>
                        <a:rPr lang="en-US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16</a:t>
                      </a:r>
                      <a:r>
                        <a:rPr lang="th-TH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+</a:t>
                      </a:r>
                      <a:r>
                        <a:rPr lang="en-US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EU) </a:t>
                      </a:r>
                      <a:r>
                        <a:rPr lang="th-TH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ในการต่อต้านการก่อการร้ายและอาชญากรรมข้ามชาติ รวมถึงการค้ามนุษย์</a:t>
                      </a:r>
                      <a:endParaRPr lang="th-TH" sz="14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96240">
                <a:tc vMerge="1">
                  <a:txBody>
                    <a:bodyPr/>
                    <a:lstStyle/>
                    <a:p>
                      <a:pPr algn="ctr"/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20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5. การลักลอบเข้าเมือง </a:t>
                      </a:r>
                      <a:r>
                        <a:rPr lang="th-TH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ควบคุมการลักลอบเข้าเมืองผิดกฎหมายอย่างเข้มงวดร่วมกับประเทศเพื่อนบ้าน</a:t>
                      </a:r>
                      <a:endParaRPr lang="th-TH" sz="14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240">
                <a:tc vMerge="1">
                  <a:txBody>
                    <a:bodyPr/>
                    <a:lstStyle/>
                    <a:p>
                      <a:pPr algn="ctr"/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20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6. ภัยพิบัติ </a:t>
                      </a:r>
                      <a:r>
                        <a:rPr lang="th-TH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เชื่อมโยงข้อมูลและฝึกซ้อมร่วมด้านการป้องกันภัยพิบัติกับประเทศสมาชิกอาเซียนอย่างเต็มรูปแบบ</a:t>
                      </a:r>
                      <a:endParaRPr lang="th-TH" sz="15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2819"/>
            <a:ext cx="8686800" cy="648072"/>
          </a:xfrm>
        </p:spPr>
        <p:txBody>
          <a:bodyPr>
            <a:normAutofit/>
          </a:bodyPr>
          <a:lstStyle/>
          <a:p>
            <a:pPr algn="l"/>
            <a:r>
              <a:rPr lang="th-TH" altLang="ja-JP" sz="32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ประเด็นเร่งด่วนที่ต้องดำเนินการก่อนเข้าสู่ประชาคมอาเซียน ปี 2558</a:t>
            </a:r>
            <a:endParaRPr lang="th-TH" sz="2400" b="1" spc="100" dirty="0" smtClean="0">
              <a:solidFill>
                <a:schemeClr val="accent3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848600" y="342900"/>
            <a:ext cx="1295400" cy="1588"/>
          </a:xfrm>
          <a:prstGeom prst="line">
            <a:avLst/>
          </a:prstGeom>
          <a:ln cmpd="sng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5470879"/>
            <a:ext cx="9144000" cy="244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>
                    <a:lumMod val="50000"/>
                  </a:schemeClr>
                </a:solidFill>
                <a:latin typeface="CordiaUPC" pitchFamily="34" charset="-34"/>
                <a:cs typeface="CordiaUPC" pitchFamily="34" charset="-34"/>
              </a:defRPr>
            </a:lvl1pPr>
          </a:lstStyle>
          <a:p>
            <a:pPr defTabSz="1371600">
              <a:tabLst>
                <a:tab pos="4168775" algn="l"/>
                <a:tab pos="8458200" algn="r"/>
              </a:tabLst>
            </a:pPr>
            <a:r>
              <a:rPr lang="th-TH" dirty="0" smtClean="0"/>
              <a:t>19 กุมภาพันธ์ 2557</a:t>
            </a:r>
            <a:r>
              <a:rPr lang="en-US" dirty="0" smtClean="0"/>
              <a:t>	www.nesdb.go.th	</a:t>
            </a:r>
            <a:fld id="{FEE6738B-F869-4EEB-96B4-CD513E891C91}" type="slidenum">
              <a:rPr lang="en-US" smtClean="0"/>
              <a:pPr defTabSz="1371600">
                <a:tabLst>
                  <a:tab pos="4168775" algn="l"/>
                  <a:tab pos="8458200" algn="r"/>
                </a:tabLst>
              </a:pPr>
              <a:t>30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0034" y="642922"/>
            <a:ext cx="2590800" cy="9906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ts val="1900"/>
              </a:lnSpc>
            </a:pPr>
            <a:r>
              <a:rPr lang="th-TH" sz="2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สร้างความตระหนักรู้เรื่องอาเซียน</a:t>
            </a:r>
            <a:endParaRPr lang="en-US" sz="2200" b="1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ts val="1900"/>
              </a:lnSpc>
            </a:pPr>
            <a:r>
              <a:rPr lang="th-TH" sz="16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ฝึกอบรม / ใช้สื่อประชาสัมพันธ์ตามกลุ่มเป้าหมาย</a:t>
            </a:r>
            <a:endParaRPr lang="th-TH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72200" y="3009900"/>
            <a:ext cx="2590800" cy="1143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ts val="2000"/>
              </a:lnSpc>
            </a:pPr>
            <a:r>
              <a:rPr lang="th-TH" sz="2200" b="1" spc="-6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พัฒนาบุคลากรภาครัฐ</a:t>
            </a:r>
          </a:p>
          <a:p>
            <a:pPr>
              <a:lnSpc>
                <a:spcPts val="1800"/>
              </a:lnSpc>
            </a:pPr>
            <a:r>
              <a:rPr lang="th-TH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จัดตั้ง</a:t>
            </a:r>
            <a:r>
              <a:rPr lang="en-US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ASEAN Unit </a:t>
            </a:r>
            <a:r>
              <a:rPr lang="th-TH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ในหน่วยงานภาครัฐ และการพัฒนาทักษะการใช้ภาษา และความรู้เกี่ยวกับอาเซียน</a:t>
            </a:r>
            <a:endParaRPr lang="th-TH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21400" y="4254500"/>
            <a:ext cx="2686080" cy="1143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ts val="2000"/>
              </a:lnSpc>
            </a:pPr>
            <a:r>
              <a:rPr lang="th-TH" sz="2200" b="1" spc="-6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เสริมสร้างความมั่นคงในอาเซียน</a:t>
            </a:r>
          </a:p>
          <a:p>
            <a:pPr>
              <a:lnSpc>
                <a:spcPts val="1800"/>
              </a:lnSpc>
            </a:pPr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ระบบยุติธรรม / การลักลอบเข้าเมืองผิดกฎหมาย/ ต่อต้านการก่อการร้ายข้ามชาติ</a:t>
            </a:r>
            <a:endParaRPr lang="th-TH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0034" y="1714492"/>
            <a:ext cx="2590800" cy="1143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ts val="2500"/>
              </a:lnSpc>
            </a:pPr>
            <a:r>
              <a:rPr lang="th-TH" sz="2200" b="1" spc="-7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พัฒนาทักษะภาษาอังกฤษและภาษาอาเซียน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52800" y="4267200"/>
            <a:ext cx="2590800" cy="1143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ts val="2000"/>
              </a:lnSpc>
            </a:pPr>
            <a:r>
              <a:rPr lang="th-TH" sz="2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กระจายระบบสวัสดิการ ให้มีประสิทธิภาพและครอบคลุม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72200" y="1714500"/>
            <a:ext cx="2590800" cy="1143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ts val="2200"/>
              </a:lnSpc>
            </a:pPr>
            <a:r>
              <a:rPr lang="th-TH" sz="2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การศึกษา</a:t>
            </a:r>
          </a:p>
          <a:p>
            <a:pPr>
              <a:lnSpc>
                <a:spcPts val="1900"/>
              </a:lnSpc>
            </a:pPr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ปรับเวลาปิดเปิดภาคเรียนของสถาบันอุดมศึกษาให้ตรงกัน/ และสร้างหลักสูตรร่วม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6072" y="4265622"/>
            <a:ext cx="2590800" cy="1143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ts val="2000"/>
              </a:lnSpc>
            </a:pPr>
            <a:r>
              <a:rPr lang="th-TH" sz="2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เชื่อมโยงเพื่อการค้าการลงทุน</a:t>
            </a:r>
          </a:p>
          <a:p>
            <a:pPr>
              <a:lnSpc>
                <a:spcPts val="1700"/>
              </a:lnSpc>
            </a:pPr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ทางหลวงภายในเชื่อมทางหลวงอาเซียนผ่าน 11 ด่านสำคัญ /รับซื้อไฟฟ้าจากประเทศเพื่อนบ้าน/ </a:t>
            </a:r>
            <a:r>
              <a:rPr lang="en-US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ICT / </a:t>
            </a:r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พัฒนาระบบเตือนภัยพิบัติ</a:t>
            </a:r>
            <a:endParaRPr lang="th-TH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" y="3009900"/>
            <a:ext cx="2590800" cy="1143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ts val="2000"/>
              </a:lnSpc>
            </a:pPr>
            <a:r>
              <a:rPr lang="th-TH" sz="22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พัฒนาด่านและเมืองชายแดน</a:t>
            </a:r>
            <a:endParaRPr lang="en-US" sz="2200" b="1" dirty="0" smtClean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ts val="1600"/>
              </a:lnSpc>
            </a:pPr>
            <a:r>
              <a:rPr lang="th-TH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เร่งรัดการเปิดด่านถาวรบ้านพุน้ำร้อนรองรับทวาย เร่งรัดระบบ</a:t>
            </a:r>
            <a:r>
              <a:rPr lang="en-US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National Single window</a:t>
            </a:r>
            <a:endParaRPr lang="th-TH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52800" y="3009900"/>
            <a:ext cx="2590800" cy="1143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ts val="1800"/>
              </a:lnSpc>
            </a:pPr>
            <a:r>
              <a:rPr lang="th-TH" sz="2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พัฒนาคุณภาพและมาตรฐานกำลังคน </a:t>
            </a:r>
          </a:p>
          <a:p>
            <a:pPr>
              <a:lnSpc>
                <a:spcPts val="1700"/>
              </a:lnSpc>
            </a:pPr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จัดทำมาตรฐานฝีมือแรงงานวิชาชีพ </a:t>
            </a:r>
            <a:endParaRPr lang="th-TH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52800" y="1714500"/>
            <a:ext cx="2590800" cy="1143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ts val="2000"/>
              </a:lnSpc>
            </a:pPr>
            <a:r>
              <a:rPr lang="th-TH" sz="2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พัฒนาคุณภาพสินค้าและบริการ</a:t>
            </a:r>
          </a:p>
          <a:p>
            <a:pPr>
              <a:lnSpc>
                <a:spcPts val="1700"/>
              </a:lnSpc>
            </a:pPr>
            <a:r>
              <a:rPr lang="th-TH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ขยายการจัดทำ</a:t>
            </a:r>
            <a:r>
              <a:rPr lang="en-US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MRA</a:t>
            </a:r>
            <a:r>
              <a:rPr lang="th-TH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ด้านการตรวจสอบและรับรองมาตรฐาน</a:t>
            </a:r>
            <a:endParaRPr lang="th-TH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0" y="37"/>
            <a:ext cx="891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altLang="ja-JP" sz="32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สรุปประเด็นเร่งด่วนที่ต้องดำเนินการก่อนเข้าสู่ประชาคมอาเซียน ปี 2558</a:t>
            </a:r>
            <a:endParaRPr lang="th-TH" sz="3200" b="1" dirty="0">
              <a:solidFill>
                <a:srgbClr val="0033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8229600" y="342900"/>
            <a:ext cx="914400" cy="1588"/>
          </a:xfrm>
          <a:prstGeom prst="line">
            <a:avLst/>
          </a:prstGeom>
          <a:ln cmpd="sng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>
          <a:xfrm>
            <a:off x="7010400" y="5410729"/>
            <a:ext cx="2133600" cy="304271"/>
          </a:xfrm>
        </p:spPr>
        <p:txBody>
          <a:bodyPr/>
          <a:lstStyle/>
          <a:p>
            <a:fld id="{C0C3BD69-07EB-4527-8C0F-EDE75C80A84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929058" y="1071550"/>
            <a:ext cx="2000264" cy="71438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ts val="2500"/>
              </a:lnSpc>
              <a:spcBef>
                <a:spcPct val="0"/>
              </a:spcBef>
            </a:pPr>
            <a:r>
              <a:rPr lang="th-TH" sz="12000" b="1" spc="100" dirty="0" smtClean="0">
                <a:solidFill>
                  <a:srgbClr val="FF0000"/>
                </a:solidFill>
                <a:latin typeface="CordiaUPC" pitchFamily="34" charset="-34"/>
                <a:ea typeface="+mj-ea"/>
                <a:cs typeface="CordiaUPC" pitchFamily="34" charset="-34"/>
              </a:rPr>
              <a:t>10</a:t>
            </a:r>
            <a:r>
              <a:rPr lang="th-TH" sz="3600" b="1" spc="100" dirty="0" smtClean="0">
                <a:solidFill>
                  <a:schemeClr val="accent5">
                    <a:lumMod val="50000"/>
                  </a:schemeClr>
                </a:solidFill>
                <a:latin typeface="CordiaUPC" pitchFamily="34" charset="-34"/>
                <a:ea typeface="+mj-ea"/>
                <a:cs typeface="CordiaUPC" pitchFamily="34" charset="-34"/>
              </a:rPr>
              <a:t> </a:t>
            </a:r>
            <a:endParaRPr lang="en-US" sz="3600" b="1" spc="100" dirty="0" smtClean="0">
              <a:solidFill>
                <a:schemeClr val="accent5">
                  <a:lumMod val="50000"/>
                </a:schemeClr>
              </a:solidFill>
              <a:latin typeface="CordiaUPC" pitchFamily="34" charset="-34"/>
              <a:ea typeface="+mj-ea"/>
              <a:cs typeface="CordiaUPC" pitchFamily="34" charset="-34"/>
            </a:endParaRPr>
          </a:p>
          <a:p>
            <a:pPr algn="r">
              <a:lnSpc>
                <a:spcPts val="2500"/>
              </a:lnSpc>
              <a:spcBef>
                <a:spcPct val="0"/>
              </a:spcBef>
            </a:pPr>
            <a:r>
              <a:rPr lang="en-US" sz="3200" b="1" i="1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diaUPC" pitchFamily="34" charset="-34"/>
                <a:ea typeface="+mj-ea"/>
                <a:cs typeface="CordiaUPC" pitchFamily="34" charset="-34"/>
              </a:rPr>
              <a:t>Priority List </a:t>
            </a:r>
            <a:endParaRPr lang="th-TH" sz="2400" b="1" i="1" spc="100" dirty="0" smtClean="0">
              <a:solidFill>
                <a:schemeClr val="tx1">
                  <a:lumMod val="65000"/>
                  <a:lumOff val="35000"/>
                </a:schemeClr>
              </a:solidFill>
              <a:latin typeface="CordiaUPC" pitchFamily="34" charset="-34"/>
              <a:ea typeface="+mj-ea"/>
              <a:cs typeface="CordiaUPC" pitchFamily="34" charset="-34"/>
            </a:endParaRPr>
          </a:p>
        </p:txBody>
      </p:sp>
      <p:pic>
        <p:nvPicPr>
          <p:cNvPr id="25" name="Picture 1" descr="C:\Documents and Settings\sawanrat\My Documents\aec_pics\images (3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571484"/>
            <a:ext cx="1525739" cy="1039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5470879"/>
            <a:ext cx="9144000" cy="244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>
                    <a:lumMod val="50000"/>
                  </a:schemeClr>
                </a:solidFill>
                <a:latin typeface="CordiaUPC" pitchFamily="34" charset="-34"/>
                <a:cs typeface="CordiaUPC" pitchFamily="34" charset="-34"/>
              </a:defRPr>
            </a:lvl1pPr>
          </a:lstStyle>
          <a:p>
            <a:pPr defTabSz="1371600">
              <a:tabLst>
                <a:tab pos="4168775" algn="l"/>
                <a:tab pos="8458200" algn="r"/>
              </a:tabLst>
            </a:pPr>
            <a:r>
              <a:rPr lang="th-TH" dirty="0" smtClean="0"/>
              <a:t>19 กุมภาพันธ์ 2557</a:t>
            </a:r>
            <a:r>
              <a:rPr lang="en-US" dirty="0" smtClean="0"/>
              <a:t>	www.nesdb.go.th	</a:t>
            </a:r>
            <a:fld id="{FEE6738B-F869-4EEB-96B4-CD513E891C91}" type="slidenum">
              <a:rPr lang="en-US" smtClean="0"/>
              <a:pPr defTabSz="1371600">
                <a:tabLst>
                  <a:tab pos="4168775" algn="l"/>
                  <a:tab pos="8458200" algn="r"/>
                </a:tabLst>
              </a:pPr>
              <a:t>31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NESD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6100" y="1843487"/>
            <a:ext cx="8051800" cy="2751667"/>
          </a:xfr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2133600" y="41275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radley Hand ITC" pitchFamily="66" charset="0"/>
              </a:rPr>
              <a:t>www.nesdb.go.th</a:t>
            </a:r>
            <a:endParaRPr lang="th-TH" sz="2800" b="1" dirty="0">
              <a:solidFill>
                <a:schemeClr val="accent1">
                  <a:lumMod val="60000"/>
                  <a:lumOff val="4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952487"/>
            <a:ext cx="5214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ขอบคุณ</a:t>
            </a:r>
            <a:endParaRPr lang="en-US" sz="54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"/>
            <a:ext cx="8229600" cy="571500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th-TH" altLang="ja-JP" sz="36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ประชาคมการเมืองและความมั่นคงอาเซียน</a:t>
            </a:r>
            <a:endParaRPr lang="en-US" altLang="ja-JP" sz="3600" b="1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0033CC"/>
              </a:solidFill>
              <a:latin typeface="TH SarabunPSK" pitchFamily="34" charset="-34"/>
              <a:ea typeface="MS Mincho" pitchFamily="49" charset="-128"/>
              <a:cs typeface="TH SarabunPSK" pitchFamily="34" charset="-34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838200" y="2095500"/>
          <a:ext cx="7620000" cy="3365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2349509"/>
            <a:ext cx="1676400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องค์ประกอบ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10" y="952500"/>
            <a:ext cx="8615425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1076325" lvl="0" indent="-1076325">
              <a:tabLst>
                <a:tab pos="1076325" algn="l"/>
              </a:tabLst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เป้าหมาย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: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เพื่อให้อาเซียนเป็นสังคมที่สมาชิกมีความไว้เนื้อเชื่อใจซึ่งกันและกัน มีเสถียรภาพ มีสันติภาพ </a:t>
            </a:r>
          </a:p>
          <a:p>
            <a:pPr marL="1076325" lvl="0" indent="-1076325">
              <a:tabLst>
                <a:tab pos="1076325" algn="l"/>
              </a:tabLst>
            </a:pPr>
            <a:r>
              <a:rPr lang="th-TH" sz="2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            และมีความปลอดภัยในชีวิตและทรัพย์สิน</a:t>
            </a:r>
            <a:endParaRPr kumimoji="0" lang="th-TH" sz="2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5470879"/>
            <a:ext cx="9144000" cy="244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>
                    <a:lumMod val="50000"/>
                  </a:schemeClr>
                </a:solidFill>
                <a:latin typeface="CordiaUPC" pitchFamily="34" charset="-34"/>
                <a:cs typeface="CordiaUPC" pitchFamily="34" charset="-34"/>
              </a:defRPr>
            </a:lvl1pPr>
          </a:lstStyle>
          <a:p>
            <a:pPr defTabSz="1371600">
              <a:tabLst>
                <a:tab pos="4168775" algn="l"/>
                <a:tab pos="8458200" algn="r"/>
              </a:tabLst>
            </a:pPr>
            <a:r>
              <a:rPr lang="th-TH" dirty="0" smtClean="0"/>
              <a:t>19 กุมภาพันธ์ 2557</a:t>
            </a:r>
            <a:r>
              <a:rPr lang="en-US" dirty="0" smtClean="0"/>
              <a:t>	www.nesdb.go.th	</a:t>
            </a:r>
            <a:fld id="{FEE6738B-F869-4EEB-96B4-CD513E891C91}" type="slidenum">
              <a:rPr lang="en-US" smtClean="0"/>
              <a:pPr defTabSz="1371600">
                <a:tabLst>
                  <a:tab pos="4168775" algn="l"/>
                  <a:tab pos="8458200" algn="r"/>
                </a:tabLst>
              </a:pPr>
              <a:t>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37659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27003"/>
            <a:ext cx="8229600" cy="533135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th-TH" altLang="ja-JP" sz="36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ประชาคมสังคมและวัฒนธรรมอาเซียน</a:t>
            </a:r>
            <a:endParaRPr lang="en-US" altLang="ja-JP" sz="3600" b="1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0033CC"/>
              </a:solidFill>
              <a:latin typeface="TH SarabunPSK" pitchFamily="34" charset="-34"/>
              <a:ea typeface="MS Mincho" pitchFamily="49" charset="-128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9" y="825500"/>
            <a:ext cx="8996425" cy="381000"/>
          </a:xfr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076325" indent="-1076325">
              <a:buNone/>
              <a:tabLst>
                <a:tab pos="1076325" algn="l"/>
              </a:tabLst>
            </a:pP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เป้าหมาย</a:t>
            </a: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เพื่อให้อาเซียนเป็นสังคมเป็นเอกภาพ เอื้ออาทรต่อกัน มีความเป็นอยู่ที่ดี พัฒนาทุกด้าน และมีความมั่นคงทางสังคม </a:t>
            </a:r>
          </a:p>
        </p:txBody>
      </p:sp>
      <p:grpSp>
        <p:nvGrpSpPr>
          <p:cNvPr id="2" name="Group 22"/>
          <p:cNvGrpSpPr/>
          <p:nvPr/>
        </p:nvGrpSpPr>
        <p:grpSpPr>
          <a:xfrm>
            <a:off x="3714744" y="1554433"/>
            <a:ext cx="5276856" cy="3684198"/>
            <a:chOff x="4267200" y="2006650"/>
            <a:chExt cx="4267200" cy="4236516"/>
          </a:xfrm>
          <a:solidFill>
            <a:srgbClr val="FFFFCC"/>
          </a:solidFill>
        </p:grpSpPr>
        <p:sp>
          <p:nvSpPr>
            <p:cNvPr id="6" name="TextBox 5"/>
            <p:cNvSpPr txBox="1"/>
            <p:nvPr/>
          </p:nvSpPr>
          <p:spPr>
            <a:xfrm>
              <a:off x="4267200" y="2006650"/>
              <a:ext cx="4267200" cy="676940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82550" lvl="1">
                <a:lnSpc>
                  <a:spcPts val="1900"/>
                </a:lnSpc>
                <a:buNone/>
              </a:pPr>
              <a:r>
                <a:rPr lang="th-TH" sz="20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เน้นการบูรณาการด้านการศึกษา สร้างสังคมความรู้ พัฒนาทรัพยากรมนุษย์ ส่งเสริมการจ้างงานที่เหมาะสม ส่งเสริม </a:t>
              </a:r>
              <a:r>
                <a:rPr lang="en-US" sz="20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ICT </a:t>
              </a:r>
              <a:r>
                <a:rPr lang="th-TH" sz="20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การเข้าถึง ว</a:t>
              </a:r>
              <a:r>
                <a:rPr lang="en-US" sz="20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&amp;</a:t>
              </a:r>
              <a:r>
                <a:rPr lang="th-TH" sz="20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ท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67200" y="2828126"/>
              <a:ext cx="4267200" cy="676940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82550" lvl="1">
                <a:lnSpc>
                  <a:spcPts val="1900"/>
                </a:lnSpc>
                <a:buNone/>
              </a:pPr>
              <a:r>
                <a:rPr lang="th-TH" sz="20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ขจัดความยากจน  สร้างเครือข่ายความปลอดภัยทางสังคม ส่งเสริมความมั่นคงและความปลอดภัยด้านอาหาร การควบคุมโรคติดต่อ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67200" y="3649603"/>
              <a:ext cx="4267200" cy="676940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82550" lvl="1">
                <a:lnSpc>
                  <a:spcPts val="1900"/>
                </a:lnSpc>
                <a:buNone/>
              </a:pPr>
              <a:r>
                <a:rPr lang="th-TH" sz="20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คุ้มครองสิทธิผู้ด้อยโอกาส แรงงานย้ายถิ่นฐาน ส่งเสริมความรับผิดชอบต่อสังคมขององค์กรธุรกิจ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67200" y="4478932"/>
              <a:ext cx="4267200" cy="957125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82550" lvl="1">
                <a:lnSpc>
                  <a:spcPts val="1900"/>
                </a:lnSpc>
                <a:buNone/>
              </a:pPr>
              <a:r>
                <a:rPr lang="th-TH" sz="20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การจัดการปัญหาสิ่งแวดล้อมของโลก ปัญหามลพิษทางสิ่งแวดล้อมข้ามแดน การเปลี่ยนแปลงทางสภาพภูมิอากาศ ส่งเสริมการจัดการทรัพยากรธรรมชาติ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67200" y="5566226"/>
              <a:ext cx="4267200" cy="676940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82550" lvl="1">
                <a:lnSpc>
                  <a:spcPts val="1900"/>
                </a:lnSpc>
                <a:buNone/>
              </a:pPr>
              <a:r>
                <a:rPr lang="th-TH" sz="20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สร้างความรู้สึกเป็นเจ้าของ อนุรักษ์มรดกทางวัฒนธรรมของอาเซียน ส่งเสริมการสร้างสรรค์ด้านวัฒนธรรม ลดช่องว่างการพัฒนา</a:t>
              </a:r>
              <a:endParaRPr lang="th-TH" sz="1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4" name="Group 18"/>
          <p:cNvGrpSpPr/>
          <p:nvPr/>
        </p:nvGrpSpPr>
        <p:grpSpPr>
          <a:xfrm>
            <a:off x="304800" y="1587500"/>
            <a:ext cx="3352800" cy="3698892"/>
            <a:chOff x="762000" y="2057400"/>
            <a:chExt cx="3048000" cy="4438670"/>
          </a:xfrm>
        </p:grpSpPr>
        <p:sp>
          <p:nvSpPr>
            <p:cNvPr id="5" name="Pentagon 4"/>
            <p:cNvSpPr/>
            <p:nvPr/>
          </p:nvSpPr>
          <p:spPr>
            <a:xfrm>
              <a:off x="762000" y="2057400"/>
              <a:ext cx="3048000" cy="685800"/>
            </a:xfrm>
            <a:prstGeom prst="homePlate">
              <a:avLst>
                <a:gd name="adj" fmla="val 29394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การพัฒนามนุษย์</a:t>
              </a:r>
              <a:endPara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8" name="Pentagon 17"/>
            <p:cNvSpPr/>
            <p:nvPr/>
          </p:nvSpPr>
          <p:spPr>
            <a:xfrm>
              <a:off x="762000" y="2895595"/>
              <a:ext cx="3048000" cy="762000"/>
            </a:xfrm>
            <a:prstGeom prst="homePlate">
              <a:avLst>
                <a:gd name="adj" fmla="val 29394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การคุ้มครองและสวัสดิการสังคม</a:t>
              </a:r>
            </a:p>
          </p:txBody>
        </p:sp>
        <p:sp>
          <p:nvSpPr>
            <p:cNvPr id="20" name="Pentagon 19"/>
            <p:cNvSpPr/>
            <p:nvPr/>
          </p:nvSpPr>
          <p:spPr>
            <a:xfrm>
              <a:off x="762000" y="3752851"/>
              <a:ext cx="3048000" cy="685800"/>
            </a:xfrm>
            <a:prstGeom prst="homePlate">
              <a:avLst>
                <a:gd name="adj" fmla="val 29394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ความยุติธรรมและสิทธิ</a:t>
              </a:r>
            </a:p>
          </p:txBody>
        </p:sp>
        <p:sp>
          <p:nvSpPr>
            <p:cNvPr id="21" name="Pentagon 20"/>
            <p:cNvSpPr/>
            <p:nvPr/>
          </p:nvSpPr>
          <p:spPr>
            <a:xfrm>
              <a:off x="762000" y="4724400"/>
              <a:ext cx="3048000" cy="685800"/>
            </a:xfrm>
            <a:prstGeom prst="homePlate">
              <a:avLst>
                <a:gd name="adj" fmla="val 29394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lvl="1" algn="ctr">
                <a:lnSpc>
                  <a:spcPct val="110000"/>
                </a:lnSpc>
                <a:spcBef>
                  <a:spcPts val="600"/>
                </a:spcBef>
                <a:buClr>
                  <a:schemeClr val="accent6"/>
                </a:buClr>
              </a:pPr>
              <a: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ส่งเสริมความยั่งยืนด้านสิ่งแวดล้อม</a:t>
              </a:r>
            </a:p>
          </p:txBody>
        </p:sp>
        <p:sp>
          <p:nvSpPr>
            <p:cNvPr id="22" name="Pentagon 21"/>
            <p:cNvSpPr/>
            <p:nvPr/>
          </p:nvSpPr>
          <p:spPr>
            <a:xfrm>
              <a:off x="762000" y="5734070"/>
              <a:ext cx="3048000" cy="762000"/>
            </a:xfrm>
            <a:prstGeom prst="homePlate">
              <a:avLst>
                <a:gd name="adj" fmla="val 29394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lvl="1" algn="ctr">
                <a:lnSpc>
                  <a:spcPct val="110000"/>
                </a:lnSpc>
                <a:spcBef>
                  <a:spcPts val="600"/>
                </a:spcBef>
                <a:buClr>
                  <a:schemeClr val="accent6"/>
                </a:buClr>
              </a:pPr>
              <a: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การสร้างอัตลักษณ์อาเซียน</a:t>
              </a:r>
            </a:p>
          </p:txBody>
        </p:sp>
      </p:grpSp>
      <p:sp>
        <p:nvSpPr>
          <p:cNvPr id="1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5470879"/>
            <a:ext cx="9144000" cy="244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>
                    <a:lumMod val="50000"/>
                  </a:schemeClr>
                </a:solidFill>
                <a:latin typeface="CordiaUPC" pitchFamily="34" charset="-34"/>
                <a:cs typeface="CordiaUPC" pitchFamily="34" charset="-34"/>
              </a:defRPr>
            </a:lvl1pPr>
          </a:lstStyle>
          <a:p>
            <a:pPr defTabSz="1371600">
              <a:tabLst>
                <a:tab pos="4168775" algn="l"/>
                <a:tab pos="8458200" algn="r"/>
              </a:tabLst>
            </a:pPr>
            <a:r>
              <a:rPr lang="th-TH" dirty="0" smtClean="0"/>
              <a:t>19 กุมภาพันธ์ 2557</a:t>
            </a:r>
            <a:r>
              <a:rPr lang="en-US" dirty="0" smtClean="0"/>
              <a:t>	www.nesdb.go.th	</a:t>
            </a:r>
            <a:fld id="{FEE6738B-F869-4EEB-96B4-CD513E891C91}" type="slidenum">
              <a:rPr lang="en-US" smtClean="0"/>
              <a:pPr defTabSz="1371600">
                <a:tabLst>
                  <a:tab pos="4168775" algn="l"/>
                  <a:tab pos="8458200" algn="r"/>
                </a:tabLst>
              </a:pPr>
              <a:t>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84387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3"/>
            <a:ext cx="8229600" cy="456535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2509838" indent="-2509838">
              <a:lnSpc>
                <a:spcPct val="90000"/>
              </a:lnSpc>
              <a:defRPr/>
            </a:pPr>
            <a:r>
              <a:rPr lang="th-TH" altLang="ja-JP" sz="36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ประชาคมเศรษฐกิจอาเซียน</a:t>
            </a:r>
            <a:endParaRPr lang="en-US" altLang="ja-JP" sz="3600" b="1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0033CC"/>
              </a:solidFill>
              <a:latin typeface="TH SarabunPSK" pitchFamily="34" charset="-34"/>
              <a:ea typeface="MS Mincho" pitchFamily="49" charset="-128"/>
              <a:cs typeface="TH SarabunPSK" pitchFamily="34" charset="-34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816592" y="1841500"/>
            <a:ext cx="2971800" cy="571500"/>
          </a:xfrm>
          <a:prstGeom prst="homePlate">
            <a:avLst>
              <a:gd name="adj" fmla="val 2939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เป็นตลาดและฐานการผลิตเดียว </a:t>
            </a:r>
            <a:endParaRPr lang="th-TH" sz="24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816592" y="2476500"/>
            <a:ext cx="3048000" cy="825500"/>
          </a:xfrm>
          <a:prstGeom prst="homePlate">
            <a:avLst>
              <a:gd name="adj" fmla="val 2939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มีขีดความสามารถในการแข่งขันสูง </a:t>
            </a:r>
          </a:p>
        </p:txBody>
      </p:sp>
      <p:sp>
        <p:nvSpPr>
          <p:cNvPr id="9" name="Pentagon 8"/>
          <p:cNvSpPr/>
          <p:nvPr/>
        </p:nvSpPr>
        <p:spPr>
          <a:xfrm>
            <a:off x="816592" y="3393208"/>
            <a:ext cx="3048000" cy="797792"/>
          </a:xfrm>
          <a:prstGeom prst="homePlate">
            <a:avLst>
              <a:gd name="adj" fmla="val 2939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มีพัฒนาการทางเศรษฐกิจ</a:t>
            </a:r>
            <a:br>
              <a:rPr lang="th-TH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ที่เท่าเทียมกัน </a:t>
            </a:r>
          </a:p>
        </p:txBody>
      </p:sp>
      <p:sp>
        <p:nvSpPr>
          <p:cNvPr id="11" name="Pentagon 10"/>
          <p:cNvSpPr/>
          <p:nvPr/>
        </p:nvSpPr>
        <p:spPr>
          <a:xfrm>
            <a:off x="816592" y="4282208"/>
            <a:ext cx="3048000" cy="734292"/>
          </a:xfrm>
          <a:prstGeom prst="homePlate">
            <a:avLst>
              <a:gd name="adj" fmla="val 2939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บูรณาการเข้ากับเศรษฐกิจโลก</a:t>
            </a:r>
            <a:br>
              <a:rPr lang="th-TH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ได้อย่างสมบูรณ์ </a:t>
            </a:r>
          </a:p>
        </p:txBody>
      </p:sp>
      <p:grpSp>
        <p:nvGrpSpPr>
          <p:cNvPr id="3" name="Group 16"/>
          <p:cNvGrpSpPr/>
          <p:nvPr/>
        </p:nvGrpSpPr>
        <p:grpSpPr>
          <a:xfrm>
            <a:off x="3962400" y="1656625"/>
            <a:ext cx="4876800" cy="3566836"/>
            <a:chOff x="3962400" y="1987950"/>
            <a:chExt cx="4876800" cy="4280203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6" name="TextBox 5"/>
            <p:cNvSpPr txBox="1"/>
            <p:nvPr/>
          </p:nvSpPr>
          <p:spPr>
            <a:xfrm>
              <a:off x="3962400" y="1987950"/>
              <a:ext cx="4876800" cy="849463"/>
            </a:xfrm>
            <a:prstGeom prst="rect">
              <a:avLst/>
            </a:prstGeom>
            <a:grpFill/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82550" lvl="1"/>
              <a:r>
                <a:rPr lang="th-TH" sz="20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เน้นการเคลื่อนย้ายสินค้า การบริการ การลงทุน เงินทุน และแรงงานมีฝีมือระหว่างกันอย่างเสรี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62400" y="2881320"/>
              <a:ext cx="4876800" cy="1218795"/>
            </a:xfrm>
            <a:prstGeom prst="rect">
              <a:avLst/>
            </a:prstGeom>
            <a:grpFill/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82550" lvl="1"/>
              <a:r>
                <a:rPr lang="th-TH" sz="20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เน้นการดำเนินนโยบายการแข่งขัน </a:t>
              </a:r>
              <a:r>
                <a:rPr lang="en-US" sz="20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e-ASEAN </a:t>
              </a:r>
              <a:r>
                <a:rPr lang="th-TH" sz="20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การพัฒนาโครงสร้างพื้นฐาน การคุ้มครองทรัพย์สินทางปัญญา การพัฒนา </a:t>
              </a:r>
              <a:r>
                <a:rPr lang="en-US" sz="20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ICT </a:t>
              </a:r>
              <a:r>
                <a:rPr lang="th-TH" sz="20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และพลังงาน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62400" y="4145297"/>
              <a:ext cx="4876800" cy="1218795"/>
            </a:xfrm>
            <a:prstGeom prst="rect">
              <a:avLst/>
            </a:prstGeom>
            <a:grpFill/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82550" lvl="1"/>
              <a:r>
                <a:rPr lang="th-TH" sz="20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ส่งเสริมการมีส่วนร่วมและการขยายตัวของ </a:t>
              </a:r>
              <a:r>
                <a:rPr lang="en-US" sz="20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SMEs</a:t>
              </a:r>
              <a:r>
                <a:rPr lang="th-TH" sz="20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 ให้ความช่วยเหลือแก่สมาชิกใหม่ (</a:t>
              </a:r>
              <a:r>
                <a:rPr lang="en-US" sz="20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CLMV</a:t>
              </a:r>
              <a:r>
                <a:rPr lang="th-TH" sz="20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) เพื่อลดช่องว่างของระดับ</a:t>
              </a:r>
              <a:br>
                <a:rPr lang="th-TH" sz="20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20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การพัฒนา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62400" y="5418690"/>
              <a:ext cx="4876800" cy="849463"/>
            </a:xfrm>
            <a:prstGeom prst="rect">
              <a:avLst/>
            </a:prstGeom>
            <a:grpFill/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82550" lvl="1"/>
              <a:r>
                <a:rPr lang="th-TH" sz="20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ปรับประสานนโยบายเศรษฐกิจ</a:t>
              </a:r>
              <a:r>
                <a:rPr lang="en-US" sz="20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  </a:t>
              </a:r>
              <a:r>
                <a:rPr lang="th-TH" sz="20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สร้างเครือข่ายการผลิต จำหน่าย</a:t>
              </a:r>
              <a:r>
                <a:rPr lang="en-US" sz="20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20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และจัดทำ </a:t>
              </a:r>
              <a:r>
                <a:rPr lang="en-US" sz="20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FTA </a:t>
              </a:r>
              <a:r>
                <a:rPr lang="th-TH" sz="20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กับประเทศนอกภูมิภาค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 rot="16200000">
            <a:off x="-1137696" y="3222996"/>
            <a:ext cx="315517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AEC Blueprint</a:t>
            </a:r>
            <a:endParaRPr lang="th-TH" sz="2000" b="1" dirty="0"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28610" y="825500"/>
            <a:ext cx="8615425" cy="736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1076325" lvl="0" indent="-1076325">
              <a:tabLst>
                <a:tab pos="1076325" algn="l"/>
              </a:tabLst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เป้าหมาย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: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เพื่อให้ประชาชนของประเทศสมาชิกมีการค้าขายระหว่างกันมากขึ้น มีการไปมาหาสู่กันได้อย่างสะดวก </a:t>
            </a:r>
          </a:p>
          <a:p>
            <a:pPr marL="1076325" lvl="0" indent="-1076325">
              <a:tabLst>
                <a:tab pos="1076325" algn="l"/>
              </a:tabLst>
            </a:pPr>
            <a:r>
              <a:rPr lang="th-TH" sz="2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           และมีศักยภาพในการแข่งขันกับโลกภายนอกได้ โดยกำหนดวัตถุประสงค์หลัก</a:t>
            </a: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5470879"/>
            <a:ext cx="9144000" cy="244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>
                    <a:lumMod val="50000"/>
                  </a:schemeClr>
                </a:solidFill>
                <a:latin typeface="CordiaUPC" pitchFamily="34" charset="-34"/>
                <a:cs typeface="CordiaUPC" pitchFamily="34" charset="-34"/>
              </a:defRPr>
            </a:lvl1pPr>
          </a:lstStyle>
          <a:p>
            <a:pPr defTabSz="1371600">
              <a:tabLst>
                <a:tab pos="4168775" algn="l"/>
                <a:tab pos="8458200" algn="r"/>
              </a:tabLst>
            </a:pPr>
            <a:r>
              <a:rPr lang="th-TH" dirty="0" smtClean="0"/>
              <a:t>19 กุมภาพันธ์ 2557</a:t>
            </a:r>
            <a:r>
              <a:rPr lang="en-US" dirty="0" smtClean="0"/>
              <a:t>	www.nesdb.go.th	</a:t>
            </a:r>
            <a:fld id="{FEE6738B-F869-4EEB-96B4-CD513E891C91}" type="slidenum">
              <a:rPr lang="en-US" smtClean="0"/>
              <a:pPr defTabSz="1371600">
                <a:tabLst>
                  <a:tab pos="4168775" algn="l"/>
                  <a:tab pos="8458200" algn="r"/>
                </a:tabLst>
              </a:pPr>
              <a:t>6</a:t>
            </a:fld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nip Single Corner Rectangle 120"/>
          <p:cNvSpPr/>
          <p:nvPr/>
        </p:nvSpPr>
        <p:spPr>
          <a:xfrm>
            <a:off x="1066800" y="4807856"/>
            <a:ext cx="8077200" cy="609600"/>
          </a:xfrm>
          <a:prstGeom prst="snip1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buFont typeface="Wingdings" pitchFamily="2" charset="2"/>
              <a:buChar char="q"/>
            </a:pPr>
            <a:endParaRPr lang="en-US" sz="16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0" name="Snip Single Corner Rectangle 119"/>
          <p:cNvSpPr/>
          <p:nvPr/>
        </p:nvSpPr>
        <p:spPr>
          <a:xfrm>
            <a:off x="1066800" y="4064000"/>
            <a:ext cx="8077200" cy="685800"/>
          </a:xfrm>
          <a:prstGeom prst="snip1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buFont typeface="Wingdings" pitchFamily="2" charset="2"/>
              <a:buChar char="q"/>
            </a:pPr>
            <a:endParaRPr lang="en-US" sz="16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9" name="Snip Single Corner Rectangle 118"/>
          <p:cNvSpPr/>
          <p:nvPr/>
        </p:nvSpPr>
        <p:spPr>
          <a:xfrm>
            <a:off x="1066800" y="3251200"/>
            <a:ext cx="8077200" cy="749300"/>
          </a:xfrm>
          <a:prstGeom prst="snip1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buFont typeface="Wingdings" pitchFamily="2" charset="2"/>
              <a:buChar char="q"/>
            </a:pPr>
            <a:endParaRPr lang="en-US" sz="16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8" name="Snip Single Corner Rectangle 117"/>
          <p:cNvSpPr/>
          <p:nvPr/>
        </p:nvSpPr>
        <p:spPr>
          <a:xfrm>
            <a:off x="1066800" y="2171700"/>
            <a:ext cx="8077200" cy="1003300"/>
          </a:xfrm>
          <a:prstGeom prst="snip1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buFont typeface="Wingdings" pitchFamily="2" charset="2"/>
              <a:buChar char="q"/>
            </a:pPr>
            <a:endParaRPr lang="en-US" sz="16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3" name="Snip Single Corner Rectangle 72"/>
          <p:cNvSpPr/>
          <p:nvPr/>
        </p:nvSpPr>
        <p:spPr>
          <a:xfrm>
            <a:off x="1066800" y="1562100"/>
            <a:ext cx="8077200" cy="533400"/>
          </a:xfrm>
          <a:prstGeom prst="snip1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buFont typeface="Wingdings" pitchFamily="2" charset="2"/>
              <a:buChar char="q"/>
            </a:pPr>
            <a:endParaRPr lang="en-US" sz="16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838200" y="1333523"/>
            <a:ext cx="8305800" cy="1589"/>
          </a:xfrm>
          <a:prstGeom prst="line">
            <a:avLst/>
          </a:prstGeom>
          <a:ln>
            <a:solidFill>
              <a:srgbClr val="C00000"/>
            </a:solidFill>
            <a:headEnd w="sm" len="sm"/>
            <a:tailEnd type="arrow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19"/>
          <p:cNvSpPr txBox="1">
            <a:spLocks noChangeArrowheads="1"/>
          </p:cNvSpPr>
          <p:nvPr/>
        </p:nvSpPr>
        <p:spPr bwMode="auto">
          <a:xfrm>
            <a:off x="2136106" y="876300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255</a:t>
            </a:r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endParaRPr lang="th-TH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TextBox 20"/>
          <p:cNvSpPr txBox="1">
            <a:spLocks noChangeArrowheads="1"/>
          </p:cNvSpPr>
          <p:nvPr/>
        </p:nvSpPr>
        <p:spPr bwMode="auto">
          <a:xfrm>
            <a:off x="3050523" y="876300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255</a:t>
            </a:r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endParaRPr lang="th-TH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TextBox 21"/>
          <p:cNvSpPr txBox="1">
            <a:spLocks noChangeArrowheads="1"/>
          </p:cNvSpPr>
          <p:nvPr/>
        </p:nvSpPr>
        <p:spPr bwMode="auto">
          <a:xfrm>
            <a:off x="4038621" y="876300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255</a:t>
            </a:r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endParaRPr lang="th-TH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TextBox 22"/>
          <p:cNvSpPr txBox="1">
            <a:spLocks noChangeArrowheads="1"/>
          </p:cNvSpPr>
          <p:nvPr/>
        </p:nvSpPr>
        <p:spPr bwMode="auto">
          <a:xfrm>
            <a:off x="4953005" y="876300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255</a:t>
            </a:r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endParaRPr lang="th-TH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" name="TextBox 23"/>
          <p:cNvSpPr txBox="1">
            <a:spLocks noChangeArrowheads="1"/>
          </p:cNvSpPr>
          <p:nvPr/>
        </p:nvSpPr>
        <p:spPr bwMode="auto">
          <a:xfrm>
            <a:off x="5943625" y="887413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255</a:t>
            </a:r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endParaRPr lang="th-TH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" name="TextBox 24"/>
          <p:cNvSpPr txBox="1">
            <a:spLocks noChangeArrowheads="1"/>
          </p:cNvSpPr>
          <p:nvPr/>
        </p:nvSpPr>
        <p:spPr bwMode="auto">
          <a:xfrm>
            <a:off x="6858016" y="876300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255</a:t>
            </a:r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6</a:t>
            </a:r>
            <a:endParaRPr lang="th-TH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5" name="TextBox 25"/>
          <p:cNvSpPr txBox="1">
            <a:spLocks noChangeArrowheads="1"/>
          </p:cNvSpPr>
          <p:nvPr/>
        </p:nvSpPr>
        <p:spPr bwMode="auto">
          <a:xfrm>
            <a:off x="8458267" y="876300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2558</a:t>
            </a: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2247900" y="1371600"/>
            <a:ext cx="2286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3162300" y="1371600"/>
            <a:ext cx="2286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067300" y="1371600"/>
            <a:ext cx="2286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6057900" y="1371600"/>
            <a:ext cx="2286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6964362" y="1371600"/>
            <a:ext cx="2286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3400" y="1333523"/>
            <a:ext cx="228600" cy="1589"/>
          </a:xfrm>
          <a:prstGeom prst="line">
            <a:avLst/>
          </a:prstGeom>
          <a:ln>
            <a:solidFill>
              <a:srgbClr val="C00000"/>
            </a:solidFill>
            <a:headEnd w="sm" len="sm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28600" y="1333523"/>
            <a:ext cx="228600" cy="1589"/>
          </a:xfrm>
          <a:prstGeom prst="line">
            <a:avLst/>
          </a:prstGeom>
          <a:ln>
            <a:solidFill>
              <a:srgbClr val="C00000"/>
            </a:solidFill>
            <a:headEnd w="sm" len="sm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146550" y="1371600"/>
            <a:ext cx="2286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8648700" y="1371600"/>
            <a:ext cx="2286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228600" y="4829628"/>
            <a:ext cx="7620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ทุน</a:t>
            </a:r>
            <a:endParaRPr lang="en-US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228600" y="2171700"/>
            <a:ext cx="762000" cy="10033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บริการ</a:t>
            </a:r>
            <a:endParaRPr lang="en-US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228600" y="3251200"/>
            <a:ext cx="76200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ลงทุน</a:t>
            </a:r>
            <a:endParaRPr lang="en-US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228600" y="4076700"/>
            <a:ext cx="76200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แรงงาน</a:t>
            </a:r>
            <a:endParaRPr lang="en-US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228600" y="1562100"/>
            <a:ext cx="762000" cy="53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สินค้า</a:t>
            </a:r>
            <a:endParaRPr lang="en-US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382000" y="1562100"/>
            <a:ext cx="762000" cy="5283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CLMV</a:t>
            </a:r>
            <a:r>
              <a:rPr lang="th-TH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ภาษี 0%</a:t>
            </a:r>
            <a:endParaRPr lang="en-US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7620000" y="1181123"/>
            <a:ext cx="76200" cy="1589"/>
          </a:xfrm>
          <a:prstGeom prst="line">
            <a:avLst/>
          </a:prstGeom>
          <a:ln>
            <a:solidFill>
              <a:srgbClr val="C00000"/>
            </a:solidFill>
            <a:headEnd w="sm" len="sm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7772400" y="1181123"/>
            <a:ext cx="76200" cy="1589"/>
          </a:xfrm>
          <a:prstGeom prst="line">
            <a:avLst/>
          </a:prstGeom>
          <a:ln>
            <a:solidFill>
              <a:srgbClr val="C00000"/>
            </a:solidFill>
            <a:headEnd w="sm" len="sm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7924800" y="1181123"/>
            <a:ext cx="76200" cy="1589"/>
          </a:xfrm>
          <a:prstGeom prst="line">
            <a:avLst/>
          </a:prstGeom>
          <a:ln>
            <a:solidFill>
              <a:srgbClr val="C00000"/>
            </a:solidFill>
            <a:headEnd w="sm" len="sm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8229600" y="1179534"/>
            <a:ext cx="76200" cy="1589"/>
          </a:xfrm>
          <a:prstGeom prst="line">
            <a:avLst/>
          </a:prstGeom>
          <a:ln>
            <a:solidFill>
              <a:srgbClr val="C00000"/>
            </a:solidFill>
            <a:headEnd w="sm" len="sm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8077200" y="1181123"/>
            <a:ext cx="76200" cy="1589"/>
          </a:xfrm>
          <a:prstGeom prst="line">
            <a:avLst/>
          </a:prstGeom>
          <a:ln>
            <a:solidFill>
              <a:srgbClr val="C00000"/>
            </a:solidFill>
            <a:headEnd w="sm" len="sm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8382000" y="1181123"/>
            <a:ext cx="76200" cy="1589"/>
          </a:xfrm>
          <a:prstGeom prst="line">
            <a:avLst/>
          </a:prstGeom>
          <a:ln>
            <a:solidFill>
              <a:srgbClr val="C00000"/>
            </a:solidFill>
            <a:headEnd w="sm" len="sm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4876800" y="2171734"/>
            <a:ext cx="4419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สาขาเร่งรัด 4 สาขา (</a:t>
            </a:r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ICT 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สุขภาพ ท่องเที่ยว และขนส่งทางอากาศ)</a:t>
            </a:r>
            <a:endParaRPr lang="en-US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2" name="TextBox 19"/>
          <p:cNvSpPr txBox="1">
            <a:spLocks noChangeArrowheads="1"/>
          </p:cNvSpPr>
          <p:nvPr/>
        </p:nvSpPr>
        <p:spPr bwMode="auto">
          <a:xfrm>
            <a:off x="1221707" y="876300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25</a:t>
            </a:r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50</a:t>
            </a:r>
            <a:endParaRPr lang="th-TH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 rot="5400000">
            <a:off x="1333500" y="1371600"/>
            <a:ext cx="2286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24"/>
          <p:cNvSpPr txBox="1">
            <a:spLocks noChangeArrowheads="1"/>
          </p:cNvSpPr>
          <p:nvPr/>
        </p:nvSpPr>
        <p:spPr bwMode="auto">
          <a:xfrm>
            <a:off x="7774906" y="876300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255</a:t>
            </a:r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7</a:t>
            </a:r>
            <a:endParaRPr lang="th-TH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 rot="5400000">
            <a:off x="7881247" y="1371600"/>
            <a:ext cx="2286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7467600" y="1181123"/>
            <a:ext cx="76200" cy="1589"/>
          </a:xfrm>
          <a:prstGeom prst="line">
            <a:avLst/>
          </a:prstGeom>
          <a:ln>
            <a:solidFill>
              <a:srgbClr val="C00000"/>
            </a:solidFill>
            <a:headEnd w="sm" len="sm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7315200" y="1181123"/>
            <a:ext cx="76200" cy="1589"/>
          </a:xfrm>
          <a:prstGeom prst="line">
            <a:avLst/>
          </a:prstGeom>
          <a:ln>
            <a:solidFill>
              <a:srgbClr val="C00000"/>
            </a:solidFill>
            <a:headEnd w="sm" len="sm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7162800" y="1181123"/>
            <a:ext cx="76200" cy="1589"/>
          </a:xfrm>
          <a:prstGeom prst="line">
            <a:avLst/>
          </a:prstGeom>
          <a:ln>
            <a:solidFill>
              <a:srgbClr val="C00000"/>
            </a:solidFill>
            <a:headEnd w="sm" len="sm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8686800" y="1181123"/>
            <a:ext cx="76200" cy="1589"/>
          </a:xfrm>
          <a:prstGeom prst="line">
            <a:avLst/>
          </a:prstGeom>
          <a:ln>
            <a:solidFill>
              <a:srgbClr val="C00000"/>
            </a:solidFill>
            <a:headEnd w="sm" len="sm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1066800" y="2196937"/>
            <a:ext cx="838200" cy="9643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สัดส่วน  ถือหุ้นนักลงทุนอาเซียน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7924800" y="2458168"/>
            <a:ext cx="1143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th-TH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สาขาโล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จิสติกส์</a:t>
            </a:r>
            <a:endParaRPr lang="en-US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143000" y="4076700"/>
            <a:ext cx="2133600" cy="63094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defRPr/>
            </a:pPr>
            <a:r>
              <a:rPr lang="th-TH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ลงนาม </a:t>
            </a:r>
            <a:r>
              <a:rPr 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MRA</a:t>
            </a:r>
            <a:r>
              <a:rPr lang="th-TH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 แล้ว 7 ฉบับ </a:t>
            </a:r>
          </a:p>
          <a:p>
            <a:pPr algn="ctr">
              <a:lnSpc>
                <a:spcPts val="1400"/>
              </a:lnSpc>
              <a:defRPr/>
            </a:pPr>
            <a:r>
              <a:rPr lang="th-TH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(วิศวกร พยาบาล สถาปนิก นักสำรวจ </a:t>
            </a:r>
            <a:r>
              <a:rPr lang="th-TH" sz="1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ทันตแพทย์</a:t>
            </a:r>
            <a:r>
              <a:rPr lang="th-TH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 แพทย์ บัญชี)  </a:t>
            </a:r>
            <a:endParaRPr lang="en-US" sz="1600" b="1" dirty="0">
              <a:solidFill>
                <a:prstClr val="black">
                  <a:lumMod val="95000"/>
                  <a:lumOff val="5000"/>
                </a:prst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6" name="Flowchart: Connector 75"/>
          <p:cNvSpPr/>
          <p:nvPr/>
        </p:nvSpPr>
        <p:spPr>
          <a:xfrm>
            <a:off x="3657600" y="1562100"/>
            <a:ext cx="1143000" cy="533400"/>
          </a:xfrm>
          <a:prstGeom prst="flowChartConnector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ASEAN-6</a:t>
            </a:r>
            <a:r>
              <a:rPr lang="th-TH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            ภาษี 0%</a:t>
            </a:r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66800" y="3275110"/>
            <a:ext cx="30480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ACIA</a:t>
            </a:r>
            <a:r>
              <a:rPr lang="th-TH" sz="17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หลักการ</a:t>
            </a:r>
            <a:r>
              <a:rPr lang="en-U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– </a:t>
            </a: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เปิดเสรี</a:t>
            </a:r>
            <a:r>
              <a:rPr lang="en-U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คุ้มครอง ส่งเสริม                              และอำนวยความสะดวกการลงทุน</a:t>
            </a:r>
          </a:p>
          <a:p>
            <a:pPr algn="ctr">
              <a:lnSpc>
                <a:spcPts val="1200"/>
              </a:lnSpc>
            </a:pP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ครอบคลุม 5 สาขา (เกษตร ประมง ป่าไม้ เหมืองแร่ และอุตสาหกรรมการผลิต + บริการที่เกี่ยวเนื่อง)</a:t>
            </a:r>
          </a:p>
        </p:txBody>
      </p:sp>
      <p:sp>
        <p:nvSpPr>
          <p:cNvPr id="83" name="Flowchart: Connector 82"/>
          <p:cNvSpPr/>
          <p:nvPr/>
        </p:nvSpPr>
        <p:spPr>
          <a:xfrm>
            <a:off x="2057400" y="2171700"/>
            <a:ext cx="762000" cy="3048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51%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3733800" y="4953000"/>
            <a:ext cx="24384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เปิดเสรีอย่างช้าภายในปี พ.ศ.</a:t>
            </a:r>
            <a:r>
              <a:rPr lang="en-US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2563</a:t>
            </a:r>
            <a:endParaRPr lang="en-US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>
            <a:off x="8534400" y="1181123"/>
            <a:ext cx="76200" cy="1589"/>
          </a:xfrm>
          <a:prstGeom prst="line">
            <a:avLst/>
          </a:prstGeom>
          <a:ln>
            <a:solidFill>
              <a:srgbClr val="C00000"/>
            </a:solidFill>
            <a:headEnd w="sm" len="sm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6" name="Flowchart: Connector 115"/>
          <p:cNvSpPr/>
          <p:nvPr/>
        </p:nvSpPr>
        <p:spPr>
          <a:xfrm>
            <a:off x="2057400" y="2489200"/>
            <a:ext cx="762000" cy="3048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49%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4" name="Flowchart: Connector 123"/>
          <p:cNvSpPr/>
          <p:nvPr/>
        </p:nvSpPr>
        <p:spPr>
          <a:xfrm>
            <a:off x="8382000" y="2806700"/>
            <a:ext cx="762000" cy="3048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70%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>
            <a:off x="2819400" y="2324123"/>
            <a:ext cx="2057400" cy="1589"/>
          </a:xfrm>
          <a:prstGeom prst="line">
            <a:avLst/>
          </a:prstGeom>
          <a:ln w="1905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Flowchart: Connector 121"/>
          <p:cNvSpPr/>
          <p:nvPr/>
        </p:nvSpPr>
        <p:spPr>
          <a:xfrm>
            <a:off x="3886200" y="2171700"/>
            <a:ext cx="762000" cy="3048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70%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 flipV="1">
            <a:off x="2819400" y="2630885"/>
            <a:ext cx="5105400" cy="36116"/>
          </a:xfrm>
          <a:prstGeom prst="line">
            <a:avLst/>
          </a:prstGeom>
          <a:ln w="1905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Flowchart: Connector 122"/>
          <p:cNvSpPr/>
          <p:nvPr/>
        </p:nvSpPr>
        <p:spPr>
          <a:xfrm>
            <a:off x="6705600" y="2476500"/>
            <a:ext cx="762000" cy="3048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70%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4" name="Flowchart: Connector 83"/>
          <p:cNvSpPr/>
          <p:nvPr/>
        </p:nvSpPr>
        <p:spPr>
          <a:xfrm>
            <a:off x="3886200" y="2489200"/>
            <a:ext cx="762000" cy="3048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51%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33" name="Straight Connector 132"/>
          <p:cNvCxnSpPr/>
          <p:nvPr/>
        </p:nvCxnSpPr>
        <p:spPr>
          <a:xfrm flipV="1">
            <a:off x="2819400" y="2975318"/>
            <a:ext cx="3124200" cy="9182"/>
          </a:xfrm>
          <a:prstGeom prst="line">
            <a:avLst/>
          </a:prstGeom>
          <a:ln w="1905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10800000">
            <a:off x="7010400" y="2975318"/>
            <a:ext cx="1371600" cy="9182"/>
          </a:xfrm>
          <a:prstGeom prst="line">
            <a:avLst/>
          </a:prstGeom>
          <a:ln w="1905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137"/>
          <p:cNvSpPr/>
          <p:nvPr/>
        </p:nvSpPr>
        <p:spPr>
          <a:xfrm>
            <a:off x="6096000" y="2842221"/>
            <a:ext cx="914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สาขาอื่นๆ</a:t>
            </a:r>
            <a:endParaRPr lang="en-US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1" name="Flowchart: Connector 90"/>
          <p:cNvSpPr/>
          <p:nvPr/>
        </p:nvSpPr>
        <p:spPr>
          <a:xfrm>
            <a:off x="3886200" y="2806700"/>
            <a:ext cx="762000" cy="3048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51%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9" name="Flowchart: Connector 138"/>
          <p:cNvSpPr/>
          <p:nvPr/>
        </p:nvSpPr>
        <p:spPr>
          <a:xfrm>
            <a:off x="2057400" y="2806700"/>
            <a:ext cx="762000" cy="3048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49%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6172200" y="5156223"/>
            <a:ext cx="2819400" cy="1589"/>
          </a:xfrm>
          <a:prstGeom prst="line">
            <a:avLst/>
          </a:prstGeom>
          <a:ln w="1905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10800000" flipV="1">
            <a:off x="1143000" y="5143500"/>
            <a:ext cx="2743200" cy="3520"/>
          </a:xfrm>
          <a:prstGeom prst="line">
            <a:avLst/>
          </a:prstGeom>
          <a:ln w="1905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0" y="1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ja-JP" sz="36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กรอบการดำเนินการ ... สู่ประชาคมเศรษฐกิจอาเซียน</a:t>
            </a:r>
            <a:endParaRPr lang="en-US" altLang="ja-JP" sz="3600" b="1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0033CC"/>
              </a:solidFill>
              <a:latin typeface="TH SarabunPSK" pitchFamily="34" charset="-34"/>
              <a:ea typeface="MS Mincho" pitchFamily="49" charset="-128"/>
              <a:cs typeface="TH SarabunPSK" pitchFamily="34" charset="-34"/>
            </a:endParaRPr>
          </a:p>
        </p:txBody>
      </p:sp>
      <p:cxnSp>
        <p:nvCxnSpPr>
          <p:cNvPr id="126" name="Straight Connector 125"/>
          <p:cNvCxnSpPr>
            <a:stCxn id="82" idx="3"/>
            <a:endCxn id="132" idx="2"/>
          </p:cNvCxnSpPr>
          <p:nvPr/>
        </p:nvCxnSpPr>
        <p:spPr>
          <a:xfrm>
            <a:off x="4114800" y="3629053"/>
            <a:ext cx="1447800" cy="26864"/>
          </a:xfrm>
          <a:prstGeom prst="line">
            <a:avLst/>
          </a:prstGeom>
          <a:ln w="1905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Flowchart: Connector 131"/>
          <p:cNvSpPr/>
          <p:nvPr/>
        </p:nvSpPr>
        <p:spPr>
          <a:xfrm>
            <a:off x="5562600" y="3363817"/>
            <a:ext cx="1371600" cy="58420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th-TH" sz="17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ให้สัตยาบันและมีผลบังคับใช้แล้ว</a:t>
            </a:r>
            <a:endParaRPr lang="en-US" sz="17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0" name="TimeShape"/>
          <p:cNvSpPr txBox="1">
            <a:spLocks noChangeArrowheads="1"/>
          </p:cNvSpPr>
          <p:nvPr/>
        </p:nvSpPr>
        <p:spPr bwMode="auto">
          <a:xfrm>
            <a:off x="6934200" y="13044"/>
            <a:ext cx="3241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1F497D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endParaRPr lang="th-TH" sz="6000" b="1" dirty="0">
              <a:solidFill>
                <a:srgbClr val="1F497D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29" name="Flowchart: Connector 128"/>
          <p:cNvSpPr/>
          <p:nvPr/>
        </p:nvSpPr>
        <p:spPr>
          <a:xfrm>
            <a:off x="5562600" y="4076700"/>
            <a:ext cx="1447800" cy="685800"/>
          </a:xfrm>
          <a:prstGeom prst="flowChartConnector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  <a:defRPr/>
            </a:pPr>
            <a:r>
              <a:rPr lang="th-TH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MRA</a:t>
            </a:r>
            <a:r>
              <a:rPr lang="th-TH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ท่องเที่ยว</a:t>
            </a:r>
          </a:p>
          <a:p>
            <a:pPr algn="ctr">
              <a:lnSpc>
                <a:spcPts val="1800"/>
              </a:lnSpc>
              <a:defRPr/>
            </a:pPr>
            <a:r>
              <a:rPr lang="th-TH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(ลงนามแล้ว)</a:t>
            </a:r>
            <a:endParaRPr lang="en-US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8" name="Plus 77"/>
          <p:cNvSpPr/>
          <p:nvPr/>
        </p:nvSpPr>
        <p:spPr>
          <a:xfrm>
            <a:off x="4495800" y="4305300"/>
            <a:ext cx="285752" cy="2381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5470879"/>
            <a:ext cx="9144000" cy="244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>
                    <a:lumMod val="50000"/>
                  </a:schemeClr>
                </a:solidFill>
                <a:latin typeface="CordiaUPC" pitchFamily="34" charset="-34"/>
                <a:cs typeface="CordiaUPC" pitchFamily="34" charset="-34"/>
              </a:defRPr>
            </a:lvl1pPr>
          </a:lstStyle>
          <a:p>
            <a:pPr defTabSz="1371600">
              <a:tabLst>
                <a:tab pos="4168775" algn="l"/>
                <a:tab pos="8458200" algn="r"/>
              </a:tabLst>
            </a:pPr>
            <a:r>
              <a:rPr lang="th-TH" dirty="0" smtClean="0"/>
              <a:t>19 กุมภาพันธ์ 2557</a:t>
            </a:r>
            <a:r>
              <a:rPr lang="en-US" dirty="0" smtClean="0"/>
              <a:t>	www.nesdb.go.th	</a:t>
            </a:r>
            <a:fld id="{FEE6738B-F869-4EEB-96B4-CD513E891C91}" type="slidenum">
              <a:rPr lang="en-US" smtClean="0"/>
              <a:pPr defTabSz="1371600">
                <a:tabLst>
                  <a:tab pos="4168775" algn="l"/>
                  <a:tab pos="8458200" algn="r"/>
                </a:tabLst>
              </a:pPr>
              <a:t>7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381000" y="647700"/>
            <a:ext cx="8763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th-TH" altLang="ja-JP" sz="44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ประเด็นนำเสนอ</a:t>
            </a:r>
            <a:endParaRPr lang="en-US" altLang="ja-JP" sz="4400" b="1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0033CC"/>
              </a:solidFill>
              <a:latin typeface="TH SarabunPSK" pitchFamily="34" charset="-34"/>
              <a:ea typeface="MS Mincho" pitchFamily="49" charset="-128"/>
              <a:cs typeface="TH SarabunPSK" pitchFamily="34" charset="-34"/>
            </a:endParaRPr>
          </a:p>
        </p:txBody>
      </p:sp>
      <p:graphicFrame>
        <p:nvGraphicFramePr>
          <p:cNvPr id="11" name="Content Placeholder 6"/>
          <p:cNvGraphicFramePr>
            <a:graphicFrameLocks/>
          </p:cNvGraphicFramePr>
          <p:nvPr/>
        </p:nvGraphicFramePr>
        <p:xfrm>
          <a:off x="685800" y="1638300"/>
          <a:ext cx="7672414" cy="3497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7620000" y="266700"/>
            <a:ext cx="1295400" cy="1295400"/>
            <a:chOff x="7053942" y="3390900"/>
            <a:chExt cx="2057400" cy="2065566"/>
          </a:xfrm>
        </p:grpSpPr>
        <p:pic>
          <p:nvPicPr>
            <p:cNvPr id="9" name="Picture 6" descr="C:\Documents and Settings\montathip\Desktop\PPT บรรยาย\Asean Flags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53942" y="3913416"/>
              <a:ext cx="2057400" cy="15430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7" descr="C:\Documents and Settings\montathip\Desktop\PPT บรรยาย\9302791-crystal-sphere-of-asean-flag-with-world-map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543798" y="3390900"/>
              <a:ext cx="1066800" cy="1066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cxnSp>
        <p:nvCxnSpPr>
          <p:cNvPr id="12" name="Straight Connector 11"/>
          <p:cNvCxnSpPr/>
          <p:nvPr/>
        </p:nvCxnSpPr>
        <p:spPr>
          <a:xfrm>
            <a:off x="3276600" y="952500"/>
            <a:ext cx="4267200" cy="1588"/>
          </a:xfrm>
          <a:prstGeom prst="line">
            <a:avLst/>
          </a:prstGeom>
          <a:ln cmpd="sng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5470879"/>
            <a:ext cx="9144000" cy="244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>
                    <a:lumMod val="50000"/>
                  </a:schemeClr>
                </a:solidFill>
                <a:latin typeface="CordiaUPC" pitchFamily="34" charset="-34"/>
                <a:cs typeface="CordiaUPC" pitchFamily="34" charset="-34"/>
              </a:defRPr>
            </a:lvl1pPr>
          </a:lstStyle>
          <a:p>
            <a:pPr defTabSz="1371600">
              <a:tabLst>
                <a:tab pos="4168775" algn="l"/>
                <a:tab pos="8458200" algn="r"/>
              </a:tabLst>
            </a:pPr>
            <a:r>
              <a:rPr lang="th-TH" dirty="0" smtClean="0"/>
              <a:t>19 กุมภาพันธ์ 2557</a:t>
            </a:r>
            <a:r>
              <a:rPr lang="en-US" dirty="0" smtClean="0"/>
              <a:t>	www.nesdb.go.th	</a:t>
            </a:r>
            <a:fld id="{FEE6738B-F869-4EEB-96B4-CD513E891C91}" type="slidenum">
              <a:rPr lang="en-US" smtClean="0"/>
              <a:pPr defTabSz="1371600">
                <a:tabLst>
                  <a:tab pos="4168775" algn="l"/>
                  <a:tab pos="8458200" algn="r"/>
                </a:tabLst>
              </a:pPr>
              <a:t>8</a:t>
            </a:fld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5502826"/>
              </p:ext>
            </p:extLst>
          </p:nvPr>
        </p:nvGraphicFramePr>
        <p:xfrm>
          <a:off x="357158" y="3143252"/>
          <a:ext cx="8382000" cy="2159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1295400"/>
                <a:gridCol w="3048000"/>
              </a:tblGrid>
              <a:tr h="407382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ประชาคมอาเซียน 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T="38100" marB="3810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8100" marB="3810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เปรียบเทียบกับ...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T="38100" marB="3810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ประชากร 580 ล้าน</a:t>
                      </a:r>
                      <a:endParaRPr lang="en-US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&gt;</a:t>
                      </a:r>
                      <a:endParaRPr lang="en-US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สหภาพยุโรป</a:t>
                      </a:r>
                      <a:endParaRPr lang="en-US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8100" marB="38100"/>
                </a:tc>
              </a:tr>
              <a:tr h="320040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GDP ขนาด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1.5 ล้านล้านเหรียญสหรัฐ</a:t>
                      </a:r>
                      <a:endParaRPr lang="en-US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=</a:t>
                      </a:r>
                      <a:endParaRPr lang="en-US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เกาหลีใต้</a:t>
                      </a:r>
                      <a:endParaRPr lang="en-US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8100" marB="38100"/>
                </a:tc>
              </a:tr>
              <a:tr h="320040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การค้าระหว่างประเทศ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1.61 ล้านล้านเหรียญสหรัฐ</a:t>
                      </a:r>
                      <a:endParaRPr lang="en-US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=</a:t>
                      </a:r>
                      <a:endParaRPr lang="en-US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6 เท่าของไทย</a:t>
                      </a:r>
                      <a:endParaRPr lang="en-US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8100" marB="38100"/>
                </a:tc>
              </a:tr>
              <a:tr h="320040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การลงทุนโดยตรง 50 พันล้านเหรียญสหรัฐ</a:t>
                      </a:r>
                      <a:endParaRPr lang="en-US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=</a:t>
                      </a:r>
                      <a:endParaRPr lang="en-US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60%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ของจีน</a:t>
                      </a:r>
                      <a:endParaRPr lang="en-US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8100" marB="38100"/>
                </a:tc>
              </a:tr>
              <a:tr h="320040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การท่องเที่ยวระหว่างประเทศ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65 ล้านคน</a:t>
                      </a:r>
                      <a:endParaRPr lang="en-US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=</a:t>
                      </a:r>
                      <a:endParaRPr lang="en-US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อันดับ 2 ของโลก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รองจากฝรั่งเศส</a:t>
                      </a:r>
                      <a:endParaRPr lang="en-US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8100" marB="38100"/>
                </a:tc>
              </a:tr>
            </a:tbl>
          </a:graphicData>
        </a:graphic>
      </p:graphicFrame>
      <p:sp>
        <p:nvSpPr>
          <p:cNvPr id="10273" name="TextBox 4"/>
          <p:cNvSpPr txBox="1">
            <a:spLocks noChangeArrowheads="1"/>
          </p:cNvSpPr>
          <p:nvPr/>
        </p:nvSpPr>
        <p:spPr bwMode="auto">
          <a:xfrm>
            <a:off x="0" y="5286392"/>
            <a:ext cx="453866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900" b="1" dirty="0">
                <a:solidFill>
                  <a:schemeClr val="dk1"/>
                </a:solidFill>
                <a:cs typeface="Tahoma" pitchFamily="34" charset="0"/>
              </a:rPr>
              <a:t>ที่มา บทวิเคราะห์จากศูนย์วิจัยเศรษฐกิจและธุรกิจ  ธนาคารไทยพาณิชย์</a:t>
            </a:r>
            <a:endParaRPr lang="en-US" sz="900" b="1" dirty="0">
              <a:solidFill>
                <a:schemeClr val="dk1"/>
              </a:solidFill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1485900"/>
            <a:ext cx="616743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tabLst>
                <a:tab pos="1076325" algn="l"/>
              </a:tabLst>
              <a:defRPr/>
            </a:pPr>
            <a:r>
              <a:rPr lang="en-US" sz="14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ASEAN 10 </a:t>
            </a:r>
            <a:r>
              <a:rPr lang="en-US" sz="12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th-TH" sz="12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583 </a:t>
            </a:r>
            <a:r>
              <a:rPr lang="en-US" sz="12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Millions of </a:t>
            </a:r>
            <a:r>
              <a:rPr lang="en-US" sz="12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population</a:t>
            </a:r>
            <a:r>
              <a:rPr lang="th-TH" sz="12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2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( 9 % </a:t>
            </a:r>
            <a:r>
              <a:rPr lang="en-US" sz="12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of the world's population</a:t>
            </a:r>
            <a:r>
              <a:rPr lang="th-TH" sz="12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895350" algn="l"/>
              </a:tabLst>
              <a:defRPr/>
            </a:pPr>
            <a:r>
              <a:rPr lang="en-US" sz="12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                      GDP </a:t>
            </a:r>
            <a:r>
              <a:rPr lang="en-US" sz="12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1,275 Billions</a:t>
            </a:r>
            <a:r>
              <a:rPr lang="th-TH" sz="12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2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USD </a:t>
            </a:r>
            <a:r>
              <a:rPr lang="th-TH" sz="12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(2% </a:t>
            </a:r>
            <a:r>
              <a:rPr lang="en-US" sz="12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of the world’s GDP</a:t>
            </a:r>
            <a:r>
              <a:rPr lang="th-TH" sz="12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) </a:t>
            </a:r>
            <a:endParaRPr lang="en-US" sz="1200" b="1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19221" y="2168590"/>
            <a:ext cx="1981201" cy="340972"/>
            <a:chOff x="457201" y="4508500"/>
            <a:chExt cx="2171700" cy="381000"/>
          </a:xfrm>
        </p:grpSpPr>
        <p:pic>
          <p:nvPicPr>
            <p:cNvPr id="10282" name="Picture 14" descr="ธงเกาหลี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9200" y="4512469"/>
              <a:ext cx="660400" cy="369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3" name="Picture 15" descr="ธงจีน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1" y="4508500"/>
              <a:ext cx="68262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4" name="Picture 16" descr="ธงญี่ปุ่น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39926" y="4508500"/>
              <a:ext cx="68897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6324605" y="2202722"/>
            <a:ext cx="1863821" cy="337344"/>
            <a:chOff x="5867401" y="4552157"/>
            <a:chExt cx="1981199" cy="337344"/>
          </a:xfrm>
        </p:grpSpPr>
        <p:pic>
          <p:nvPicPr>
            <p:cNvPr id="10285" name="Picture 17" descr="ธงออสเตรเลีย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67401" y="4552157"/>
              <a:ext cx="631825" cy="334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6" name="Picture 18" descr="ธงนิวซีแลนด์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45350" y="4553480"/>
              <a:ext cx="603250" cy="336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7" name="Picture 19" descr="ธงอินเดีย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59550" y="4552157"/>
              <a:ext cx="603250" cy="334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88" name="Rectangle 28"/>
          <p:cNvSpPr>
            <a:spLocks noChangeArrowheads="1"/>
          </p:cNvSpPr>
          <p:nvPr/>
        </p:nvSpPr>
        <p:spPr bwMode="auto">
          <a:xfrm>
            <a:off x="96239" y="2661572"/>
            <a:ext cx="447119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ASEAN</a:t>
            </a:r>
            <a:r>
              <a:rPr lang="th-TH" sz="14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+3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 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:</a:t>
            </a:r>
            <a:r>
              <a:rPr lang="th-TH" sz="12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 2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,</a:t>
            </a:r>
            <a:r>
              <a:rPr lang="th-TH" sz="12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068 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Millions of Pop.</a:t>
            </a:r>
            <a:r>
              <a:rPr lang="th-TH" sz="12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 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(</a:t>
            </a:r>
            <a:r>
              <a:rPr lang="th-TH" sz="12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31 % 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of the world's population</a:t>
            </a:r>
            <a:r>
              <a:rPr lang="th-TH" sz="12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) 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GDP </a:t>
            </a:r>
            <a:r>
              <a:rPr lang="th-TH" sz="12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9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,</a:t>
            </a:r>
            <a:r>
              <a:rPr lang="th-TH" sz="12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901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 Billions</a:t>
            </a:r>
            <a:r>
              <a:rPr lang="th-TH" sz="12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 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USD </a:t>
            </a:r>
            <a:r>
              <a:rPr lang="th-TH" sz="12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(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18</a:t>
            </a:r>
            <a:r>
              <a:rPr lang="th-TH" sz="12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% 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of the world’s GDP</a:t>
            </a:r>
            <a:r>
              <a:rPr lang="th-TH" sz="12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) </a:t>
            </a:r>
            <a:endParaRPr lang="en-US" sz="1200" b="1" dirty="0">
              <a:solidFill>
                <a:schemeClr val="tx2">
                  <a:lumMod val="75000"/>
                </a:schemeClr>
              </a:solidFill>
              <a:cs typeface="Tahoma" pitchFamily="34" charset="0"/>
            </a:endParaRPr>
          </a:p>
        </p:txBody>
      </p:sp>
      <p:sp>
        <p:nvSpPr>
          <p:cNvPr id="10289" name="Rectangle 21"/>
          <p:cNvSpPr>
            <a:spLocks noChangeArrowheads="1"/>
          </p:cNvSpPr>
          <p:nvPr/>
        </p:nvSpPr>
        <p:spPr bwMode="auto">
          <a:xfrm>
            <a:off x="4567656" y="2661561"/>
            <a:ext cx="4528741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ASEAN</a:t>
            </a:r>
            <a:r>
              <a:rPr lang="th-TH" sz="14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+6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 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: </a:t>
            </a:r>
            <a:r>
              <a:rPr lang="th-TH" sz="11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3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,</a:t>
            </a:r>
            <a:r>
              <a:rPr lang="th-TH" sz="11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284 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Millions of Pop.</a:t>
            </a:r>
            <a:r>
              <a:rPr lang="th-TH" sz="11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 ( 50 % 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of the world's population</a:t>
            </a:r>
            <a:r>
              <a:rPr lang="th-TH" sz="11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)</a:t>
            </a:r>
          </a:p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                           GDP </a:t>
            </a:r>
            <a:r>
              <a:rPr lang="th-TH" sz="11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12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,</a:t>
            </a:r>
            <a:r>
              <a:rPr lang="th-TH" sz="11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250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 Billions</a:t>
            </a:r>
            <a:r>
              <a:rPr lang="th-TH" sz="11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 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USD </a:t>
            </a:r>
            <a:r>
              <a:rPr lang="th-TH" sz="11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(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22</a:t>
            </a:r>
            <a:r>
              <a:rPr lang="th-TH" sz="11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% 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of the world’s GDP</a:t>
            </a:r>
            <a:r>
              <a:rPr lang="th-TH" sz="11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) </a:t>
            </a:r>
            <a:endParaRPr lang="en-US" sz="1100" b="1" dirty="0">
              <a:solidFill>
                <a:schemeClr val="tx2">
                  <a:lumMod val="75000"/>
                </a:schemeClr>
              </a:solidFill>
              <a:cs typeface="Tahoma" pitchFamily="34" charset="0"/>
            </a:endParaRPr>
          </a:p>
        </p:txBody>
      </p:sp>
      <p:sp>
        <p:nvSpPr>
          <p:cNvPr id="23" name="Cross 22"/>
          <p:cNvSpPr/>
          <p:nvPr/>
        </p:nvSpPr>
        <p:spPr>
          <a:xfrm>
            <a:off x="4290218" y="2254314"/>
            <a:ext cx="381000" cy="317500"/>
          </a:xfrm>
          <a:prstGeom prst="plus">
            <a:avLst>
              <a:gd name="adj" fmla="val 3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4" name="Slide Number Placeholder 11"/>
          <p:cNvSpPr txBox="1">
            <a:spLocks/>
          </p:cNvSpPr>
          <p:nvPr/>
        </p:nvSpPr>
        <p:spPr bwMode="auto">
          <a:xfrm>
            <a:off x="7010400" y="5410731"/>
            <a:ext cx="213360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304800" y="114300"/>
            <a:ext cx="8534400" cy="45871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th-TH" altLang="ja-JP" sz="36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ภาพรวมโอกาสประชาคมอาเซียน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71500"/>
            <a:ext cx="1142303" cy="90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7010400" y="5410729"/>
            <a:ext cx="2133600" cy="304271"/>
          </a:xfrm>
        </p:spPr>
        <p:txBody>
          <a:bodyPr/>
          <a:lstStyle/>
          <a:p>
            <a:fld id="{C0C3BD69-07EB-4527-8C0F-EDE75C80A845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876800" y="266700"/>
            <a:ext cx="4267200" cy="1588"/>
          </a:xfrm>
          <a:prstGeom prst="line">
            <a:avLst/>
          </a:prstGeom>
          <a:ln cmpd="sng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5470879"/>
            <a:ext cx="9144000" cy="244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>
                    <a:lumMod val="50000"/>
                  </a:schemeClr>
                </a:solidFill>
                <a:latin typeface="CordiaUPC" pitchFamily="34" charset="-34"/>
                <a:cs typeface="CordiaUPC" pitchFamily="34" charset="-34"/>
              </a:defRPr>
            </a:lvl1pPr>
          </a:lstStyle>
          <a:p>
            <a:pPr defTabSz="1371600">
              <a:tabLst>
                <a:tab pos="4168775" algn="l"/>
                <a:tab pos="8458200" algn="r"/>
              </a:tabLst>
            </a:pPr>
            <a:r>
              <a:rPr lang="th-TH" dirty="0" smtClean="0"/>
              <a:t>19 กุมภาพันธ์ 2557</a:t>
            </a:r>
            <a:r>
              <a:rPr lang="en-US" dirty="0" smtClean="0"/>
              <a:t>	www.nesdb.go.th	</a:t>
            </a:r>
            <a:fld id="{FEE6738B-F869-4EEB-96B4-CD513E891C91}" type="slidenum">
              <a:rPr lang="en-US" smtClean="0"/>
              <a:pPr defTabSz="1371600">
                <a:tabLst>
                  <a:tab pos="4168775" algn="l"/>
                  <a:tab pos="8458200" algn="r"/>
                </a:tabLst>
              </a:pPr>
              <a:t>9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A62GgVC0eo1vniax41m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4288</Words>
  <Application>Microsoft Office PowerPoint</Application>
  <PresentationFormat>นำเสนอทางหน้าจอ (16:10)</PresentationFormat>
  <Paragraphs>693</Paragraphs>
  <Slides>32</Slides>
  <Notes>10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32</vt:i4>
      </vt:variant>
    </vt:vector>
  </HeadingPairs>
  <TitlesOfParts>
    <vt:vector size="33" baseType="lpstr">
      <vt:lpstr>Office Theme</vt:lpstr>
      <vt:lpstr>ภาพนิ่ง 1</vt:lpstr>
      <vt:lpstr>ภาพนิ่ง 2</vt:lpstr>
      <vt:lpstr>ภาพนิ่ง 3</vt:lpstr>
      <vt:lpstr>ประชาคมการเมืองและความมั่นคงอาเซียน</vt:lpstr>
      <vt:lpstr>ประชาคมสังคมและวัฒนธรรมอาเซียน</vt:lpstr>
      <vt:lpstr>ประชาคมเศรษฐกิจอาเซียน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การเตรียมความพร้อมสู่ประชาคมอาเซียน  </vt:lpstr>
      <vt:lpstr>การเตรียมความพร้อมสู่ประชาคมอาเซียน (ต่อ)  </vt:lpstr>
      <vt:lpstr>ภาพนิ่ง 25</vt:lpstr>
      <vt:lpstr>ภาพนิ่ง 26</vt:lpstr>
      <vt:lpstr>ประเด็นเร่งด่วนที่ต้องดำเนินการก่อนเข้าสู่ประชาคมอาเซียน ปี 2558</vt:lpstr>
      <vt:lpstr>ประเด็นเร่งด่วนที่ต้องดำเนินการก่อนเข้าสู่ประชาคมอาเซียน ปี 2558</vt:lpstr>
      <vt:lpstr>ภาพนิ่ง 29</vt:lpstr>
      <vt:lpstr>ประเด็นเร่งด่วนที่ต้องดำเนินการก่อนเข้าสู่ประชาคมอาเซียน ปี 2558</vt:lpstr>
      <vt:lpstr>ภาพนิ่ง 31</vt:lpstr>
      <vt:lpstr>ภาพนิ่ง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montathip</dc:creator>
  <cp:lastModifiedBy>iLLuSioN</cp:lastModifiedBy>
  <cp:revision>164</cp:revision>
  <dcterms:created xsi:type="dcterms:W3CDTF">2013-07-17T03:43:11Z</dcterms:created>
  <dcterms:modified xsi:type="dcterms:W3CDTF">2014-02-18T10:49:38Z</dcterms:modified>
</cp:coreProperties>
</file>