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3" r:id="rId4"/>
    <p:sldId id="278" r:id="rId5"/>
    <p:sldId id="342" r:id="rId6"/>
    <p:sldId id="286" r:id="rId7"/>
    <p:sldId id="325" r:id="rId8"/>
    <p:sldId id="328" r:id="rId9"/>
    <p:sldId id="327" r:id="rId10"/>
    <p:sldId id="329" r:id="rId11"/>
    <p:sldId id="330" r:id="rId12"/>
    <p:sldId id="331" r:id="rId13"/>
    <p:sldId id="332" r:id="rId14"/>
    <p:sldId id="343" r:id="rId15"/>
    <p:sldId id="344" r:id="rId16"/>
    <p:sldId id="333" r:id="rId17"/>
    <p:sldId id="334" r:id="rId18"/>
    <p:sldId id="335" r:id="rId19"/>
    <p:sldId id="338" r:id="rId20"/>
    <p:sldId id="339" r:id="rId21"/>
    <p:sldId id="340" r:id="rId22"/>
    <p:sldId id="341" r:id="rId23"/>
    <p:sldId id="323" r:id="rId24"/>
  </p:sldIdLst>
  <p:sldSz cx="9144000" cy="6858000" type="screen4x3"/>
  <p:notesSz cx="7010400" cy="9296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EB608-943F-455C-8E3D-A9F08563D631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C653055-6D79-4126-8A6F-6ADB40A709C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7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ACIA</a:t>
          </a:r>
        </a:p>
        <a:p>
          <a:r>
            <a:rPr lang="en-US" sz="17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(IGA+AIA)</a:t>
          </a:r>
          <a:endParaRPr lang="th-TH" sz="17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A773FA-4575-4A2F-9522-983F4FECD834}" type="parTrans" cxnId="{7BA656E4-E290-4AB4-ABC2-5CB2C57CCBCE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E8AB84-9004-4F2E-8CF3-54C93A79998D}" type="sibTrans" cxnId="{7BA656E4-E290-4AB4-ABC2-5CB2C57CCBCE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1FFDA3-E94D-430A-AF2B-8B8399A2FAA7}">
      <dgm:prSet phldrT="[Text]" custT="1"/>
      <dgm:spPr>
        <a:solidFill>
          <a:srgbClr val="C00000"/>
        </a:solidFill>
      </dgm:spPr>
      <dgm:t>
        <a:bodyPr/>
        <a:lstStyle/>
        <a:p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เปิดเสรี</a:t>
          </a:r>
          <a:endParaRPr lang="th-TH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24565B-BCB2-4551-AE42-B6A17AD146D7}" type="parTrans" cxnId="{0DC80B8D-11B7-4627-B60A-D8EB878633D9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3D0400C-A25D-4743-984B-B66F04CA8B76}" type="sibTrans" cxnId="{0DC80B8D-11B7-4627-B60A-D8EB878633D9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3940B4-EE63-4EF7-AD13-94A7CEC4A167}">
      <dgm:prSet phldrT="[Text]" custT="1"/>
      <dgm:spPr>
        <a:solidFill>
          <a:srgbClr val="D834B5"/>
        </a:solidFill>
      </dgm:spPr>
      <dgm:t>
        <a:bodyPr/>
        <a:lstStyle/>
        <a:p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คุ้มครอง</a:t>
          </a:r>
          <a:endParaRPr lang="th-TH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3F821B-FEDE-42BC-9E6D-C5459B39EAEF}" type="parTrans" cxnId="{B752C8A3-E33B-4698-99E7-0B5F88B4C972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297604-64B8-46DC-A069-16CD2E6252DC}" type="sibTrans" cxnId="{B752C8A3-E33B-4698-99E7-0B5F88B4C972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4E1879-81CD-437E-BC68-FF68482052C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อำนวยความสะดวก</a:t>
          </a:r>
          <a:endParaRPr lang="th-TH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53ED98-5FFF-4A9E-9FA9-706133BE13F4}" type="parTrans" cxnId="{B993C7A4-FD78-4726-B8F1-DCC2AB53E407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A7045A9-7C33-44CB-A63F-A962D508018C}" type="sibTrans" cxnId="{B993C7A4-FD78-4726-B8F1-DCC2AB53E407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C2C4EEC-6DA2-4951-8B80-13C22D27645A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</a:t>
          </a:r>
          <a:endParaRPr lang="th-TH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86561A-B0D3-44CE-8755-444E7BA79465}" type="parTrans" cxnId="{1AD90F7A-67B8-475C-AA93-4752A29B1C6A}">
      <dgm:prSet/>
      <dgm:spPr/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3717DB-7710-451E-9EFA-4C056A28188D}" type="sibTrans" cxnId="{1AD90F7A-67B8-475C-AA93-4752A29B1C6A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th-TH" sz="18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B75D51-C76F-4B22-ADB8-56BB0724938A}" type="pres">
      <dgm:prSet presAssocID="{16EEB608-943F-455C-8E3D-A9F08563D6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E8BD72D-FD1C-4789-8D2D-4652BC0D2398}" type="pres">
      <dgm:prSet presAssocID="{FC653055-6D79-4126-8A6F-6ADB40A709CD}" presName="centerShape" presStyleLbl="node0" presStyleIdx="0" presStyleCnt="1"/>
      <dgm:spPr/>
      <dgm:t>
        <a:bodyPr/>
        <a:lstStyle/>
        <a:p>
          <a:endParaRPr lang="th-TH"/>
        </a:p>
      </dgm:t>
    </dgm:pt>
    <dgm:pt modelId="{4405C9C2-D220-4624-92CB-6C2A102D6F65}" type="pres">
      <dgm:prSet presAssocID="{271FFDA3-E94D-430A-AF2B-8B8399A2FAA7}" presName="node" presStyleLbl="node1" presStyleIdx="0" presStyleCnt="4" custRadScaleRad="100113" custRadScaleInc="2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6FD4BF-6FB2-4046-8882-65361238A411}" type="pres">
      <dgm:prSet presAssocID="{271FFDA3-E94D-430A-AF2B-8B8399A2FAA7}" presName="dummy" presStyleCnt="0"/>
      <dgm:spPr/>
    </dgm:pt>
    <dgm:pt modelId="{B67346B2-0DEA-4A81-B2BE-BA9BD7D49549}" type="pres">
      <dgm:prSet presAssocID="{F3D0400C-A25D-4743-984B-B66F04CA8B76}" presName="sibTrans" presStyleLbl="sibTrans2D1" presStyleIdx="0" presStyleCnt="4"/>
      <dgm:spPr/>
      <dgm:t>
        <a:bodyPr/>
        <a:lstStyle/>
        <a:p>
          <a:endParaRPr lang="th-TH"/>
        </a:p>
      </dgm:t>
    </dgm:pt>
    <dgm:pt modelId="{D51302FE-FA89-4068-9628-14C7B96915BC}" type="pres">
      <dgm:prSet presAssocID="{B83940B4-EE63-4EF7-AD13-94A7CEC4A167}" presName="node" presStyleLbl="node1" presStyleIdx="1" presStyleCnt="4" custScaleX="112594" custScaleY="1151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744890-CC88-46AE-8470-07E283A17ACE}" type="pres">
      <dgm:prSet presAssocID="{B83940B4-EE63-4EF7-AD13-94A7CEC4A167}" presName="dummy" presStyleCnt="0"/>
      <dgm:spPr/>
    </dgm:pt>
    <dgm:pt modelId="{FBE4D236-EC57-41BD-B2FD-6791517BB3C2}" type="pres">
      <dgm:prSet presAssocID="{85297604-64B8-46DC-A069-16CD2E6252DC}" presName="sibTrans" presStyleLbl="sibTrans2D1" presStyleIdx="1" presStyleCnt="4"/>
      <dgm:spPr/>
      <dgm:t>
        <a:bodyPr/>
        <a:lstStyle/>
        <a:p>
          <a:endParaRPr lang="th-TH"/>
        </a:p>
      </dgm:t>
    </dgm:pt>
    <dgm:pt modelId="{715442FE-1516-4173-8E04-590E6BEEA4C4}" type="pres">
      <dgm:prSet presAssocID="{464E1879-81CD-437E-BC68-FF68482052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ED2C77-C3EB-43DB-AB22-9173820423D2}" type="pres">
      <dgm:prSet presAssocID="{464E1879-81CD-437E-BC68-FF68482052C1}" presName="dummy" presStyleCnt="0"/>
      <dgm:spPr/>
    </dgm:pt>
    <dgm:pt modelId="{32A8435F-4DF5-4E52-B6FC-00A81512344C}" type="pres">
      <dgm:prSet presAssocID="{FA7045A9-7C33-44CB-A63F-A962D508018C}" presName="sibTrans" presStyleLbl="sibTrans2D1" presStyleIdx="2" presStyleCnt="4"/>
      <dgm:spPr/>
      <dgm:t>
        <a:bodyPr/>
        <a:lstStyle/>
        <a:p>
          <a:endParaRPr lang="th-TH"/>
        </a:p>
      </dgm:t>
    </dgm:pt>
    <dgm:pt modelId="{1CE4469A-779D-408E-8BCB-98E8E1FADF8A}" type="pres">
      <dgm:prSet presAssocID="{DC2C4EEC-6DA2-4951-8B80-13C22D2764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6C8CAA-25A8-4905-AB38-6DFFCE5F8838}" type="pres">
      <dgm:prSet presAssocID="{DC2C4EEC-6DA2-4951-8B80-13C22D27645A}" presName="dummy" presStyleCnt="0"/>
      <dgm:spPr/>
    </dgm:pt>
    <dgm:pt modelId="{3642D573-2194-41F8-85CC-17244749D8A9}" type="pres">
      <dgm:prSet presAssocID="{EF3717DB-7710-451E-9EFA-4C056A28188D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F5B3BE8-B5AB-4AFB-84B4-A96D1A207EB6}" type="presOf" srcId="{DC2C4EEC-6DA2-4951-8B80-13C22D27645A}" destId="{1CE4469A-779D-408E-8BCB-98E8E1FADF8A}" srcOrd="0" destOrd="0" presId="urn:microsoft.com/office/officeart/2005/8/layout/radial6"/>
    <dgm:cxn modelId="{B752C8A3-E33B-4698-99E7-0B5F88B4C972}" srcId="{FC653055-6D79-4126-8A6F-6ADB40A709CD}" destId="{B83940B4-EE63-4EF7-AD13-94A7CEC4A167}" srcOrd="1" destOrd="0" parTransId="{4E3F821B-FEDE-42BC-9E6D-C5459B39EAEF}" sibTransId="{85297604-64B8-46DC-A069-16CD2E6252DC}"/>
    <dgm:cxn modelId="{0DC80B8D-11B7-4627-B60A-D8EB878633D9}" srcId="{FC653055-6D79-4126-8A6F-6ADB40A709CD}" destId="{271FFDA3-E94D-430A-AF2B-8B8399A2FAA7}" srcOrd="0" destOrd="0" parTransId="{A324565B-BCB2-4551-AE42-B6A17AD146D7}" sibTransId="{F3D0400C-A25D-4743-984B-B66F04CA8B76}"/>
    <dgm:cxn modelId="{1E0D07B6-5D20-4EEF-84F2-E320AD80A2AB}" type="presOf" srcId="{271FFDA3-E94D-430A-AF2B-8B8399A2FAA7}" destId="{4405C9C2-D220-4624-92CB-6C2A102D6F65}" srcOrd="0" destOrd="0" presId="urn:microsoft.com/office/officeart/2005/8/layout/radial6"/>
    <dgm:cxn modelId="{4503C3F4-266D-4A56-8554-B6F57F72CB9A}" type="presOf" srcId="{EF3717DB-7710-451E-9EFA-4C056A28188D}" destId="{3642D573-2194-41F8-85CC-17244749D8A9}" srcOrd="0" destOrd="0" presId="urn:microsoft.com/office/officeart/2005/8/layout/radial6"/>
    <dgm:cxn modelId="{4B1B89C9-B4E6-4033-9180-98185034513A}" type="presOf" srcId="{85297604-64B8-46DC-A069-16CD2E6252DC}" destId="{FBE4D236-EC57-41BD-B2FD-6791517BB3C2}" srcOrd="0" destOrd="0" presId="urn:microsoft.com/office/officeart/2005/8/layout/radial6"/>
    <dgm:cxn modelId="{7BA656E4-E290-4AB4-ABC2-5CB2C57CCBCE}" srcId="{16EEB608-943F-455C-8E3D-A9F08563D631}" destId="{FC653055-6D79-4126-8A6F-6ADB40A709CD}" srcOrd="0" destOrd="0" parTransId="{FAA773FA-4575-4A2F-9522-983F4FECD834}" sibTransId="{2DE8AB84-9004-4F2E-8CF3-54C93A79998D}"/>
    <dgm:cxn modelId="{1AC7C1E5-AF14-400B-B9D0-958B1AA71677}" type="presOf" srcId="{FC653055-6D79-4126-8A6F-6ADB40A709CD}" destId="{BE8BD72D-FD1C-4789-8D2D-4652BC0D2398}" srcOrd="0" destOrd="0" presId="urn:microsoft.com/office/officeart/2005/8/layout/radial6"/>
    <dgm:cxn modelId="{CAE9E4F5-186D-4D73-B05B-CD4B867E4269}" type="presOf" srcId="{B83940B4-EE63-4EF7-AD13-94A7CEC4A167}" destId="{D51302FE-FA89-4068-9628-14C7B96915BC}" srcOrd="0" destOrd="0" presId="urn:microsoft.com/office/officeart/2005/8/layout/radial6"/>
    <dgm:cxn modelId="{E0907F13-B1AF-4F0A-A0D9-D17533BB645C}" type="presOf" srcId="{464E1879-81CD-437E-BC68-FF68482052C1}" destId="{715442FE-1516-4173-8E04-590E6BEEA4C4}" srcOrd="0" destOrd="0" presId="urn:microsoft.com/office/officeart/2005/8/layout/radial6"/>
    <dgm:cxn modelId="{1AD90F7A-67B8-475C-AA93-4752A29B1C6A}" srcId="{FC653055-6D79-4126-8A6F-6ADB40A709CD}" destId="{DC2C4EEC-6DA2-4951-8B80-13C22D27645A}" srcOrd="3" destOrd="0" parTransId="{C986561A-B0D3-44CE-8755-444E7BA79465}" sibTransId="{EF3717DB-7710-451E-9EFA-4C056A28188D}"/>
    <dgm:cxn modelId="{71666FB1-3ECC-4745-B82A-1DF0BF86039A}" type="presOf" srcId="{16EEB608-943F-455C-8E3D-A9F08563D631}" destId="{3EB75D51-C76F-4B22-ADB8-56BB0724938A}" srcOrd="0" destOrd="0" presId="urn:microsoft.com/office/officeart/2005/8/layout/radial6"/>
    <dgm:cxn modelId="{B993C7A4-FD78-4726-B8F1-DCC2AB53E407}" srcId="{FC653055-6D79-4126-8A6F-6ADB40A709CD}" destId="{464E1879-81CD-437E-BC68-FF68482052C1}" srcOrd="2" destOrd="0" parTransId="{3E53ED98-5FFF-4A9E-9FA9-706133BE13F4}" sibTransId="{FA7045A9-7C33-44CB-A63F-A962D508018C}"/>
    <dgm:cxn modelId="{17E403D4-1107-4B52-A19E-9F5785CA84C8}" type="presOf" srcId="{FA7045A9-7C33-44CB-A63F-A962D508018C}" destId="{32A8435F-4DF5-4E52-B6FC-00A81512344C}" srcOrd="0" destOrd="0" presId="urn:microsoft.com/office/officeart/2005/8/layout/radial6"/>
    <dgm:cxn modelId="{6EF38BC6-2D2F-45BC-A9BD-5241574E704F}" type="presOf" srcId="{F3D0400C-A25D-4743-984B-B66F04CA8B76}" destId="{B67346B2-0DEA-4A81-B2BE-BA9BD7D49549}" srcOrd="0" destOrd="0" presId="urn:microsoft.com/office/officeart/2005/8/layout/radial6"/>
    <dgm:cxn modelId="{C44A1E89-1F78-4F58-9FB1-BDF639611056}" type="presParOf" srcId="{3EB75D51-C76F-4B22-ADB8-56BB0724938A}" destId="{BE8BD72D-FD1C-4789-8D2D-4652BC0D2398}" srcOrd="0" destOrd="0" presId="urn:microsoft.com/office/officeart/2005/8/layout/radial6"/>
    <dgm:cxn modelId="{A7991C6F-47D5-4C81-8443-6E54D4659965}" type="presParOf" srcId="{3EB75D51-C76F-4B22-ADB8-56BB0724938A}" destId="{4405C9C2-D220-4624-92CB-6C2A102D6F65}" srcOrd="1" destOrd="0" presId="urn:microsoft.com/office/officeart/2005/8/layout/radial6"/>
    <dgm:cxn modelId="{A70DEA79-3BBF-4F13-9F1F-E06147FA820D}" type="presParOf" srcId="{3EB75D51-C76F-4B22-ADB8-56BB0724938A}" destId="{006FD4BF-6FB2-4046-8882-65361238A411}" srcOrd="2" destOrd="0" presId="urn:microsoft.com/office/officeart/2005/8/layout/radial6"/>
    <dgm:cxn modelId="{D34DDBB5-DA92-4DDD-9AE7-7C161BBEA380}" type="presParOf" srcId="{3EB75D51-C76F-4B22-ADB8-56BB0724938A}" destId="{B67346B2-0DEA-4A81-B2BE-BA9BD7D49549}" srcOrd="3" destOrd="0" presId="urn:microsoft.com/office/officeart/2005/8/layout/radial6"/>
    <dgm:cxn modelId="{897E20F6-66E0-4FF7-8414-1C434D622401}" type="presParOf" srcId="{3EB75D51-C76F-4B22-ADB8-56BB0724938A}" destId="{D51302FE-FA89-4068-9628-14C7B96915BC}" srcOrd="4" destOrd="0" presId="urn:microsoft.com/office/officeart/2005/8/layout/radial6"/>
    <dgm:cxn modelId="{6F4A0166-AEC6-4976-A830-F3C30467BD28}" type="presParOf" srcId="{3EB75D51-C76F-4B22-ADB8-56BB0724938A}" destId="{94744890-CC88-46AE-8470-07E283A17ACE}" srcOrd="5" destOrd="0" presId="urn:microsoft.com/office/officeart/2005/8/layout/radial6"/>
    <dgm:cxn modelId="{4158D3F3-3AA9-40E4-9D61-9C7B8BE268F1}" type="presParOf" srcId="{3EB75D51-C76F-4B22-ADB8-56BB0724938A}" destId="{FBE4D236-EC57-41BD-B2FD-6791517BB3C2}" srcOrd="6" destOrd="0" presId="urn:microsoft.com/office/officeart/2005/8/layout/radial6"/>
    <dgm:cxn modelId="{DB4E6E4E-F457-4190-99F6-56E8E9C8640F}" type="presParOf" srcId="{3EB75D51-C76F-4B22-ADB8-56BB0724938A}" destId="{715442FE-1516-4173-8E04-590E6BEEA4C4}" srcOrd="7" destOrd="0" presId="urn:microsoft.com/office/officeart/2005/8/layout/radial6"/>
    <dgm:cxn modelId="{5FB175B0-3F44-458A-80A1-1B02CD3F5D66}" type="presParOf" srcId="{3EB75D51-C76F-4B22-ADB8-56BB0724938A}" destId="{FFED2C77-C3EB-43DB-AB22-9173820423D2}" srcOrd="8" destOrd="0" presId="urn:microsoft.com/office/officeart/2005/8/layout/radial6"/>
    <dgm:cxn modelId="{5861DAD7-7280-4113-A8ED-C790753D99B1}" type="presParOf" srcId="{3EB75D51-C76F-4B22-ADB8-56BB0724938A}" destId="{32A8435F-4DF5-4E52-B6FC-00A81512344C}" srcOrd="9" destOrd="0" presId="urn:microsoft.com/office/officeart/2005/8/layout/radial6"/>
    <dgm:cxn modelId="{4AA26306-74A5-494E-8609-41950F45D088}" type="presParOf" srcId="{3EB75D51-C76F-4B22-ADB8-56BB0724938A}" destId="{1CE4469A-779D-408E-8BCB-98E8E1FADF8A}" srcOrd="10" destOrd="0" presId="urn:microsoft.com/office/officeart/2005/8/layout/radial6"/>
    <dgm:cxn modelId="{00286CE9-F786-4EF2-A99E-69BA71AC5E4C}" type="presParOf" srcId="{3EB75D51-C76F-4B22-ADB8-56BB0724938A}" destId="{AF6C8CAA-25A8-4905-AB38-6DFFCE5F8838}" srcOrd="11" destOrd="0" presId="urn:microsoft.com/office/officeart/2005/8/layout/radial6"/>
    <dgm:cxn modelId="{7E18A678-77E5-4244-976B-59B0CC7E850A}" type="presParOf" srcId="{3EB75D51-C76F-4B22-ADB8-56BB0724938A}" destId="{3642D573-2194-41F8-85CC-17244749D8A9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D573-2194-41F8-85CC-17244749D8A9}">
      <dsp:nvSpPr>
        <dsp:cNvPr id="0" name=""/>
        <dsp:cNvSpPr/>
      </dsp:nvSpPr>
      <dsp:spPr>
        <a:xfrm>
          <a:off x="1035761" y="585509"/>
          <a:ext cx="3921214" cy="3921214"/>
        </a:xfrm>
        <a:prstGeom prst="blockArc">
          <a:avLst>
            <a:gd name="adj1" fmla="val 10799144"/>
            <a:gd name="adj2" fmla="val 16204956"/>
            <a:gd name="adj3" fmla="val 4634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8435F-4DF5-4E52-B6FC-00A81512344C}">
      <dsp:nvSpPr>
        <dsp:cNvPr id="0" name=""/>
        <dsp:cNvSpPr/>
      </dsp:nvSpPr>
      <dsp:spPr>
        <a:xfrm>
          <a:off x="1035761" y="585986"/>
          <a:ext cx="3921214" cy="3921214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4D236-EC57-41BD-B2FD-6791517BB3C2}">
      <dsp:nvSpPr>
        <dsp:cNvPr id="0" name=""/>
        <dsp:cNvSpPr/>
      </dsp:nvSpPr>
      <dsp:spPr>
        <a:xfrm>
          <a:off x="1035761" y="585986"/>
          <a:ext cx="3921214" cy="3921214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346B2-0DEA-4A81-B2BE-BA9BD7D49549}">
      <dsp:nvSpPr>
        <dsp:cNvPr id="0" name=""/>
        <dsp:cNvSpPr/>
      </dsp:nvSpPr>
      <dsp:spPr>
        <a:xfrm>
          <a:off x="1035761" y="585509"/>
          <a:ext cx="3921214" cy="3921214"/>
        </a:xfrm>
        <a:prstGeom prst="blockArc">
          <a:avLst>
            <a:gd name="adj1" fmla="val 16204955"/>
            <a:gd name="adj2" fmla="val 856"/>
            <a:gd name="adj3" fmla="val 4634"/>
          </a:avLst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BD72D-FD1C-4789-8D2D-4652BC0D2398}">
      <dsp:nvSpPr>
        <dsp:cNvPr id="0" name=""/>
        <dsp:cNvSpPr/>
      </dsp:nvSpPr>
      <dsp:spPr>
        <a:xfrm>
          <a:off x="2095027" y="1645251"/>
          <a:ext cx="1802684" cy="180268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ACIA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(IGA+AIA)</a:t>
          </a:r>
          <a:endParaRPr lang="th-TH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59024" y="1909248"/>
        <a:ext cx="1274690" cy="1274690"/>
      </dsp:txXfrm>
    </dsp:sp>
    <dsp:sp modelId="{4405C9C2-D220-4624-92CB-6C2A102D6F65}">
      <dsp:nvSpPr>
        <dsp:cNvPr id="0" name=""/>
        <dsp:cNvSpPr/>
      </dsp:nvSpPr>
      <dsp:spPr>
        <a:xfrm>
          <a:off x="2368190" y="0"/>
          <a:ext cx="1261878" cy="126187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เปิดเสรี</a:t>
          </a:r>
          <a:endParaRPr lang="th-TH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52988" y="184798"/>
        <a:ext cx="892282" cy="892282"/>
      </dsp:txXfrm>
    </dsp:sp>
    <dsp:sp modelId="{D51302FE-FA89-4068-9628-14C7B96915BC}">
      <dsp:nvSpPr>
        <dsp:cNvPr id="0" name=""/>
        <dsp:cNvSpPr/>
      </dsp:nvSpPr>
      <dsp:spPr>
        <a:xfrm>
          <a:off x="4201148" y="1820332"/>
          <a:ext cx="1420799" cy="1452523"/>
        </a:xfrm>
        <a:prstGeom prst="ellipse">
          <a:avLst/>
        </a:prstGeom>
        <a:solidFill>
          <a:srgbClr val="D834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คุ้มครอง</a:t>
          </a:r>
          <a:endParaRPr lang="th-TH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409219" y="2033049"/>
        <a:ext cx="1004657" cy="1027089"/>
      </dsp:txXfrm>
    </dsp:sp>
    <dsp:sp modelId="{715442FE-1516-4173-8E04-590E6BEEA4C4}">
      <dsp:nvSpPr>
        <dsp:cNvPr id="0" name=""/>
        <dsp:cNvSpPr/>
      </dsp:nvSpPr>
      <dsp:spPr>
        <a:xfrm>
          <a:off x="2365429" y="3830834"/>
          <a:ext cx="1261878" cy="1261878"/>
        </a:xfrm>
        <a:prstGeom prst="ellips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อำนวยความสะดวก</a:t>
          </a:r>
          <a:endParaRPr lang="th-TH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50227" y="4015632"/>
        <a:ext cx="892282" cy="892282"/>
      </dsp:txXfrm>
    </dsp:sp>
    <dsp:sp modelId="{1CE4469A-779D-408E-8BCB-98E8E1FADF8A}">
      <dsp:nvSpPr>
        <dsp:cNvPr id="0" name=""/>
        <dsp:cNvSpPr/>
      </dsp:nvSpPr>
      <dsp:spPr>
        <a:xfrm>
          <a:off x="450250" y="1915654"/>
          <a:ext cx="1261878" cy="1261878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ส่งเสริม</a:t>
          </a:r>
          <a:endParaRPr lang="th-TH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35048" y="2100452"/>
        <a:ext cx="892282" cy="89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5D41-F10E-4843-A526-E9C8D5398F6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AB4B-7E23-4640-B47A-AFB45256D4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1691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D109-C041-44E8-B0C4-8E1909AE6B07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17993-BCF8-40A2-BF28-9A741A1EE1C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4359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0" tIns="46640" rIns="93280" bIns="46640" anchor="b"/>
          <a:lstStyle/>
          <a:p>
            <a:pPr algn="r"/>
            <a:fld id="{4ABB1F17-3848-4111-9FF5-51DCD7A2E3E9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0" tIns="46640" rIns="93280" bIns="46640" anchor="b"/>
          <a:lstStyle/>
          <a:p>
            <a:pPr algn="r"/>
            <a:fld id="{C09F95D5-DDA3-480C-82EE-97C514DF3473}" type="slidenum">
              <a:rPr lang="en-US" sz="1200"/>
              <a:pPr algn="r"/>
              <a:t>2</a:t>
            </a:fld>
            <a:endParaRPr lang="th-TH" sz="12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Cordia New" pitchFamily="34" charset="-34"/>
            </a:endParaRPr>
          </a:p>
        </p:txBody>
      </p:sp>
      <p:sp>
        <p:nvSpPr>
          <p:cNvPr id="778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0722AB-810E-4809-9C31-25792D41D26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ประชาคมอาเซียนจะส่งผลกระทบต่อประเทศไทยในวงกว้าง  โดยเฉพาะด้านเศรษฐกิจ เกิดการจัดระบบและการเพิ่มขึ้นของการค้า การลงทุน และการบริการระหว่างประเทศ  การพัฒนาโครงสร้างพื้นฐานและการขยายตัวของเมือง การบริหารงานชายแดน การค้าชายแดน  การปฏิสัมพันธ์ทางสังคมอย่างใกล้ชิด การเคลื่อนย้ายคนและการเปลี่ยนแปลงด้านเทคโนโลยีและการสื่อสาร</a:t>
            </a:r>
          </a:p>
          <a:p>
            <a:endParaRPr lang="th-TH" smtClean="0"/>
          </a:p>
          <a:p>
            <a:r>
              <a:rPr lang="th-TH" smtClean="0"/>
              <a:t>กรมการปกครองจึงอาจได้รับผลกระทบในส่วนที่เกี่ยวข้องและเกิดความท้าทายในหลายด้าน เช่น ปัญหาความมั่นคงรูปแบบใหม่  การบริหารงานทะเบียน การค้าชายแดน การจัดการความขัดแย้ง การประกอบอาชีพของประชาชน  การพัฒนาเศรษฐกิจฐานราก  ความเหลื่อมล้ำทางสังคม การพัฒนาภาษาต่างประเทศ  การสร้างความสัมพันธ์ระหว่างประเทศ การส่งเสริมประชาธิปไตยและสิทธิมนุษยธรรม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h-TH" dirty="0" smtClean="0">
                <a:latin typeface="Cordia New" pitchFamily="34" charset="-34"/>
              </a:rPr>
              <a:t>ร่างยุทธศาสตร์การเตรียมความพร้อมของกระทรวงมหาดไทยในการเข้าสู่ประชาคมอาเซียนในปี 2558 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th-TH" dirty="0" smtClean="0">
                <a:latin typeface="Cordia New" pitchFamily="34" charset="-34"/>
              </a:rPr>
              <a:t>ประกอบด้วย 4 ยุทธศาสตร์ ดังนี้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dirty="0" smtClean="0">
                <a:latin typeface="Cordia New" pitchFamily="34" charset="-34"/>
              </a:rPr>
              <a:t>ยุทธศาสตร์ที่ 1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</a:rPr>
              <a:t>การเสริมสร้างความเข้มแข็งทางเศรษฐกิจฐานรากเพื่อเชื่อมโยงโอกาสจากประชาคมอาเซียน ประกอบด้วย 5 เป้าหมาย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th-TH" dirty="0" smtClean="0">
                <a:latin typeface="Cordia New" pitchFamily="34" charset="-34"/>
              </a:rPr>
              <a:t>พื้นที่ชายแดนและชุมชนรากฐานมีโอกาสทางเศรษฐกิจสูงขึ้น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th-TH" dirty="0" smtClean="0">
                <a:latin typeface="Cordia New" pitchFamily="34" charset="-34"/>
              </a:rPr>
              <a:t> เมือง/ชุมชนเมืองมีการพัฒนาเพื่อรองรับการขยายตัวทางเศรษฐกิจ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th-TH" dirty="0" smtClean="0">
                <a:latin typeface="Cordia New" pitchFamily="34" charset="-34"/>
              </a:rPr>
              <a:t> ระบบบริการของหน่วยงานกระทรวงมหาดไทยและท้องถิ่นสามารถรองรับการเจริญเติบโตในแต่ละพื้นที่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th-TH" dirty="0" smtClean="0">
                <a:latin typeface="Cordia New" pitchFamily="34" charset="-34"/>
              </a:rPr>
              <a:t> ฐานข้อมูลกลางของกระทรวงมหาดไทยสามารถนำไปใช้ในการตัดสินใจเพื่อพัฒนาประเทศรองรับ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AC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en-US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dirty="0" smtClean="0">
                <a:latin typeface="Cordia New" pitchFamily="34" charset="-34"/>
              </a:rPr>
              <a:t>ระบบโครงสร้างพื้นฐานด้านพลังงาน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dirty="0" smtClean="0">
                <a:latin typeface="Cordia New" pitchFamily="34" charset="-34"/>
              </a:rPr>
              <a:t>ยุทธศาสตร์ที่ 2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</a:rPr>
              <a:t>การเสริมสร้างความสงบเรียบร้อย ภัยพิบัติ และความมั่นคงของประเทศ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dirty="0" smtClean="0">
                <a:latin typeface="Cordia New" pitchFamily="34" charset="-34"/>
              </a:rPr>
              <a:t>ยุทธศาสตร์ที่ 3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</a:rPr>
              <a:t>การเสริมสร้างศักยภาพชุมชนและอัตลักษณ์อาเซียน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dirty="0" smtClean="0">
                <a:latin typeface="Cordia New" pitchFamily="34" charset="-34"/>
              </a:rPr>
              <a:t>ยุทธศาสตร์ที่ 4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</a:rPr>
              <a:t>การพัฒนาศักยภาพของบุคลากรและระบบบริหารจัดการ</a:t>
            </a:r>
          </a:p>
          <a:p>
            <a:pPr marL="365760" indent="-256032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th-TH" dirty="0" smtClean="0">
                <a:latin typeface="Cordia New" pitchFamily="34" charset="-34"/>
              </a:rPr>
              <a:t>ยุทธศาสตร์ที่ 5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dirty="0" smtClean="0">
                <a:latin typeface="Cordia New" pitchFamily="34" charset="-34"/>
              </a:rPr>
              <a:t>การเสริมสร้างความเชื่อมโยงระหว่างกันในอาเซียน</a:t>
            </a:r>
          </a:p>
          <a:p>
            <a:pPr>
              <a:defRPr/>
            </a:pPr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>
                <a:solidFill>
                  <a:srgbClr val="006600"/>
                </a:solidFill>
              </a:rPr>
              <a:t>ถึงแม้ว่ากรมการปกครองจะไม่ได้มีผลกระทบโดยตรงในเชิงการขับเคลื่อนหรือดำเนินการให้เป็นไปตามพิมพ์เขียวของประชาคมเศรษฐกิจอาเซียน</a:t>
            </a:r>
          </a:p>
          <a:p>
            <a:r>
              <a:rPr lang="th-TH" smtClean="0">
                <a:solidFill>
                  <a:srgbClr val="006600"/>
                </a:solidFill>
              </a:rPr>
              <a:t>แต่ในฐานะหน่วยงานที่มีภารกิจสำคัญในการบริหารราชการส่วนภูมิภาคซึ่งเกี่ยวข้องกับประชาชนโดยตรงนั้น </a:t>
            </a:r>
          </a:p>
          <a:p>
            <a:r>
              <a:rPr lang="th-TH" smtClean="0">
                <a:solidFill>
                  <a:srgbClr val="006600"/>
                </a:solidFill>
              </a:rPr>
              <a:t>การปรับตัวและเตรียมความพร้อมสำหรับผลกระทบทั้งเชิงบวกและลบย่อมจะเป็นการสร้างความสามารถในการแข่งขันหรือเป็นแรงสนับสนุนที่จะทำให้การเป็นประชาคมเศรษฐกิจอาเซียนของไทย</a:t>
            </a:r>
          </a:p>
          <a:p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EE79DA6A-02F2-45A0-A216-4D25EE88BDD8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/>
            <a:fld id="{804C99ED-8AAD-4A5B-A845-F2FDF9FBBC41}" type="slidenum">
              <a:rPr lang="en-US" sz="1200">
                <a:latin typeface="Calibri" pitchFamily="34" charset="0"/>
              </a:rPr>
              <a:pPr algn="r"/>
              <a:t>23</a:t>
            </a:fld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351" y="4417017"/>
            <a:ext cx="5608975" cy="4182116"/>
          </a:xfrm>
          <a:noFill/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th-TH" sz="2400" smtClean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ahoma" pitchFamily="34" charset="0"/>
              <a:cs typeface="Cordia New" pitchFamily="34" charset="-34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47480-0339-4D37-8A4B-C6270E738EBB}" type="slidenum">
              <a:rPr lang="th-TH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27100"/>
            <a:fld id="{5A86A6F5-0280-4E95-AD9B-FB57B50B1901}" type="slidenum">
              <a:rPr lang="en-US" sz="1200">
                <a:latin typeface="Calibri" pitchFamily="34" charset="0"/>
              </a:rPr>
              <a:pPr algn="r" defTabSz="927100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0" tIns="46574" rIns="93150" bIns="46574" anchor="b"/>
          <a:lstStyle/>
          <a:p>
            <a:pPr algn="r" defTabSz="927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fld id="{15CD29D0-A446-4338-B7C2-E5CCF0FFEC0F}" type="slidenum">
              <a:rPr lang="en-US" sz="1200">
                <a:latin typeface="EucrosiaUPC" pitchFamily="18" charset="-34"/>
                <a:cs typeface="EucrosiaUPC" pitchFamily="18" charset="-34"/>
              </a:rPr>
              <a:pPr algn="r" defTabSz="9271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t>4</a:t>
            </a:fld>
            <a:endParaRPr lang="th-TH" sz="120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6A677C-DFBE-4AFD-875D-DB5A08AF74AE}" type="slidenum">
              <a:rPr lang="en-US" smtClean="0">
                <a:cs typeface="Angsana New" pitchFamily="18" charset="-34"/>
              </a:rPr>
              <a:pPr/>
              <a:t>4</a:t>
            </a:fld>
            <a:endParaRPr lang="en-US" smtClean="0">
              <a:cs typeface="Angsana New" pitchFamily="18" charset="-34"/>
            </a:endParaRPr>
          </a:p>
        </p:txBody>
      </p:sp>
      <p:sp>
        <p:nvSpPr>
          <p:cNvPr id="82950" name="ตัวยึดเนื้อหา 4"/>
          <p:cNvSpPr>
            <a:spLocks noGrp="1"/>
          </p:cNvSpPr>
          <p:nvPr>
            <p:ph type="body" idx="1"/>
          </p:nvPr>
        </p:nvSpPr>
        <p:spPr bwMode="auto">
          <a:xfrm>
            <a:off x="702350" y="4417017"/>
            <a:ext cx="5605701" cy="418360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en-US" u="sng" smtClean="0">
                <a:latin typeface="Tahoma" pitchFamily="34" charset="0"/>
                <a:cs typeface="Tahoma" pitchFamily="34" charset="0"/>
              </a:rPr>
              <a:t>IGA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ความตกลงว่าด้วยการส่งเสริมและคุ้มครองการลงทุนอาเซียน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(ASEAN Agreement for the Promotion and Protection of Investment/ Investment Guarantee Agreement)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 - ปี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1987 </a:t>
            </a: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endParaRPr lang="th-TH" u="sng" smtClean="0">
              <a:latin typeface="Tahoma" pitchFamily="34" charset="0"/>
              <a:cs typeface="Tahoma" pitchFamily="34" charset="0"/>
            </a:endParaRP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en-US" u="sng" smtClean="0">
                <a:latin typeface="Tahoma" pitchFamily="34" charset="0"/>
                <a:cs typeface="Tahoma" pitchFamily="34" charset="0"/>
              </a:rPr>
              <a:t>AIA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กรอบความตกลงว่าด้วยเขตการลงทุนอาเซียน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(Framework Agreement on the ASEAN Investment Area)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- ปี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1998</a:t>
            </a:r>
            <a:r>
              <a:rPr lang="th-TH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endParaRPr lang="th-TH" u="sng" smtClean="0">
              <a:latin typeface="Tahoma" pitchFamily="34" charset="0"/>
              <a:cs typeface="Tahoma" pitchFamily="34" charset="0"/>
            </a:endParaRP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r>
              <a:rPr lang="en-US" u="sng" smtClean="0">
                <a:latin typeface="Tahoma" pitchFamily="34" charset="0"/>
                <a:cs typeface="Tahoma" pitchFamily="34" charset="0"/>
              </a:rPr>
              <a:t>ACIA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ความตกลงว่าด้วยการลงทุนอาเซียน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(ASEAN Comprehensive Investment Agreement) </a:t>
            </a:r>
            <a:r>
              <a:rPr lang="th-TH" smtClean="0">
                <a:latin typeface="Tahoma" pitchFamily="34" charset="0"/>
                <a:cs typeface="Tahoma" pitchFamily="34" charset="0"/>
              </a:rPr>
              <a:t> - ลงนามปี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2552 </a:t>
            </a: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endParaRPr lang="th-TH" smtClean="0">
              <a:latin typeface="Tahoma" pitchFamily="34" charset="0"/>
              <a:cs typeface="Tahoma" pitchFamily="34" charset="0"/>
            </a:endParaRP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endParaRPr lang="th-TH" smtClean="0">
              <a:latin typeface="Tahoma" pitchFamily="34" charset="0"/>
              <a:cs typeface="Tahoma" pitchFamily="34" charset="0"/>
            </a:endParaRPr>
          </a:p>
          <a:p>
            <a:pPr marL="0" lvl="1" indent="-279400">
              <a:lnSpc>
                <a:spcPct val="90000"/>
              </a:lnSpc>
              <a:buClr>
                <a:schemeClr val="accent1"/>
              </a:buClr>
              <a:buSzPct val="70000"/>
            </a:pP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BC34BB-AC78-4A53-9E3F-F3987FDAA74F}" type="slidenum">
              <a:rPr lang="th-TH" smtClean="0"/>
              <a:pPr/>
              <a:t>5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002" y="4417313"/>
            <a:ext cx="5606032" cy="4179742"/>
          </a:xfrm>
          <a:noFill/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marL="741363" lvl="1" indent="-284163">
              <a:lnSpc>
                <a:spcPct val="115000"/>
              </a:lnSpc>
              <a:tabLst>
                <a:tab pos="455613" algn="l"/>
              </a:tabLst>
            </a:pPr>
            <a:r>
              <a:rPr lang="th-TH" sz="1600" b="1" u="sng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ผลกระทบเชิงบวก</a:t>
            </a:r>
            <a:endParaRPr lang="en-US" sz="1100" u="sng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นำเข้าวัตถุดิบ สินค้ากึ่งสำเร็จรูปจากแหล่งผลิตใน 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AEC 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ที่มีความได้เปรียบด้าน ราคา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/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คุณภาพ</a:t>
            </a:r>
            <a:endParaRPr lang="en-US" sz="110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ตลาดใหญ่ขึ้น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เกิด 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economy of scale</a:t>
            </a:r>
            <a:endParaRPr lang="en-US" sz="110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ขยายการส่งออกในภูมิภาค ซึ่งเป็นตลาดใหญ่ถึง 580 ล้านคน</a:t>
            </a:r>
            <a:endParaRPr lang="en-US" sz="110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สามารถย้ายฐานการผลิตไปยังประเทศที่เหมาะเป็นแหล่งผลิต </a:t>
            </a:r>
            <a:endParaRPr lang="en-US" sz="110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CLMV 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เป็นฐานการส่งออกไปนอก 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AEC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เพื่อใช้ประโยชน์จากสถานะ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Least Developed Countries: LDCs</a:t>
            </a:r>
            <a:r>
              <a:rPr lang="th-TH" sz="160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en-US" sz="110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167940" name="Slide Number Placeholder 3"/>
          <p:cNvSpPr txBox="1">
            <a:spLocks noGrp="1"/>
          </p:cNvSpPr>
          <p:nvPr/>
        </p:nvSpPr>
        <p:spPr bwMode="auto">
          <a:xfrm>
            <a:off x="3969510" y="8830170"/>
            <a:ext cx="3039258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CFEFE9EB-8E45-43EE-81EB-B45DB2BF32AA}" type="slidenum"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002" y="4417313"/>
            <a:ext cx="5606032" cy="4179742"/>
          </a:xfrm>
          <a:noFill/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marL="741363" lvl="1" indent="-284163">
              <a:lnSpc>
                <a:spcPct val="115000"/>
              </a:lnSpc>
              <a:tabLst>
                <a:tab pos="455613" algn="l"/>
              </a:tabLst>
            </a:pPr>
            <a:r>
              <a:rPr lang="th-TH" sz="1600" b="1" u="sng" smtClean="0">
                <a:solidFill>
                  <a:srgbClr val="000000"/>
                </a:solidFill>
                <a:ea typeface="Calibri" pitchFamily="34" charset="0"/>
                <a:cs typeface="TH SarabunPSK" pitchFamily="34" charset="-34"/>
              </a:rPr>
              <a:t>ผลกระทบเชิงบวก</a:t>
            </a:r>
            <a:r>
              <a:rPr lang="th-TH" sz="1600" b="1" smtClean="0">
                <a:solidFill>
                  <a:srgbClr val="000000"/>
                </a:solidFill>
                <a:ea typeface="Calibri" pitchFamily="34" charset="0"/>
                <a:cs typeface="TH SarabunPSK" pitchFamily="34" charset="-34"/>
              </a:rPr>
              <a:t> (ต่อ)</a:t>
            </a:r>
            <a:endParaRPr lang="th-TH" sz="1600" smtClean="0">
              <a:ea typeface="Calibri" pitchFamily="34" charset="0"/>
              <a:cs typeface="TH SarabunPSK" pitchFamily="34" charset="-34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ระบบโลจิสติกส์และขนส่งในภูมิภาคสะดวกและถูกลง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ฐานธุรกิจอยู่ที่ใดก็ได้ในอาเซียน จึงสามารถแก้ปัญหาขาดแคลนแรงงานฝีมือได้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มีความได้เปรียบทางภาษีนำเข้ากว่าคู่แข่งอื่นนอกอาเซียน</a:t>
            </a:r>
          </a:p>
          <a:p>
            <a:pPr eaLnBrk="1" hangingPunct="1">
              <a:spcBef>
                <a:spcPct val="0"/>
              </a:spcBef>
              <a:tabLst>
                <a:tab pos="455613" algn="l"/>
              </a:tabLst>
            </a:pPr>
            <a:endParaRPr lang="th-TH" smtClean="0"/>
          </a:p>
        </p:txBody>
      </p:sp>
      <p:sp>
        <p:nvSpPr>
          <p:cNvPr id="168964" name="Slide Number Placeholder 3"/>
          <p:cNvSpPr txBox="1">
            <a:spLocks noGrp="1"/>
          </p:cNvSpPr>
          <p:nvPr/>
        </p:nvSpPr>
        <p:spPr bwMode="auto">
          <a:xfrm>
            <a:off x="3969510" y="8830170"/>
            <a:ext cx="3039258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9FEF2293-ABFF-4AD2-94C3-5FFCE5C57FD7}" type="slidenum"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3002" y="4417313"/>
            <a:ext cx="5606032" cy="4179742"/>
          </a:xfrm>
          <a:noFill/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marL="741363" lvl="1" indent="-284163">
              <a:lnSpc>
                <a:spcPct val="115000"/>
              </a:lnSpc>
              <a:tabLst>
                <a:tab pos="455613" algn="l"/>
              </a:tabLst>
            </a:pPr>
            <a:r>
              <a:rPr lang="th-TH" sz="1600" b="1" u="sng" smtClean="0">
                <a:ea typeface="Calibri" pitchFamily="34" charset="0"/>
                <a:cs typeface="TH SarabunPSK" pitchFamily="34" charset="-34"/>
              </a:rPr>
              <a:t>ผลกระทบเชิงลบ</a:t>
            </a:r>
            <a:endParaRPr lang="en-US" sz="1100" u="sng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เกิดคู่แข่งใหม่จากอาเซียน ทำให้การแข่งขันเพิ่มมากยิ่งขึ้น 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ต้นทุนของคู่แข่งอาจต่ำลง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คู่แข่งจะเข้ามาแข่งถึงในเขตแดนเรา อาจถูกแย่งแรงงานฝีมือ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บริษัทที่อยู่ในอุตสาหกรรมรองรับ หรือ เคยผลิตส่ง บริษัทแม่อาจถูกแย่งลูกค้า โดยคู่แข่งในประเทศอื่นที่ได้เปรียบกว่าในการเป็นฐานการผลิต</a:t>
            </a: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marL="1141413" lvl="2" indent="-227013">
              <a:lnSpc>
                <a:spcPct val="115000"/>
              </a:lnSpc>
              <a:buFontTx/>
              <a:buChar char="•"/>
              <a:tabLst>
                <a:tab pos="455613" algn="l"/>
              </a:tabLst>
            </a:pPr>
            <a:r>
              <a:rPr lang="th-TH" sz="1600" smtClean="0">
                <a:ea typeface="Calibri" pitchFamily="34" charset="0"/>
                <a:cs typeface="TH SarabunPSK" pitchFamily="34" charset="-34"/>
              </a:rPr>
              <a:t>สาขาที่ไม่มีความพร้อม หรือมีขีดความสามารถในการแข่งขันต่ำ ย่อมได้รับผลกระทบ</a:t>
            </a:r>
            <a:r>
              <a:rPr lang="en-US" sz="1600" smtClean="0">
                <a:latin typeface="TH SarabunPSK" pitchFamily="34" charset="-34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1141413" lvl="2" indent="-227013">
              <a:lnSpc>
                <a:spcPct val="115000"/>
              </a:lnSpc>
              <a:tabLst>
                <a:tab pos="455613" algn="l"/>
              </a:tabLst>
            </a:pPr>
            <a:endParaRPr lang="en-US" sz="1100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tabLst>
                <a:tab pos="455613" algn="l"/>
              </a:tabLst>
            </a:pPr>
            <a:endParaRPr lang="th-TH" smtClean="0"/>
          </a:p>
        </p:txBody>
      </p:sp>
      <p:sp>
        <p:nvSpPr>
          <p:cNvPr id="169988" name="Slide Number Placeholder 3"/>
          <p:cNvSpPr txBox="1">
            <a:spLocks noGrp="1"/>
          </p:cNvSpPr>
          <p:nvPr/>
        </p:nvSpPr>
        <p:spPr bwMode="auto">
          <a:xfrm>
            <a:off x="3969510" y="8830170"/>
            <a:ext cx="3039258" cy="4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70" rIns="91541" bIns="45770" anchor="b"/>
          <a:lstStyle/>
          <a:p>
            <a:pPr algn="r"/>
            <a:fld id="{8991D636-5ABC-4960-BC1C-D3FA7CAFEE59}" type="slidenum">
              <a:rPr lang="en-US" sz="120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Cordia New" pitchFamily="34" charset="-34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11DA9-C6D5-463A-B72E-FD123C5E6302}" type="slidenum">
              <a:rPr lang="th-TH" altLang="en-US" smtClean="0"/>
              <a:pPr/>
              <a:t>13</a:t>
            </a:fld>
            <a:endParaRPr lang="th-TH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1. หลังวันที่ 31 ธันวาคม พ.ศ. 2558 ประเทศไทยจะเกิดการเปลี่ยนแปลงขนานใหญ่อย่างฉับพลันจาการเข้าสู่ประชาคมเศรษฐกิจอาเซียน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อาเซียนได้จัดตั้งเขตการค้าเสรีอาเซียนหรืออาฟต้ามาตั้งแต่ปี 2535 และได้ลดภาษีนำเข้าเป็นศูนย์เกือบทุกรายการแล้วในปี 2553 รวมทั้งได้เริ่มเปิดเสรีการค้าบริการในปี 2538 เปิดเสรีการลงทุนในปี 2541 จนกระทั่งประกาศการจัดตั้ง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ในปี 2546 เท่ากับว่าได้มีการเปลี่ยนแปลงมาเป็นลำดับ ดังนั้นการเป็น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ในปี 2558 จึงเป็นเป้าหมายหนึ่งของการรวมกลุ่มของอาเซียน 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2. จริงหรือไม่ที่คนในประเทศสมาชิกอาเซียนสามารถเดินทางไปประเทศสมาชิกอื่นโดยไม่ต้องใช้หนังสือเดินทาง </a:t>
            </a:r>
            <a:r>
              <a:rPr lang="en-US" smtClean="0">
                <a:cs typeface="Cordia New" pitchFamily="34" charset="-34"/>
              </a:rPr>
              <a:t>(Passport)</a:t>
            </a:r>
          </a:p>
          <a:p>
            <a:r>
              <a:rPr lang="th-TH" u="sng" smtClean="0"/>
              <a:t>ตอบ</a:t>
            </a:r>
            <a:r>
              <a:rPr lang="th-TH" smtClean="0"/>
              <a:t> ในปัจจุบันอาเซียนยังไม่มีแนวคิดในการใช้หนังสือเดินทาง </a:t>
            </a:r>
            <a:r>
              <a:rPr lang="en-US" smtClean="0">
                <a:cs typeface="Cordia New" pitchFamily="34" charset="-34"/>
              </a:rPr>
              <a:t>(Passport) </a:t>
            </a:r>
            <a:r>
              <a:rPr lang="th-TH" smtClean="0"/>
              <a:t>ร่วมกันหรือยกเลิกการใช้หนังสือเดินทางของประชาชน แต่การเดินทางของคนในอาเซียนได้รับความสะดวกสบายมากขึ้น เพราะแต่ละประเทศสมาชิกมีข้อตกลงในการยกเลิกวีซ่าเข้า-ออกระหว่างกัน ยกเว้นประเทศพม่าที่ยังคงจำเป็นต้องทำวีซ่าเข้าประเทศ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3. การรวมตัวเป็นประชาคมเศรษฐกิจอาเซียนจะทำให้มีการค้าขายกันเองในอาเซียนเท่านั้น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en-US" smtClean="0">
                <a:cs typeface="Cordia New" pitchFamily="34" charset="-34"/>
              </a:rPr>
              <a:t> AEC </a:t>
            </a:r>
            <a:r>
              <a:rPr lang="th-TH" smtClean="0"/>
              <a:t>ไม่ได้มีเพียงนโยบายค้าขายกันเองในอาเซียนเท่านั้นแต่มีเป้าหมายปรับตัวเข้ากับเศรษฐกิจโลกด้วย โดยอาเซียนมีเป้าหมายปรับตัวเข้ากับเศรษฐกิจโลกด้วย โดยอาเซียนมีการจัดทำเขตการค้าเสรี </a:t>
            </a:r>
            <a:r>
              <a:rPr lang="en-US" smtClean="0">
                <a:cs typeface="Cordia New" pitchFamily="34" charset="-34"/>
              </a:rPr>
              <a:t>(FTA) </a:t>
            </a:r>
            <a:r>
              <a:rPr lang="th-TH" smtClean="0"/>
              <a:t>กับประเทศคู่เจรจาต่างๆได้แก่จีน ญี่ปุ่น เกาหลีใต้ อินเดีย ออสเตรเลียและนิวซีแลนด์ เพื่อสามารถขยายการส่งออกและโอกาสทางการค้า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4. ประชาคมเศรษฐกิจอาเซียนจะทำให้คนไทยไม่มีงานทำ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จะมีการการเคลื่อนย้ายแรงงานเฉพาะวิชาชีพ 8 สาขาคือ แพทย์ ทันตแพทย์ พยาบาล วิศวกร สถาปนิก นักบัญชี ช่างสำรวจ บุคคลากรด้านการท่องเที่ยว ซึ่งจะต้องมีคุณสมบัติตามที่อาเซียนตกลงกัน คนไทยก็ไปทำงานในประเทศอาเซียนได้ด้วยเงื่อนไขเดียวกัน ส่วนแรงงานต่างชาติในประเทศไทยในปัจจุบันจำนวนมากนั้นเป็นความต้องการของประเทศไทยเองที่ขาดแคลนแรงงาน ไม่เกี่ยวข้องกับ </a:t>
            </a:r>
            <a:r>
              <a:rPr lang="en-US" smtClean="0">
                <a:cs typeface="Cordia New" pitchFamily="34" charset="-34"/>
              </a:rPr>
              <a:t>AEC</a:t>
            </a:r>
          </a:p>
          <a:p>
            <a:r>
              <a:rPr lang="th-TH" smtClean="0"/>
              <a:t>5. เมื่อเปิดประชาคมอาเซียนและมีการลดภาษีศุลกากรเหลืออัตราร้อยละ 0 ในกว่าร้อยละ 90 ของสินค้าทั้งหมดภายใต้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กรมศุลกากรจะหมดความสำคัญ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แม้ว่าจะมีการลดภาษีศุลการกรภายใต้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เป็นร้อยละ 0 เกือบทั้งหมดไปแล้ว แต่กรมศุลกากรก็ยังมีบทบาทสำคัญในการตรวจสอบสินค้าที่เข้ามาว่าเป็นสินค้าที่มีถิ่นกำเนิดสินค้าจากประเทศสมาชิกจริงหรือไม่ มีความน่าเชื่อถือเพียงใด และสินค้านั้นเป็นของต้องห้ามที่ต้องจำกัดอยู่ภายใต้การควบคุมหรือต้องมีการขออนุญาตนำเข้าด้วยหรือไม่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6. ประเทศไทยต้องเปลี่ยนไปใช้ภาษาอังกฤษในการทำงาน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ภาษาไทยเป็นภาษาประจำชาติไทยไม่มีการเปลี่ยนแปลง แต่ภาษาอังกฤษจะมีบทบาทที่ใช้ในการประชุมอาเซียนหรือติดต่อกันเป็นหลัก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7.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จะทำให้นักลงทุนอาเซียนสามารถลงทุนในธุรกิจบริการได้อย่างเสรีโดยไม่มีข้อจำกัด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ปี 2015 ชาติอาเซียนจะสามารถถือหุ้นในธุรกิจบริการได้อย่างน้อย 70% โดยการเปิดเสรีทั้งนี้ขึ้นกับกฎหมายในแต่ละประเทศ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8. เมื่อเป็นประชาคมอาเซียน ชาวต่างชาติจะเข้ามากว้านซื้อที่ดินในเมืองไทย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ชาวต่างชาติไม่สามารถเข้ามากว้านซื้อที่ดินในเมืองไทยได้ เนื่องจากตามประมวลกฎหมายที่ดินของไทยคนต่างด้าวไม่ว่าจะเป็นบุคคลธรรมดา หรือนิติบุคคล ไม่มีสิทธิถือครองเป็นเจ้าของกรรมสิทธิ์ที่ดินในประเทศไทย เว้นแต่จะเป็นนักลงทุนที่ไดรับสิทธิตามกฎหมายพิเศษ โดยอาจถือกรรมสิทธิ์ได้เฉพาะตลอดระยะเวลาที่ไดรับการส่งเสริมเท่านั้น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9. การรวมตัวทางเศรษฐกิจของอาเซียนคล้ายกับสหภาพยุโรป </a:t>
            </a:r>
            <a:r>
              <a:rPr lang="en-US" smtClean="0">
                <a:cs typeface="Cordia New" pitchFamily="34" charset="-34"/>
              </a:rPr>
              <a:t>(European Union: EU) </a:t>
            </a:r>
            <a:r>
              <a:rPr lang="th-TH" smtClean="0"/>
              <a:t>จึงก่อให้เกิดความเสี่ยงในลักษณะเดียวกัน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ระดับการบูรณาการทางเศรษฐกิจของ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แตกต่างจากสหภาพยุโรปมาก เพราะสหภาพยุโรปเป็นสภาพเศรษฐกิจซึ่งมีการจัดตั้งหน่วยงานที่มีอำนาจเหนือรัฐแต่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เป็น </a:t>
            </a:r>
            <a:r>
              <a:rPr lang="en-US" smtClean="0">
                <a:cs typeface="Cordia New" pitchFamily="34" charset="-34"/>
              </a:rPr>
              <a:t>FTA </a:t>
            </a:r>
            <a:r>
              <a:rPr lang="th-TH" smtClean="0"/>
              <a:t>ที่กว้างและลึกกว่า </a:t>
            </a:r>
            <a:r>
              <a:rPr lang="en-US" smtClean="0">
                <a:cs typeface="Cordia New" pitchFamily="34" charset="-34"/>
              </a:rPr>
              <a:t>FTA </a:t>
            </a:r>
            <a:r>
              <a:rPr lang="th-TH" smtClean="0"/>
              <a:t>ทั่วๆไป โดยแต่ละประเทศมีอำนาจอธิปไตย การตัดสินใจดำเนินการใดๆของอาเซียนอาศัยหลักฉันทามติ </a:t>
            </a:r>
            <a:r>
              <a:rPr lang="en-US" smtClean="0">
                <a:cs typeface="Cordia New" pitchFamily="34" charset="-34"/>
              </a:rPr>
              <a:t>(consensus) </a:t>
            </a:r>
            <a:r>
              <a:rPr lang="th-TH" smtClean="0"/>
              <a:t>จึงต้องได้รับความยินยอมจากประเทศสมาชิกทั้งหมดก่อน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10. เมื่อเกิดการเคลื่อนย้าย หมุนเวียนของสินค้าโดยเสรี สินค้าคุณภาพต่ำจะทะลักเข้ามาประเทศไทย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ภายใต้ </a:t>
            </a:r>
            <a:r>
              <a:rPr lang="en-US" smtClean="0">
                <a:cs typeface="Cordia New" pitchFamily="34" charset="-34"/>
              </a:rPr>
              <a:t>AEC </a:t>
            </a:r>
            <a:r>
              <a:rPr lang="th-TH" smtClean="0"/>
              <a:t>ได้มีความร่วมมือด้านมาตรฐานและการรับรองคุณภาพสินค้า เช่น เครื่องใช้ไฟฟ้า ยา เป็นต้น และจะขยายไปถึงสินค้าอื่นๆต่อไป เพื่อให้สินค้าของอาเซียนมีมาตรฐานที่น่าเชื่อถือให้กับผู้บริโภค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11. ชาวอาเซียนจะมาประกอบอาชีพทำนาในเมืองไทยได้หรือไม่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ไม่สามารถเข้ามาทำนาในเมืองไทยได้ เนื่องจากพระราชบัญญัติการทำงานของคนต่างด้าว พ.ศ. 2521 ได้กำหนดอาชีพสงวน 39 อาชีพ ซึ่งเป็นอาชีพที่บุคคลต่างด้าวห้ามทำ เช่น งานกสิกรรม งานเลี้ยงสัตว์ งานป่าไม้ งานประมง งานช่างไม้ เป็นต้น อาชีพทำนาจึงเป็นอาชีพที่สงวนไว้สำหรับชาวไทยเท่านั้น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 12. </a:t>
            </a:r>
            <a:r>
              <a:rPr lang="en-US" smtClean="0">
                <a:cs typeface="Cordia New" pitchFamily="34" charset="-34"/>
              </a:rPr>
              <a:t>ASEAN Community </a:t>
            </a:r>
            <a:r>
              <a:rPr lang="th-TH" smtClean="0"/>
              <a:t>คือ </a:t>
            </a:r>
            <a:r>
              <a:rPr lang="en-US" smtClean="0">
                <a:cs typeface="Cordia New" pitchFamily="34" charset="-34"/>
              </a:rPr>
              <a:t>ASEAN Economic Community </a:t>
            </a:r>
            <a:r>
              <a:rPr lang="th-TH" smtClean="0"/>
              <a:t>สนใจด้านเศรษฐกิจอย่างเดียว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ประชาคมอาเซียน </a:t>
            </a:r>
            <a:r>
              <a:rPr lang="en-US" smtClean="0">
                <a:cs typeface="Cordia New" pitchFamily="34" charset="-34"/>
              </a:rPr>
              <a:t>(AC) </a:t>
            </a:r>
            <a:r>
              <a:rPr lang="th-TH" smtClean="0"/>
              <a:t>มีองค์ประกอบ 3 ด้าน คือ </a:t>
            </a:r>
            <a:r>
              <a:rPr lang="en-US" smtClean="0">
                <a:cs typeface="Cordia New" pitchFamily="34" charset="-34"/>
              </a:rPr>
              <a:t>ASEAN Political Security Community (APSC), ASEAN Economic Community (AEC), ASEAN Socio-Cultural Community (ASCC) </a:t>
            </a:r>
            <a:r>
              <a:rPr lang="th-TH" smtClean="0"/>
              <a:t>นั่นคืออาเซียนจะมีความร่วมมือทั้งด้านเศรษฐกิจ การเมือง ความมั่นคง และสังคม วัฒนธรรม 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13. ประชาชนจากประเทศสมาชิกอื่น สามารถเข้ามาตั้งถิ่นฐานในประเทศไทยได้อย่างเสรี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การที่ไทยเข้าสู่การเป็นประชาคมอาเซียน ไม่ได้หมายรวมถึงการที่ให้คนในประเทศสมาชิกเข้ามาตั้งถิ่นฐานในประเทศไทยได้อย่างเสรี และหาดประชาชนของประเทศอาเซียนอื่นต้องการเข้ามาตั้งถิ่นฐานในประเทศไทยก็ต้องปฏิบัติตามเงื่อนไขและกฎหมายภายในประเทศอย่างเคร่งครัด</a:t>
            </a:r>
            <a:endParaRPr lang="en-US" smtClean="0">
              <a:cs typeface="Cordia New" pitchFamily="34" charset="-34"/>
            </a:endParaRPr>
          </a:p>
          <a:p>
            <a:r>
              <a:rPr lang="th-TH" smtClean="0"/>
              <a:t>14. อาเซียนจะใช้เงินสกุลเดียวกันแบบ </a:t>
            </a:r>
            <a:r>
              <a:rPr lang="en-US" smtClean="0">
                <a:cs typeface="Cordia New" pitchFamily="34" charset="-34"/>
              </a:rPr>
              <a:t>EU </a:t>
            </a:r>
            <a:r>
              <a:rPr lang="th-TH" smtClean="0"/>
              <a:t>หรือไม่</a:t>
            </a:r>
            <a:endParaRPr lang="en-US" smtClean="0">
              <a:cs typeface="Cordia New" pitchFamily="34" charset="-34"/>
            </a:endParaRPr>
          </a:p>
          <a:p>
            <a:r>
              <a:rPr lang="th-TH" u="sng" smtClean="0"/>
              <a:t>ตอบ</a:t>
            </a:r>
            <a:r>
              <a:rPr lang="th-TH" smtClean="0"/>
              <a:t> ข้อตกลงในปัจจุบันยังไม่มีแนวคิดในการใช้เงินสกุลเดียวกันภายในอาเซียน โดยการเปิดเสรีด้านการเงินนั้น </a:t>
            </a:r>
            <a:r>
              <a:rPr lang="en-US" smtClean="0">
                <a:cs typeface="Cordia New" pitchFamily="34" charset="-34"/>
              </a:rPr>
              <a:t>(Financial Service Liberalization) </a:t>
            </a:r>
            <a:r>
              <a:rPr lang="th-TH" smtClean="0"/>
              <a:t>มีเป้าหมายเพียงการบริหารจัดการระบบการเคลื่อนย้ายบัญชีทุนให้เสรีขึ้น และมีตลาดทุนที่เชื่อมโยงระหว่างกัน สิ่งเหล่านี้จะเป็นการอำนวยความสะดวกในการค้า</a:t>
            </a:r>
            <a:endParaRPr lang="en-US" smtClean="0">
              <a:cs typeface="Cordia New" pitchFamily="34" charset="-34"/>
            </a:endParaRPr>
          </a:p>
          <a:p>
            <a:pPr>
              <a:spcBef>
                <a:spcPct val="0"/>
              </a:spcBef>
            </a:pPr>
            <a:endParaRPr lang="th-TH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5CA4E-8DE5-45AD-A2B0-F8D4381656C8}" type="slidenum">
              <a:rPr lang="th-TH" smtClean="0"/>
              <a:pPr/>
              <a:t>17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B706-27E8-447C-8935-F67211DAA90B}" type="datetimeFigureOut">
              <a:rPr lang="th-TH" smtClean="0"/>
              <a:pPr/>
              <a:t>11/04/57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D16C-8F15-4925-B282-09C67735791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  <a:solidFill>
            <a:srgbClr val="B4AA7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th-TH" dirty="0" smtClean="0"/>
              <a:t>“</a:t>
            </a:r>
            <a:r>
              <a:rPr lang="th-TH" dirty="0" smtClean="0"/>
              <a:t>บทบาทกำนัน ผู้ใหญ่บ้าน และข้าราชการ</a:t>
            </a:r>
            <a:r>
              <a:rPr lang="th-TH" dirty="0" smtClean="0"/>
              <a:t>ฝ่าย</a:t>
            </a:r>
            <a:r>
              <a:rPr lang="th-TH" dirty="0" smtClean="0"/>
              <a:t>ปกครอง</a:t>
            </a:r>
            <a:br>
              <a:rPr lang="th-TH" dirty="0" smtClean="0"/>
            </a:br>
            <a:r>
              <a:rPr lang="th-TH" dirty="0" smtClean="0"/>
              <a:t>กับ</a:t>
            </a:r>
            <a:r>
              <a:rPr lang="th-TH" dirty="0" smtClean="0"/>
              <a:t>การเข้า</a:t>
            </a:r>
            <a:r>
              <a:rPr lang="th-TH" dirty="0" smtClean="0"/>
              <a:t>สู่</a:t>
            </a:r>
            <a:r>
              <a:rPr lang="th-TH" dirty="0" smtClean="0">
                <a:solidFill>
                  <a:srgbClr val="C00000"/>
                </a:solidFill>
              </a:rPr>
              <a:t>ประชาคม</a:t>
            </a:r>
            <a:r>
              <a:rPr lang="th-TH" dirty="0" smtClean="0">
                <a:solidFill>
                  <a:srgbClr val="C00000"/>
                </a:solidFill>
              </a:rPr>
              <a:t>อาเซียน”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8501122" cy="1500198"/>
          </a:xfrm>
        </p:spPr>
        <p:txBody>
          <a:bodyPr>
            <a:normAutofit/>
          </a:bodyPr>
          <a:lstStyle/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วันที่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22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เมษายน 2557 เวลา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13.00-16.00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น.</a:t>
            </a:r>
          </a:p>
          <a:p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ณ ห้องบรรยายชั้น 4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อาคารศูนย์เทคโนโลยีการฝึกอบรม วิทยาลัย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</a:rPr>
              <a:t>การปกครอง</a:t>
            </a:r>
            <a:endParaRPr lang="th-TH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3286124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</a:rPr>
              <a:t>จินตนา  </a:t>
            </a:r>
            <a:r>
              <a:rPr lang="th-TH" b="1" dirty="0" err="1" smtClean="0">
                <a:solidFill>
                  <a:schemeClr val="accent5">
                    <a:lumMod val="50000"/>
                  </a:schemeClr>
                </a:solidFill>
              </a:rPr>
              <a:t>ชัยยวรรณา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</a:rPr>
              <a:t>การ</a:t>
            </a:r>
          </a:p>
          <a:p>
            <a:pPr algn="ctr"/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</a:rPr>
              <a:t>รองอธิบดี กรมเจรจาการค้าระหว่างประเทศ</a:t>
            </a:r>
            <a:endParaRPr lang="th-TH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 bwMode="auto">
          <a:xfrm>
            <a:off x="250825" y="1447800"/>
            <a:ext cx="5006975" cy="757238"/>
          </a:xfrm>
          <a:prstGeom prst="snip2DiagRect">
            <a:avLst>
              <a:gd name="adj1" fmla="val 0"/>
              <a:gd name="adj2" fmla="val 105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อาเซียน คือ </a:t>
            </a:r>
            <a:r>
              <a:rPr lang="th-TH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โอกาส</a:t>
            </a:r>
            <a:r>
              <a:rPr lang="th-TH" sz="3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ของไทย</a:t>
            </a:r>
          </a:p>
        </p:txBody>
      </p:sp>
      <p:sp>
        <p:nvSpPr>
          <p:cNvPr id="4" name="Plus 3"/>
          <p:cNvSpPr/>
          <p:nvPr/>
        </p:nvSpPr>
        <p:spPr bwMode="auto">
          <a:xfrm>
            <a:off x="4876800" y="1219200"/>
            <a:ext cx="863600" cy="8636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solidFill>
                <a:srgbClr val="C0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0825" y="2420938"/>
            <a:ext cx="3529013" cy="10080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ภาษีนำเข้าเป็น </a:t>
            </a:r>
            <a:r>
              <a:rPr lang="en-US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มาตรการนำเข้าลดลง</a:t>
            </a:r>
          </a:p>
        </p:txBody>
      </p:sp>
      <p:sp>
        <p:nvSpPr>
          <p:cNvPr id="6" name="Chevron 5"/>
          <p:cNvSpPr/>
          <p:nvPr/>
        </p:nvSpPr>
        <p:spPr>
          <a:xfrm>
            <a:off x="3348038" y="24209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นำเข้าวัตถุดิบ สินค้ากึ่งสำเร็จรูปจากแหล่งผลิตใน </a:t>
            </a:r>
            <a:r>
              <a:rPr lang="en-US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AEC </a:t>
            </a:r>
            <a:r>
              <a:rPr lang="th-TH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ที่มีความได้เปรียบ</a:t>
            </a: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ด้าน ราคา</a:t>
            </a:r>
            <a:r>
              <a:rPr lang="en-US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/</a:t>
            </a: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คุณภาพ</a:t>
            </a:r>
            <a:endParaRPr lang="th-TH" sz="20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0825" y="3500438"/>
            <a:ext cx="3529013" cy="10080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ตลาด </a:t>
            </a:r>
            <a:r>
              <a:rPr lang="en-US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10 </a:t>
            </a: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ประเทศ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รวมเป็นตลาดเดียว</a:t>
            </a:r>
            <a:endParaRPr lang="th-TH" sz="24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348038" y="35004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ตลาดใหญ่ขึ้น</a:t>
            </a:r>
            <a:r>
              <a:rPr lang="en-US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: </a:t>
            </a:r>
            <a:r>
              <a:rPr lang="th-TH" altLang="ja-JP" sz="2400" b="1" dirty="0" smtClean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ประหยัดต่อขนาด </a:t>
            </a:r>
            <a:r>
              <a:rPr lang="en-US" altLang="ja-JP" sz="2400" b="1" dirty="0" smtClean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(economy </a:t>
            </a:r>
            <a:r>
              <a:rPr lang="en-US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of </a:t>
            </a:r>
            <a:r>
              <a:rPr lang="en-US" altLang="ja-JP" sz="2400" b="1" dirty="0" smtClean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scale)</a:t>
            </a:r>
            <a:endParaRPr lang="th-TH" sz="24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50825" y="4581525"/>
            <a:ext cx="3529013" cy="10080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การลงทุนในอาเซียน</a:t>
            </a:r>
          </a:p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ทำได้โดยเสรี</a:t>
            </a:r>
            <a:endParaRPr lang="en-US" sz="24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348038" y="45799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สามารถย้ายฐานการผลิตไปยังประเทศที่เหมาะเป็นแหล่งผลิต</a:t>
            </a:r>
            <a:endParaRPr lang="th-TH" sz="24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0825" y="5661025"/>
            <a:ext cx="3529013" cy="10080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เป็นฐานการผลิตร่วม</a:t>
            </a:r>
            <a:endParaRPr lang="en-US" sz="24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348038" y="5661025"/>
            <a:ext cx="5472112" cy="1008063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SzPct val="70000"/>
              <a:defRPr/>
            </a:pP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ใช้</a:t>
            </a:r>
            <a:r>
              <a:rPr lang="en-US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CLMV </a:t>
            </a: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เป็นฐานการส่งออกไปนอก </a:t>
            </a:r>
            <a:r>
              <a:rPr lang="en-US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AEC</a:t>
            </a: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เพื่อใช้ประโยชน์จากสถานะ</a:t>
            </a:r>
            <a:r>
              <a:rPr lang="en-US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Least Developed Countries: LDCs</a:t>
            </a:r>
            <a:endParaRPr lang="th-TH" sz="20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ผลกระทบจากการเปิดตลาด</a:t>
            </a:r>
            <a:endParaRPr lang="th-TH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9D1-A81A-4098-859F-0CFEC23908DE}" type="slidenum">
              <a:rPr lang="th-TH" smtClean="0"/>
              <a:pPr/>
              <a:t>10</a:t>
            </a:fld>
            <a:endParaRPr lang="th-TH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50825" y="2420938"/>
            <a:ext cx="3529013" cy="10080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ความร่วมมือด้าน</a:t>
            </a:r>
          </a:p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การอำนวยความสะดวกทางการค้า</a:t>
            </a:r>
            <a:endParaRPr lang="en-US" sz="20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348038" y="24209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ระบบ</a:t>
            </a:r>
            <a:r>
              <a:rPr lang="th-TH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โลจิสติกส์ในภูมิภาค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สะดวกและถูกลง</a:t>
            </a:r>
            <a:endParaRPr lang="th-TH" sz="24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0825" y="3500438"/>
            <a:ext cx="3529013" cy="10080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ทำธุรกิจบริการได้โดยเสรี</a:t>
            </a:r>
            <a:endParaRPr lang="th-TH" sz="20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348038" y="35004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ฐานธุรกิจอยู่ที่ใดก็ได้ในอาเซียน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แก้ปัญหาขาดแคลนแรงงานฝีมือ</a:t>
            </a:r>
            <a:endParaRPr lang="th-TH" sz="20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50825" y="4581525"/>
            <a:ext cx="3529013" cy="10080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FTA </a:t>
            </a:r>
            <a:r>
              <a:rPr lang="th-TH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อาเซียนกับคู่ค้าต่างๆ</a:t>
            </a:r>
          </a:p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ASEAN</a:t>
            </a:r>
            <a:r>
              <a:rPr lang="th-TH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+1, +3, +6</a:t>
            </a:r>
            <a:endParaRPr lang="en-US" sz="2000" b="1" dirty="0">
              <a:solidFill>
                <a:srgbClr val="000000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348038" y="4579938"/>
            <a:ext cx="5472112" cy="1008062"/>
          </a:xfrm>
          <a:prstGeom prst="chevron">
            <a:avLst/>
          </a:prstGeom>
          <a:solidFill>
            <a:srgbClr val="FF99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มีความได้เปรียบทางภาษีนำเข้า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000" b="1" dirty="0">
                <a:solidFill>
                  <a:schemeClr val="tx1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กว่าคู่แข่งอื่นนอกอาเซียน</a:t>
            </a:r>
            <a:endParaRPr lang="th-TH" sz="2000" b="1" dirty="0">
              <a:solidFill>
                <a:schemeClr val="tx1"/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1" name="Snip Diagonal Corner Rectangle 10"/>
          <p:cNvSpPr/>
          <p:nvPr/>
        </p:nvSpPr>
        <p:spPr bwMode="auto">
          <a:xfrm>
            <a:off x="250825" y="1447800"/>
            <a:ext cx="5006975" cy="757238"/>
          </a:xfrm>
          <a:prstGeom prst="snip2DiagRect">
            <a:avLst>
              <a:gd name="adj1" fmla="val 0"/>
              <a:gd name="adj2" fmla="val 105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อาเซียน คือ </a:t>
            </a:r>
            <a:r>
              <a:rPr lang="th-TH" sz="36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โอกาส</a:t>
            </a:r>
            <a:r>
              <a:rPr lang="th-TH" sz="3600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ของไทย</a:t>
            </a:r>
          </a:p>
        </p:txBody>
      </p:sp>
      <p:sp>
        <p:nvSpPr>
          <p:cNvPr id="4" name="Plus 3"/>
          <p:cNvSpPr/>
          <p:nvPr/>
        </p:nvSpPr>
        <p:spPr bwMode="auto">
          <a:xfrm>
            <a:off x="4648200" y="1143000"/>
            <a:ext cx="863600" cy="8636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>
              <a:solidFill>
                <a:prstClr val="black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7254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ผลกระทบจากการเปิดตลาด</a:t>
            </a:r>
            <a:endParaRPr lang="th-TH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9D1-A81A-4098-859F-0CFEC23908DE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 bwMode="auto">
          <a:xfrm>
            <a:off x="609600" y="1447800"/>
            <a:ext cx="5562600" cy="685800"/>
          </a:xfrm>
          <a:prstGeom prst="snip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อาเซียนสร้าง </a:t>
            </a:r>
            <a:r>
              <a:rPr lang="th-TH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ความท้าทาย</a:t>
            </a:r>
            <a:r>
              <a:rPr lang="th-TH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 dirty="0">
                <a:solidFill>
                  <a:prstClr val="black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ให้กับไทย</a:t>
            </a:r>
          </a:p>
        </p:txBody>
      </p:sp>
      <p:sp>
        <p:nvSpPr>
          <p:cNvPr id="4" name="Minus 3"/>
          <p:cNvSpPr/>
          <p:nvPr/>
        </p:nvSpPr>
        <p:spPr bwMode="auto">
          <a:xfrm>
            <a:off x="5940425" y="1341438"/>
            <a:ext cx="936625" cy="935037"/>
          </a:xfrm>
          <a:prstGeom prst="mathMinus">
            <a:avLst/>
          </a:prstGeom>
          <a:solidFill>
            <a:srgbClr val="00B050"/>
          </a:solidFill>
          <a:ln>
            <a:solidFill>
              <a:schemeClr val="tx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>
              <a:solidFill>
                <a:prstClr val="black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0825" y="2420938"/>
            <a:ext cx="3529013" cy="1008062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ภาษีนำเข้าเป็น </a:t>
            </a:r>
            <a:r>
              <a:rPr lang="en-US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มาตรการนำเข้าลดลง</a:t>
            </a:r>
          </a:p>
        </p:txBody>
      </p:sp>
      <p:sp>
        <p:nvSpPr>
          <p:cNvPr id="6" name="Chevron 5"/>
          <p:cNvSpPr/>
          <p:nvPr/>
        </p:nvSpPr>
        <p:spPr>
          <a:xfrm>
            <a:off x="3348038" y="2420938"/>
            <a:ext cx="5472112" cy="1008062"/>
          </a:xfrm>
          <a:prstGeom prst="chevron">
            <a:avLst/>
          </a:prstGeom>
          <a:solidFill>
            <a:srgbClr val="99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เกิดคู่แข่งใหม่จากอาเซียน</a:t>
            </a:r>
          </a:p>
        </p:txBody>
      </p:sp>
      <p:sp>
        <p:nvSpPr>
          <p:cNvPr id="7" name="Pentagon 6"/>
          <p:cNvSpPr/>
          <p:nvPr/>
        </p:nvSpPr>
        <p:spPr>
          <a:xfrm>
            <a:off x="250825" y="3500438"/>
            <a:ext cx="3529013" cy="1008062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ตลาด </a:t>
            </a:r>
            <a:r>
              <a:rPr lang="en-US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10 </a:t>
            </a: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ประเทศ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รวมเป็นตลาดเดียว</a:t>
            </a:r>
            <a:endParaRPr lang="th-TH" sz="2400" b="1" dirty="0">
              <a:solidFill>
                <a:prstClr val="black">
                  <a:lumMod val="95000"/>
                </a:prst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348038" y="3500438"/>
            <a:ext cx="5472112" cy="1008062"/>
          </a:xfrm>
          <a:prstGeom prst="chevron">
            <a:avLst/>
          </a:prstGeom>
          <a:solidFill>
            <a:srgbClr val="99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ต้นทุนของคู่แข่งอาจต่ำลง</a:t>
            </a:r>
          </a:p>
        </p:txBody>
      </p:sp>
      <p:sp>
        <p:nvSpPr>
          <p:cNvPr id="9" name="Pentagon 8"/>
          <p:cNvSpPr/>
          <p:nvPr/>
        </p:nvSpPr>
        <p:spPr>
          <a:xfrm>
            <a:off x="250825" y="4581525"/>
            <a:ext cx="3529013" cy="100806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การลงทุน/ ทำธุรกิจ</a:t>
            </a:r>
            <a:r>
              <a:rPr lang="th-TH" altLang="ja-JP" sz="2400" b="1" dirty="0" smtClean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บริการ</a:t>
            </a:r>
            <a:br>
              <a:rPr lang="th-TH" altLang="ja-JP" sz="2400" b="1" dirty="0" smtClean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</a:br>
            <a:r>
              <a:rPr lang="th-TH" altLang="ja-JP" sz="2400" b="1" dirty="0" smtClean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ใน</a:t>
            </a: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อาเซียนทำได้โดยเสรี</a:t>
            </a:r>
            <a:endParaRPr lang="en-US" sz="2400" b="1" dirty="0">
              <a:solidFill>
                <a:prstClr val="black">
                  <a:lumMod val="95000"/>
                </a:prst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348038" y="4579938"/>
            <a:ext cx="5472112" cy="1008062"/>
          </a:xfrm>
          <a:prstGeom prst="chevron">
            <a:avLst/>
          </a:prstGeom>
          <a:solidFill>
            <a:srgbClr val="99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คู่แข่งจะเข้ามาแข่งถึงในเขตแดนเรา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0000"/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อาจถูกแย่งแรงงานฝีมือ</a:t>
            </a:r>
          </a:p>
        </p:txBody>
      </p:sp>
      <p:sp>
        <p:nvSpPr>
          <p:cNvPr id="11" name="Pentagon 10"/>
          <p:cNvSpPr/>
          <p:nvPr/>
        </p:nvSpPr>
        <p:spPr>
          <a:xfrm>
            <a:off x="250825" y="5661025"/>
            <a:ext cx="3529013" cy="1008063"/>
          </a:xfrm>
          <a:prstGeom prst="homePlat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th-TH" altLang="ja-JP" sz="24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เป็นฐานการผลิตร่วม</a:t>
            </a:r>
            <a:endParaRPr lang="en-US" sz="2400" b="1" dirty="0">
              <a:solidFill>
                <a:prstClr val="black">
                  <a:lumMod val="95000"/>
                </a:prst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348038" y="5661025"/>
            <a:ext cx="5472112" cy="1008063"/>
          </a:xfrm>
          <a:prstGeom prst="chevron">
            <a:avLst/>
          </a:prstGeom>
          <a:solidFill>
            <a:srgbClr val="99FF66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SzPct val="70000"/>
              <a:defRPr/>
            </a:pPr>
            <a:r>
              <a:rPr lang="th-TH" altLang="ja-JP" sz="18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บริษัทที่อยู่ในอุตสาหกรรมรองรับ หรือ เคยผลิต</a:t>
            </a:r>
            <a:r>
              <a:rPr lang="th-TH" altLang="ja-JP" sz="1800" b="1" dirty="0" smtClean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ส่ง บริษัท</a:t>
            </a:r>
            <a:r>
              <a:rPr lang="th-TH" altLang="ja-JP" sz="18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แม่ อาจถูกแย่งลูกค้า โดยคู่แข่งในประเทศ</a:t>
            </a:r>
            <a:r>
              <a:rPr lang="th-TH" altLang="ja-JP" sz="1800" b="1" dirty="0" smtClean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อื่น ที่</a:t>
            </a:r>
            <a:r>
              <a:rPr lang="th-TH" altLang="ja-JP" sz="1800" b="1" dirty="0">
                <a:solidFill>
                  <a:prstClr val="black">
                    <a:lumMod val="95000"/>
                  </a:prstClr>
                </a:solidFill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ได้เปรียบกว่าในการเป็นฐานการผลิต</a:t>
            </a:r>
            <a:endParaRPr lang="th-TH" sz="1800" b="1" dirty="0">
              <a:solidFill>
                <a:prstClr val="black">
                  <a:lumMod val="95000"/>
                </a:prstClr>
              </a:solidFill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72547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lyUPC" pitchFamily="34" charset="-34"/>
                <a:cs typeface="LilyUPC" pitchFamily="34" charset="-34"/>
              </a:rPr>
              <a:t>ผลกระทบจากการเปิดตลาด</a:t>
            </a:r>
            <a:endParaRPr lang="th-TH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9D1-A81A-4098-859F-0CFEC23908DE}" type="slidenum">
              <a:rPr lang="th-TH" smtClean="0"/>
              <a:pPr/>
              <a:t>12</a:t>
            </a:fld>
            <a:endParaRPr lang="th-TH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 bwMode="auto">
          <a:xfrm>
            <a:off x="899592" y="116632"/>
            <a:ext cx="8001001" cy="599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LilyUPC" pitchFamily="34" charset="-34"/>
                <a:ea typeface="Arial Unicode MS" pitchFamily="34" charset="-128"/>
                <a:cs typeface="LilyUPC" pitchFamily="34" charset="-34"/>
              </a:rPr>
              <a:t> ใครบ้างที่จะได้รับผลกระทบจาก</a:t>
            </a:r>
            <a:r>
              <a:rPr lang="en-US" sz="3600" b="1" cap="all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LilyUPC" pitchFamily="34" charset="-34"/>
                <a:ea typeface="Arial Unicode MS" pitchFamily="34" charset="-128"/>
                <a:cs typeface="LilyUPC" pitchFamily="34" charset="-34"/>
              </a:rPr>
              <a:t> AEC ?</a:t>
            </a:r>
            <a:endParaRPr lang="th-TH" sz="3600" b="1" cap="all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LilyUPC" pitchFamily="34" charset="-34"/>
              <a:ea typeface="Arial Unicode MS" pitchFamily="34" charset="-128"/>
              <a:cs typeface="LilyUPC" pitchFamily="34" charset="-34"/>
            </a:endParaRPr>
          </a:p>
        </p:txBody>
      </p:sp>
      <p:pic>
        <p:nvPicPr>
          <p:cNvPr id="34" name="Picture 33" descr="show_imag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564904"/>
            <a:ext cx="1728192" cy="17022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5" name="Picture 34" descr="ลล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9" y="764704"/>
            <a:ext cx="204022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n20121106144525_504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653136"/>
            <a:ext cx="1728192" cy="149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นักธุรกิจ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907" y="2780928"/>
            <a:ext cx="2021573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images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268760"/>
            <a:ext cx="161962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1258819046_1profit-main_Fu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4221088"/>
            <a:ext cx="10266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0-2010121113511K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1124744"/>
            <a:ext cx="2448272" cy="1916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consumptio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3789040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Rounded Rectangle 42"/>
          <p:cNvSpPr/>
          <p:nvPr/>
        </p:nvSpPr>
        <p:spPr>
          <a:xfrm>
            <a:off x="5076825" y="1844675"/>
            <a:ext cx="1223963" cy="2889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เกษตรกร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092950" y="2276475"/>
            <a:ext cx="1223963" cy="2889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แรงงาน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08850" y="3860800"/>
            <a:ext cx="1223963" cy="2889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นักธุรกิจ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380288" y="6021388"/>
            <a:ext cx="1044575" cy="287337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ผู้ค้า</a:t>
            </a:r>
            <a:endParaRPr lang="th-TH" sz="24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64163" y="6092825"/>
            <a:ext cx="1511300" cy="2889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JasmineUPC" pitchFamily="18" charset="-34"/>
                <a:cs typeface="JasmineUPC" pitchFamily="18" charset="-34"/>
              </a:rPr>
              <a:t>นักวิชาชีพ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42988" y="3141663"/>
            <a:ext cx="1728787" cy="503237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latin typeface="JasmineUPC" pitchFamily="18" charset="-34"/>
                <a:cs typeface="JasmineUPC" pitchFamily="18" charset="-34"/>
              </a:rPr>
              <a:t>ผู้บริโภค</a:t>
            </a:r>
          </a:p>
        </p:txBody>
      </p:sp>
      <p:sp>
        <p:nvSpPr>
          <p:cNvPr id="49" name="Striped Right Arrow 48"/>
          <p:cNvSpPr/>
          <p:nvPr/>
        </p:nvSpPr>
        <p:spPr>
          <a:xfrm>
            <a:off x="3059832" y="3284984"/>
            <a:ext cx="648072" cy="36004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Angsana New" pitchFamily="18" charset="-34"/>
            </a:endParaRPr>
          </a:p>
        </p:txBody>
      </p:sp>
      <p:sp>
        <p:nvSpPr>
          <p:cNvPr id="50" name="Striped Right Arrow 49"/>
          <p:cNvSpPr/>
          <p:nvPr/>
        </p:nvSpPr>
        <p:spPr>
          <a:xfrm rot="10800000">
            <a:off x="5652120" y="3212977"/>
            <a:ext cx="648072" cy="36004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Angsana New" pitchFamily="18" charset="-34"/>
            </a:endParaRPr>
          </a:p>
        </p:txBody>
      </p:sp>
      <p:sp>
        <p:nvSpPr>
          <p:cNvPr id="23588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9F29A9-772B-4C64-87D3-74DF6112A0A1}" type="slidenum">
              <a:rPr lang="th-TH" altLang="en-US" sz="1600" b="1" smtClean="0">
                <a:solidFill>
                  <a:schemeClr val="tx1"/>
                </a:solidFill>
              </a:rPr>
              <a:pPr/>
              <a:t>13</a:t>
            </a:fld>
            <a:endParaRPr lang="th-TH" altLang="en-US" b="1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19872" y="6093296"/>
            <a:ext cx="1511300" cy="288925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latin typeface="JasmineUPC" pitchFamily="18" charset="-34"/>
                <a:cs typeface="JasmineUPC" pitchFamily="18" charset="-34"/>
              </a:rPr>
              <a:t>นักศึกษา</a:t>
            </a:r>
          </a:p>
        </p:txBody>
      </p:sp>
      <p:pic>
        <p:nvPicPr>
          <p:cNvPr id="21506" name="Picture 2" descr="รวมแหล่งขายชุดนิสิต+นักศึกษา เฟรชชี่ปี 1 (ถูก และเท่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437112"/>
            <a:ext cx="1037862" cy="15567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DFBB77-FE47-4DA2-8440-BAD464809F7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88988" y="84138"/>
            <a:ext cx="8229600" cy="81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th-TH" sz="2800" b="1" dirty="0" smtClean="0">
                <a:solidFill>
                  <a:schemeClr val="tx1"/>
                </a:solidFill>
              </a:rPr>
              <a:t>เท</a:t>
            </a:r>
            <a:r>
              <a:rPr lang="th-TH" sz="2800" b="1" dirty="0" err="1" smtClean="0">
                <a:solidFill>
                  <a:schemeClr val="tx1"/>
                </a:solidFill>
              </a:rPr>
              <a:t>รนด์</a:t>
            </a:r>
            <a:r>
              <a:rPr lang="th-TH" sz="2800" b="1" dirty="0" smtClean="0">
                <a:solidFill>
                  <a:schemeClr val="tx1"/>
                </a:solidFill>
              </a:rPr>
              <a:t>ของความเชื่อมโยง (</a:t>
            </a:r>
            <a:r>
              <a:rPr lang="en-US" sz="2800" b="1" dirty="0" err="1" smtClean="0">
                <a:solidFill>
                  <a:schemeClr val="tx1"/>
                </a:solidFill>
              </a:rPr>
              <a:t>Connectivivy</a:t>
            </a:r>
            <a:r>
              <a:rPr lang="en-US" sz="2800" b="1" dirty="0" smtClean="0">
                <a:solidFill>
                  <a:schemeClr val="tx1"/>
                </a:solidFill>
              </a:rPr>
              <a:t> megatrend) </a:t>
            </a:r>
            <a:r>
              <a:rPr lang="th-TH" sz="2800" b="1" dirty="0" smtClean="0">
                <a:solidFill>
                  <a:schemeClr val="tx1"/>
                </a:solidFill>
              </a:rPr>
              <a:t>6 ประการ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ที่ส่งผลต่อการเปลี่ยนแปลงภาคเอกชนไทย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4948C-6954-4F7A-83D0-86780D6F446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00188" y="928688"/>
            <a:ext cx="6500812" cy="785812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1.</a:t>
            </a:r>
            <a:r>
              <a:rPr lang="th-TH" b="1" dirty="0">
                <a:solidFill>
                  <a:srgbClr val="0070C0"/>
                </a:solidFill>
              </a:rPr>
              <a:t>การลงทุนด้านโครงสร้างพื้นฐาน</a:t>
            </a:r>
          </a:p>
          <a:p>
            <a:pPr>
              <a:defRPr/>
            </a:pPr>
            <a:r>
              <a:rPr lang="th-TH" b="1" dirty="0">
                <a:solidFill>
                  <a:srgbClr val="0070C0"/>
                </a:solidFill>
              </a:rPr>
              <a:t>   สร้างความเป็นเมืองในจังหวัดภูธร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0188" y="1928813"/>
            <a:ext cx="6477000" cy="785812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2.Supply Chain </a:t>
            </a:r>
            <a:r>
              <a:rPr lang="th-TH" b="1" dirty="0">
                <a:solidFill>
                  <a:srgbClr val="0070C0"/>
                </a:solidFill>
              </a:rPr>
              <a:t>ที่ก้าวสู่ระดับภูมิภาค</a:t>
            </a:r>
          </a:p>
          <a:p>
            <a:pPr>
              <a:defRPr/>
            </a:pPr>
            <a:r>
              <a:rPr lang="th-TH" b="1" dirty="0">
                <a:solidFill>
                  <a:srgbClr val="0070C0"/>
                </a:solidFill>
              </a:rPr>
              <a:t>   ประเทศพัฒนาแล้ว จ้างหน่วยงานนอกประเทศในการผลิต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0188" y="2857500"/>
            <a:ext cx="6500812" cy="78581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3.</a:t>
            </a:r>
            <a:r>
              <a:rPr lang="th-TH" b="1" dirty="0">
                <a:solidFill>
                  <a:srgbClr val="0070C0"/>
                </a:solidFill>
              </a:rPr>
              <a:t>ใช้ </a:t>
            </a:r>
            <a:r>
              <a:rPr lang="en-US" b="1" dirty="0">
                <a:solidFill>
                  <a:srgbClr val="0070C0"/>
                </a:solidFill>
              </a:rPr>
              <a:t>Internet </a:t>
            </a:r>
            <a:r>
              <a:rPr lang="th-TH" b="1" dirty="0">
                <a:solidFill>
                  <a:srgbClr val="0070C0"/>
                </a:solidFill>
              </a:rPr>
              <a:t>สื่อออนไลน์เพิ่มขึ้น</a:t>
            </a:r>
          </a:p>
          <a:p>
            <a:pPr>
              <a:defRPr/>
            </a:pPr>
            <a:r>
              <a:rPr lang="th-TH" b="1" dirty="0">
                <a:solidFill>
                  <a:srgbClr val="0070C0"/>
                </a:solidFill>
              </a:rPr>
              <a:t>    เกิดการแข่งขันรูปแบบใหม่ </a:t>
            </a:r>
            <a:r>
              <a:rPr lang="en-US" b="1" dirty="0">
                <a:solidFill>
                  <a:srgbClr val="0070C0"/>
                </a:solidFill>
              </a:rPr>
              <a:t>e-commerce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188" y="3786188"/>
            <a:ext cx="6500812" cy="785812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4.</a:t>
            </a:r>
            <a:r>
              <a:rPr lang="th-TH" b="1" dirty="0">
                <a:solidFill>
                  <a:srgbClr val="0070C0"/>
                </a:solidFill>
              </a:rPr>
              <a:t>การค้าระหว่างประเทศมีสูงขึ้นจาก </a:t>
            </a:r>
            <a:r>
              <a:rPr lang="en-US" b="1" dirty="0">
                <a:solidFill>
                  <a:srgbClr val="0070C0"/>
                </a:solidFill>
              </a:rPr>
              <a:t>Single market</a:t>
            </a:r>
            <a:r>
              <a:rPr lang="th-TH" b="1" dirty="0">
                <a:solidFill>
                  <a:srgbClr val="0070C0"/>
                </a:solidFill>
              </a:rPr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0188" y="4714875"/>
            <a:ext cx="6500812" cy="785813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5.</a:t>
            </a:r>
            <a:r>
              <a:rPr lang="th-TH" b="1" dirty="0">
                <a:solidFill>
                  <a:srgbClr val="0070C0"/>
                </a:solidFill>
              </a:rPr>
              <a:t>การเคลื่อนย้ายแรงงานฝีมือเสรี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0188" y="5643563"/>
            <a:ext cx="6500812" cy="1000125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6.</a:t>
            </a:r>
            <a:r>
              <a:rPr lang="th-TH" b="1" dirty="0">
                <a:solidFill>
                  <a:srgbClr val="0070C0"/>
                </a:solidFill>
              </a:rPr>
              <a:t>การเคลื่อนย้ายเงินทุนเสรีมากขึ้น มีผลต้นทุนการเงิน</a:t>
            </a:r>
          </a:p>
          <a:p>
            <a:pPr>
              <a:defRPr/>
            </a:pPr>
            <a:r>
              <a:rPr lang="th-TH" b="1" dirty="0">
                <a:solidFill>
                  <a:srgbClr val="0070C0"/>
                </a:solidFill>
              </a:rPr>
              <a:t>   ใน </a:t>
            </a:r>
            <a:r>
              <a:rPr lang="en-US" b="1" dirty="0">
                <a:solidFill>
                  <a:srgbClr val="0070C0"/>
                </a:solidFill>
              </a:rPr>
              <a:t>ASEAN </a:t>
            </a:r>
            <a:r>
              <a:rPr lang="th-TH" b="1" dirty="0">
                <a:solidFill>
                  <a:srgbClr val="0070C0"/>
                </a:solidFill>
              </a:rPr>
              <a:t>ลดลง    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86638" y="1571625"/>
            <a:ext cx="571500" cy="50006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Down Arrow 16"/>
          <p:cNvSpPr/>
          <p:nvPr/>
        </p:nvSpPr>
        <p:spPr>
          <a:xfrm>
            <a:off x="7348538" y="5357813"/>
            <a:ext cx="571500" cy="50006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7361238" y="3500438"/>
            <a:ext cx="571500" cy="50006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Down Arrow 18"/>
          <p:cNvSpPr/>
          <p:nvPr/>
        </p:nvSpPr>
        <p:spPr>
          <a:xfrm>
            <a:off x="7373938" y="4429125"/>
            <a:ext cx="571500" cy="500063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Down Arrow 19"/>
          <p:cNvSpPr/>
          <p:nvPr/>
        </p:nvSpPr>
        <p:spPr>
          <a:xfrm>
            <a:off x="7386638" y="2643188"/>
            <a:ext cx="571500" cy="50006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71550" y="2492375"/>
            <a:ext cx="7286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600" b="1">
                <a:latin typeface="Angsana New" pitchFamily="18" charset="-34"/>
              </a:rPr>
              <a:t>เชื่อ หรือ ไม่</a:t>
            </a:r>
            <a:r>
              <a:rPr lang="en-US" sz="6600" b="1">
                <a:latin typeface="Angsana New" pitchFamily="18" charset="-34"/>
              </a:rPr>
              <a:t> ???</a:t>
            </a:r>
            <a:endParaRPr lang="th-TH" sz="6600" b="1">
              <a:latin typeface="Angsana New" pitchFamily="18" charset="-34"/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2FDEC0A-60AA-4AB4-99DB-9061B97D71B6}" type="slidenum">
              <a:rPr lang="th-TH" sz="1600" b="1" smtClean="0">
                <a:solidFill>
                  <a:schemeClr val="tx1"/>
                </a:solidFill>
              </a:rPr>
              <a:pPr/>
              <a:t>16</a:t>
            </a:fld>
            <a:endParaRPr lang="th-TH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2997_549340468417661_13544526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5546" y="714356"/>
            <a:ext cx="2582598" cy="5251925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2808312" cy="864096"/>
          </a:xfrm>
          <a:prstGeom prst="wedgeRoundRectCallout">
            <a:avLst>
              <a:gd name="adj1" fmla="val 49233"/>
              <a:gd name="adj2" fmla="val 648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Angsana New" pitchFamily="18" charset="-34"/>
              </a:rPr>
              <a:t>หลังจากปี</a:t>
            </a:r>
            <a:r>
              <a:rPr lang="en-US" sz="2000" dirty="0">
                <a:latin typeface="Angsana New" pitchFamily="18" charset="-34"/>
              </a:rPr>
              <a:t> 2558</a:t>
            </a:r>
            <a:r>
              <a:rPr lang="th-TH" sz="2000" dirty="0">
                <a:latin typeface="Angsana New" pitchFamily="18" charset="-34"/>
              </a:rPr>
              <a:t> ประเทศไทยจะเกิดการเปลี่ยนแปลงครั้งยิ่งใหญ่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Angsana New" pitchFamily="18" charset="-34"/>
              </a:rPr>
              <a:t>  โดยเฉพาะด้านเศรษฐกิจ</a:t>
            </a:r>
            <a:r>
              <a:rPr lang="en-US" sz="2000" dirty="0">
                <a:latin typeface="Angsana New" pitchFamily="18" charset="-34"/>
              </a:rPr>
              <a:t>!</a:t>
            </a:r>
            <a:endParaRPr lang="th-TH" sz="2000" dirty="0">
              <a:latin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828" y="1428736"/>
            <a:ext cx="2592288" cy="720080"/>
          </a:xfrm>
          <a:prstGeom prst="wedgeRoundRectCallout">
            <a:avLst>
              <a:gd name="adj1" fmla="val 55473"/>
              <a:gd name="adj2" fmla="val 832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Angsana New" pitchFamily="18" charset="-34"/>
              </a:rPr>
              <a:t>แรงงานจะทะลัก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latin typeface="Angsana New" pitchFamily="18" charset="-34"/>
              </a:rPr>
              <a:t>คนไทยจะถูกแย่งอาชีพ</a:t>
            </a:r>
            <a:r>
              <a:rPr lang="en-US" sz="2000" dirty="0">
                <a:latin typeface="Angsana New" pitchFamily="18" charset="-34"/>
              </a:rPr>
              <a:t>!</a:t>
            </a:r>
            <a:endParaRPr lang="th-TH" sz="2000" dirty="0">
              <a:latin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79921"/>
            <a:ext cx="2592288" cy="792087"/>
          </a:xfrm>
          <a:prstGeom prst="wedgeRoundRectCallout">
            <a:avLst>
              <a:gd name="adj1" fmla="val 53990"/>
              <a:gd name="adj2" fmla="val -731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Angsana New" pitchFamily="18" charset="-34"/>
              </a:rPr>
              <a:t>AEC </a:t>
            </a:r>
            <a:r>
              <a:rPr lang="th-TH" sz="2200" dirty="0">
                <a:latin typeface="Angsana New" pitchFamily="18" charset="-34"/>
              </a:rPr>
              <a:t>จะทำให้เกิดปรากฏการณ์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“สมองไหล</a:t>
            </a:r>
            <a:r>
              <a:rPr lang="en-US" sz="2200" dirty="0">
                <a:latin typeface="Angsana New" pitchFamily="18" charset="-34"/>
              </a:rPr>
              <a:t>!</a:t>
            </a:r>
            <a:r>
              <a:rPr lang="th-TH" sz="2200" dirty="0">
                <a:latin typeface="Angsana New" pitchFamily="18" charset="-34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922929"/>
            <a:ext cx="2664296" cy="792087"/>
          </a:xfrm>
          <a:prstGeom prst="wedgeRoundRectCallout">
            <a:avLst>
              <a:gd name="adj1" fmla="val 51718"/>
              <a:gd name="adj2" fmla="val -768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ประชาคมอาเซียนสนใจแต่ด้านเศรษฐกิจเพียงอย่างเดียว</a:t>
            </a:r>
            <a:r>
              <a:rPr lang="en-US" sz="2200" dirty="0">
                <a:latin typeface="Angsana New" pitchFamily="18" charset="-34"/>
              </a:rPr>
              <a:t>!</a:t>
            </a:r>
            <a:endParaRPr lang="th-TH" sz="2200" dirty="0">
              <a:latin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32656"/>
            <a:ext cx="2736304" cy="792088"/>
          </a:xfrm>
          <a:prstGeom prst="wedgeRoundRectCallout">
            <a:avLst>
              <a:gd name="adj1" fmla="val -45664"/>
              <a:gd name="adj2" fmla="val 753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อาเซียนเป็นภูมิภาคที่มีการรวมตัวเหมือน </a:t>
            </a:r>
            <a:r>
              <a:rPr lang="en-US" sz="2200" dirty="0">
                <a:latin typeface="Angsana New" pitchFamily="18" charset="-34"/>
              </a:rPr>
              <a:t>EU</a:t>
            </a:r>
            <a:r>
              <a:rPr lang="th-TH" sz="2200" dirty="0">
                <a:latin typeface="Angsana New" pitchFamily="18" charset="-34"/>
              </a:rPr>
              <a:t>จริงหรือ</a:t>
            </a:r>
            <a:r>
              <a:rPr lang="en-US" sz="2200" dirty="0">
                <a:latin typeface="Angsana New" pitchFamily="18" charset="-34"/>
              </a:rPr>
              <a:t>?</a:t>
            </a:r>
            <a:endParaRPr lang="th-TH" sz="2200" dirty="0">
              <a:latin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4214818"/>
            <a:ext cx="2520280" cy="792087"/>
          </a:xfrm>
          <a:prstGeom prst="wedgeRoundRectCallout">
            <a:avLst>
              <a:gd name="adj1" fmla="val -66582"/>
              <a:gd name="adj2" fmla="val -5335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คนอาเซียนเดินทางระหว่างกัน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โดยไม่ต้องใช้ </a:t>
            </a:r>
            <a:r>
              <a:rPr lang="en-US" sz="2200" dirty="0">
                <a:latin typeface="Angsana New" pitchFamily="18" charset="-34"/>
              </a:rPr>
              <a:t>passport?</a:t>
            </a:r>
            <a:endParaRPr lang="th-TH" sz="2200" dirty="0">
              <a:latin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071810"/>
            <a:ext cx="2664296" cy="720079"/>
          </a:xfrm>
          <a:prstGeom prst="wedgeRoundRectCallout">
            <a:avLst>
              <a:gd name="adj1" fmla="val -51733"/>
              <a:gd name="adj2" fmla="val -836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อนาคตอาเซียนจะ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ใช้เงินสกุลเดียวกัน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75648" y="1500174"/>
            <a:ext cx="2844824" cy="1008112"/>
          </a:xfrm>
          <a:prstGeom prst="wedgeRoundRectCallout">
            <a:avLst>
              <a:gd name="adj1" fmla="val -48234"/>
              <a:gd name="adj2" fmla="val 678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นักลงทุนอาเซียนสามารถลงทุนในธุรกิจบริการในอาเซียนได้อย่างเสรี ไม่มีข้อจำกัด</a:t>
            </a:r>
          </a:p>
        </p:txBody>
      </p:sp>
      <p:sp>
        <p:nvSpPr>
          <p:cNvPr id="2972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436B68F-6DB8-41FC-AC46-CECDC93D7E12}" type="slidenum">
              <a:rPr lang="th-TH" sz="1600" b="1" smtClean="0">
                <a:solidFill>
                  <a:schemeClr val="tx1"/>
                </a:solidFill>
              </a:rPr>
              <a:pPr/>
              <a:t>17</a:t>
            </a:fld>
            <a:endParaRPr lang="th-TH" b="1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63" y="142875"/>
            <a:ext cx="2232025" cy="476250"/>
          </a:xfrm>
          <a:prstGeom prst="wedgeRoundRectCallout">
            <a:avLst>
              <a:gd name="adj1" fmla="val -3768"/>
              <a:gd name="adj2" fmla="val 74937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200" dirty="0"/>
              <a:t>อาชญากรจะเพิ่มขึ้น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2643182"/>
            <a:ext cx="2592288" cy="857256"/>
          </a:xfrm>
          <a:prstGeom prst="wedgeRoundRectCallout">
            <a:avLst>
              <a:gd name="adj1" fmla="val 56096"/>
              <a:gd name="adj2" fmla="val -672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Angsana New" pitchFamily="18" charset="-34"/>
              </a:rPr>
              <a:t>ภาษีศุลกากรจะเป็น 0 ทำให้กรมศุลกากรหมดความสำคัญ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8232" y="5357826"/>
            <a:ext cx="2521420" cy="720079"/>
          </a:xfrm>
          <a:prstGeom prst="wedgeRoundRectCallout">
            <a:avLst>
              <a:gd name="adj1" fmla="val -51733"/>
              <a:gd name="adj2" fmla="val -8365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/>
              <a:t>ประเทศไทยต้องเปลี่ยนไปใช้ภาษาอังกฤษในการทำงาน</a:t>
            </a:r>
            <a:endParaRPr lang="th-TH" sz="2000" dirty="0">
              <a:latin typeface="Angsana New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857892"/>
            <a:ext cx="2664296" cy="792087"/>
          </a:xfrm>
          <a:prstGeom prst="wedgeRoundRectCallout">
            <a:avLst>
              <a:gd name="adj1" fmla="val 61451"/>
              <a:gd name="adj2" fmla="val -561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0" bIns="0" anchor="ctr" anchorCtr="1"/>
          <a:lstStyle/>
          <a:p>
            <a:pPr>
              <a:defRPr/>
            </a:pPr>
            <a:r>
              <a:rPr lang="th-TH" sz="2000" dirty="0"/>
              <a:t>ชาวต่างชาติจะกว้านซื้อที่ดินในเมืองไทย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5" y="6007100"/>
            <a:ext cx="2232025" cy="850900"/>
          </a:xfrm>
          <a:prstGeom prst="wedgeRoundRectCallout">
            <a:avLst>
              <a:gd name="adj1" fmla="val 1735"/>
              <a:gd name="adj2" fmla="val -7896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200" dirty="0"/>
              <a:t>เปิดเสรีสินค้าทำให้สินค้าคุณภาพต่ำทะลักไทย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3450" y="214313"/>
            <a:ext cx="7924800" cy="785812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Circular" pitchFamily="2" charset="0"/>
              </a:rPr>
              <a:t>กรมการปกครองและผลกระทบ</a:t>
            </a:r>
            <a:endParaRPr lang="en-US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9413" name="Picture 9" descr="asean_56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-357188"/>
            <a:ext cx="17145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827F4E2-9006-4BE2-8C23-9B9538A22CFE}" type="slidenum">
              <a:rPr lang="th-TH" sz="1600" b="1" smtClean="0">
                <a:solidFill>
                  <a:schemeClr val="tx1"/>
                </a:solidFill>
              </a:rPr>
              <a:pPr/>
              <a:t>18</a:t>
            </a:fld>
            <a:endParaRPr lang="th-TH" b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2214554"/>
            <a:ext cx="4680520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การค้าชายแดน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8625" y="2281238"/>
            <a:ext cx="30956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การจัดการความขัดแย้ง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3066680"/>
            <a:ext cx="468052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การประกอบอาชีพของประชาชน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8625" y="3067050"/>
            <a:ext cx="306387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การพัฒนาเศรษฐกิจฐานราก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0688" y="3924300"/>
            <a:ext cx="3103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ความเหลื่อมล้ำทางสังคม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0688" y="4781550"/>
            <a:ext cx="3103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การพัฒนาภาษาต่างประเทศ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0034" y="3929066"/>
            <a:ext cx="4680520" cy="64807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การสร้างความสัมพันธ์ระหว่างประเทศ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8596" y="4781192"/>
            <a:ext cx="4786346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การส่งเสริมประชาธิปไตยและสิทธิมนุษยธรรม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08625" y="1352550"/>
            <a:ext cx="30956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การบริหารงานทะเบียน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0034" y="1357298"/>
            <a:ext cx="468052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ปัญหาความมั่นคงรูปแบบใหม่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 descr="http://asean.mnre.go.th/images/design/cartoonyy.png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b="12518"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E40C6B4-081E-4993-A5E3-16DF9FCAD25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" name="Rounded Rectangle 2"/>
          <p:cNvSpPr/>
          <p:nvPr/>
        </p:nvSpPr>
        <p:spPr>
          <a:xfrm>
            <a:off x="500034" y="142852"/>
            <a:ext cx="72728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งานด้านการปกครองกับ 3 เสาอาเซียน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357438" y="1357313"/>
            <a:ext cx="936625" cy="57626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929058" y="1071546"/>
            <a:ext cx="4824413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4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>
                <a:cs typeface="+mj-cs"/>
              </a:rPr>
              <a:t>การจัดการภัยพิบัติ  </a:t>
            </a:r>
          </a:p>
          <a:p>
            <a:pPr>
              <a:defRPr/>
            </a:pPr>
            <a:r>
              <a:rPr lang="th-TH" sz="2400" dirty="0">
                <a:cs typeface="+mj-cs"/>
              </a:rPr>
              <a:t>การพัฒนาองค์กรปกครองส่วนท้องถิ่น</a:t>
            </a:r>
          </a:p>
          <a:p>
            <a:pPr>
              <a:defRPr/>
            </a:pPr>
            <a:r>
              <a:rPr lang="th-TH" sz="2400" dirty="0">
                <a:cs typeface="+mj-cs"/>
              </a:rPr>
              <a:t>บริการประชาชน เช่น การออกหนังสือผ่านแดน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86182" y="2928934"/>
            <a:ext cx="5143504" cy="22971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h-TH" sz="2400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chemeClr val="tx1"/>
                </a:solidFill>
                <a:latin typeface="Cordia New" pitchFamily="34" charset="-34"/>
                <a:cs typeface="+mj-cs"/>
              </a:rPr>
              <a:t>การพัฒนาศักยภาพของบุคลากรและระบบบริหารจัดการ  </a:t>
            </a:r>
            <a:r>
              <a:rPr lang="th-TH" sz="2400" dirty="0">
                <a:cs typeface="+mj-cs"/>
              </a:rPr>
              <a:t>การพัฒนาชนบทและขจัดความยากจน สร้างความสัมพันธ์ระหว่างประชาชนกับประชาชนโดยการสร้างความเข้าใจอันดีระหว่างประชาชนของประชาคมอาเซียน  พัฒนาเยาวชน และรักษาความสงบเรียบร้อยของสังคม </a:t>
            </a:r>
          </a:p>
          <a:p>
            <a:pPr>
              <a:defRPr/>
            </a:pP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00313" y="3429000"/>
            <a:ext cx="935037" cy="5762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571500" y="1143000"/>
            <a:ext cx="16430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การเมือง   ความมั่นคง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" y="3143250"/>
            <a:ext cx="16430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สังคมและวัฒนธรรม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23850" y="1485900"/>
            <a:ext cx="8453438" cy="1157288"/>
          </a:xfrm>
          <a:prstGeom prst="rect">
            <a:avLst/>
          </a:prstGeom>
          <a:solidFill>
            <a:srgbClr val="99CC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SzPct val="84000"/>
            </a:pPr>
            <a:r>
              <a:rPr lang="th-TH" sz="2400" b="1" i="1"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2400" b="1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ภาษีนำเข้าสินค้า – </a:t>
            </a:r>
            <a:r>
              <a:rPr lang="th-TH" sz="2400" b="1" i="1" u="sng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ต้องเป็นศูนย์</a:t>
            </a:r>
            <a:r>
              <a:rPr lang="th-TH" sz="2400" b="1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(ลดเป็นลำดับตั้งแต่ปี 2536)</a:t>
            </a:r>
          </a:p>
          <a:p>
            <a:pPr>
              <a:buSzPct val="84000"/>
            </a:pPr>
            <a:r>
              <a:rPr lang="th-TH" sz="24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    </a:t>
            </a:r>
            <a:r>
              <a:rPr lang="th-TH" sz="22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- </a:t>
            </a:r>
            <a:r>
              <a:rPr lang="en-US" sz="22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1 </a:t>
            </a:r>
            <a:r>
              <a:rPr lang="th-TH" sz="22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ม.ค. 53</a:t>
            </a:r>
            <a:r>
              <a:rPr lang="en-US" sz="22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อาเซียน 6 (</a:t>
            </a:r>
            <a:r>
              <a:rPr lang="en-US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SG 100%, TH 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99.8</a:t>
            </a:r>
            <a:r>
              <a:rPr lang="en-US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%,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</a:t>
            </a:r>
            <a:r>
              <a:rPr lang="en-US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BR 99.2%, PH 99%, IN 98.7%, ML 98.4%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)</a:t>
            </a:r>
          </a:p>
          <a:p>
            <a:pPr>
              <a:buSzPct val="84000"/>
            </a:pPr>
            <a:r>
              <a:rPr lang="th-TH" sz="2200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     - 1 ม.ค. 58 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อาเซียน </a:t>
            </a:r>
            <a:r>
              <a:rPr lang="en-US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4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(</a:t>
            </a:r>
            <a:r>
              <a:rPr lang="en-US" sz="2200">
                <a:solidFill>
                  <a:srgbClr val="2020D2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CLMV</a:t>
            </a:r>
            <a:r>
              <a:rPr lang="th-TH" sz="2200">
                <a:solidFill>
                  <a:srgbClr val="0000CC"/>
                </a:solidFill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)</a:t>
            </a:r>
            <a:endParaRPr lang="th-TH" sz="2200" i="1" u="sng">
              <a:latin typeface="FreesiaUPC" pitchFamily="34" charset="-34"/>
              <a:ea typeface="Arial Unicode MS" pitchFamily="34" charset="-128"/>
              <a:cs typeface="FreesiaUPC" pitchFamily="34" charset="-34"/>
            </a:endParaRPr>
          </a:p>
        </p:txBody>
      </p:sp>
      <p:sp>
        <p:nvSpPr>
          <p:cNvPr id="30726" name="AutoShape 37"/>
          <p:cNvSpPr>
            <a:spLocks noChangeArrowheads="1"/>
          </p:cNvSpPr>
          <p:nvPr/>
        </p:nvSpPr>
        <p:spPr bwMode="auto">
          <a:xfrm>
            <a:off x="1285852" y="428604"/>
            <a:ext cx="6929486" cy="855688"/>
          </a:xfrm>
          <a:prstGeom prst="flowChartAlternateProcess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AEC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กับการเปิดเสรีการค้าสินค้า</a:t>
            </a:r>
          </a:p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ภาษีสินค้า/อุปสรรคนำเข้าจะหมดไป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กลายเป็น</a:t>
            </a:r>
            <a:r>
              <a:rPr lang="th-TH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ตลาดอาเซียน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</p:txBody>
      </p:sp>
      <p:sp>
        <p:nvSpPr>
          <p:cNvPr id="21510" name="Text Box 29"/>
          <p:cNvSpPr txBox="1">
            <a:spLocks noChangeArrowheads="1"/>
          </p:cNvSpPr>
          <p:nvPr/>
        </p:nvSpPr>
        <p:spPr bwMode="auto">
          <a:xfrm>
            <a:off x="323850" y="2719388"/>
            <a:ext cx="8458200" cy="884237"/>
          </a:xfrm>
          <a:prstGeom prst="rect">
            <a:avLst/>
          </a:prstGeom>
          <a:solidFill>
            <a:srgbClr val="FFCCCC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2400" b="1" i="1"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2400" b="1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อุปสรรคทางการค้าที่มิใช่ภาษี </a:t>
            </a:r>
            <a:r>
              <a:rPr lang="en-US" sz="2400" b="1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(Non-Tariff Barriers: NTBs)</a:t>
            </a:r>
            <a:r>
              <a:rPr lang="th-TH" sz="2400" b="1" i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- </a:t>
            </a:r>
            <a:r>
              <a:rPr lang="th-TH" sz="2400" b="1" i="1" u="sng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ต้องหมดไป</a:t>
            </a:r>
            <a:r>
              <a:rPr lang="th-TH" sz="2400" b="1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          </a:t>
            </a:r>
          </a:p>
          <a:p>
            <a:r>
              <a:rPr lang="th-TH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    </a:t>
            </a:r>
            <a:r>
              <a:rPr lang="th-TH" sz="2200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- อาเซียน 5 (1 ม.ค. 53) ฟิลิปปินส์ (1 ม.ค. 55) </a:t>
            </a:r>
            <a:r>
              <a:rPr lang="en-US" sz="2200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CLMV (1</a:t>
            </a:r>
            <a:r>
              <a:rPr lang="th-TH" sz="2200">
                <a:latin typeface="FreesiaUPC" pitchFamily="34" charset="-34"/>
                <a:ea typeface="Arial Unicode MS" pitchFamily="34" charset="-128"/>
                <a:cs typeface="FreesiaUPC" pitchFamily="34" charset="-34"/>
              </a:rPr>
              <a:t> ม.ค. 58)</a:t>
            </a:r>
            <a:endParaRPr lang="en-US" sz="2200" i="1">
              <a:latin typeface="FreesiaUPC" pitchFamily="34" charset="-34"/>
              <a:ea typeface="Arial Unicode MS" pitchFamily="34" charset="-128"/>
              <a:cs typeface="FreesiaUPC" pitchFamily="34" charset="-34"/>
            </a:endParaRPr>
          </a:p>
        </p:txBody>
      </p:sp>
      <p:sp>
        <p:nvSpPr>
          <p:cNvPr id="21511" name="Text Box 30"/>
          <p:cNvSpPr txBox="1">
            <a:spLocks noChangeArrowheads="1"/>
          </p:cNvSpPr>
          <p:nvPr/>
        </p:nvSpPr>
        <p:spPr bwMode="auto">
          <a:xfrm>
            <a:off x="323850" y="3675063"/>
            <a:ext cx="8458200" cy="884237"/>
          </a:xfrm>
          <a:prstGeom prst="rect">
            <a:avLst/>
          </a:prstGeom>
          <a:solidFill>
            <a:srgbClr val="BFF6B8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2400" b="1" i="1">
                <a:latin typeface="FreesiaUPC" pitchFamily="34" charset="-34"/>
                <a:cs typeface="FreesiaUPC" pitchFamily="34" charset="-34"/>
              </a:rPr>
              <a:t>3. กฎว่าด้วยถิ่นกำเนิดสินค้า </a:t>
            </a:r>
            <a:r>
              <a:rPr lang="en-US" sz="2400" b="1" i="1">
                <a:latin typeface="FreesiaUPC" pitchFamily="34" charset="-34"/>
                <a:cs typeface="FreesiaUPC" pitchFamily="34" charset="-34"/>
              </a:rPr>
              <a:t>(ROOs) – </a:t>
            </a:r>
            <a:r>
              <a:rPr lang="th-TH" sz="2400" b="1" i="1" u="sng">
                <a:latin typeface="FreesiaUPC" pitchFamily="34" charset="-34"/>
                <a:cs typeface="FreesiaUPC" pitchFamily="34" charset="-34"/>
              </a:rPr>
              <a:t>เพิ่มทางเลือกอย่างเท่าเทียม (</a:t>
            </a:r>
            <a:r>
              <a:rPr lang="en-US" sz="2400" b="1" i="1" u="sng">
                <a:latin typeface="FreesiaUPC" pitchFamily="34" charset="-34"/>
                <a:cs typeface="FreesiaUPC" pitchFamily="34" charset="-34"/>
              </a:rPr>
              <a:t>co-equal)</a:t>
            </a:r>
          </a:p>
          <a:p>
            <a:r>
              <a:rPr lang="en-US">
                <a:latin typeface="FreesiaUPC" pitchFamily="34" charset="-34"/>
                <a:cs typeface="FreesiaUPC" pitchFamily="34" charset="-34"/>
              </a:rPr>
              <a:t>     </a:t>
            </a:r>
            <a:r>
              <a:rPr lang="en-US" sz="2400">
                <a:latin typeface="FreesiaUPC" pitchFamily="34" charset="-34"/>
                <a:cs typeface="FreesiaUPC" pitchFamily="34" charset="-34"/>
              </a:rPr>
              <a:t>- RVC (40), CTC, PSRs</a:t>
            </a:r>
            <a:endParaRPr lang="th-TH" sz="2400" i="1">
              <a:latin typeface="FreesiaUPC" pitchFamily="34" charset="-34"/>
              <a:ea typeface="Arial Unicode MS" pitchFamily="34" charset="-128"/>
              <a:cs typeface="FreesiaUPC" pitchFamily="34" charset="-34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23850" y="4622800"/>
            <a:ext cx="8458200" cy="1108075"/>
          </a:xfrm>
          <a:prstGeom prst="rect">
            <a:avLst/>
          </a:prstGeom>
          <a:solidFill>
            <a:srgbClr val="F9F7AB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th-TH" sz="2400" b="1" i="1" dirty="0">
                <a:latin typeface="FreesiaUPC" pitchFamily="34" charset="-34"/>
                <a:cs typeface="FreesiaUPC" pitchFamily="34" charset="-34"/>
              </a:rPr>
              <a:t>4. มาตรฐานร่วม – </a:t>
            </a:r>
            <a:r>
              <a:rPr lang="th-TH" sz="2400" b="1" i="1" u="sng" dirty="0">
                <a:latin typeface="FreesiaUPC" pitchFamily="34" charset="-34"/>
                <a:cs typeface="FreesiaUPC" pitchFamily="34" charset="-34"/>
              </a:rPr>
              <a:t>ให้สอดคล้องกับระบบสากลและระหว่างอาเซียน</a:t>
            </a:r>
            <a:endParaRPr lang="en-US" sz="2400" b="1" i="1" u="sng" dirty="0"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en-US" sz="2200" dirty="0">
                <a:latin typeface="FreesiaUPC" pitchFamily="34" charset="-34"/>
                <a:cs typeface="FreesiaUPC" pitchFamily="34" charset="-34"/>
              </a:rPr>
              <a:t>       </a:t>
            </a:r>
            <a:r>
              <a:rPr lang="en-US" sz="2000" dirty="0">
                <a:latin typeface="+mn-lt"/>
                <a:cs typeface="FreesiaUPC" pitchFamily="34" charset="-34"/>
              </a:rPr>
              <a:t>-</a:t>
            </a:r>
            <a:r>
              <a:rPr lang="en-US" sz="2200" dirty="0">
                <a:latin typeface="+mn-lt"/>
                <a:cs typeface="FreesiaUPC" pitchFamily="34" charset="-34"/>
              </a:rPr>
              <a:t> </a:t>
            </a:r>
            <a:r>
              <a:rPr lang="th-TH" sz="2000" dirty="0">
                <a:latin typeface="+mn-lt"/>
                <a:cs typeface="FreesiaUPC" pitchFamily="34" charset="-34"/>
              </a:rPr>
              <a:t>เครื่องใช้ไฟฟ้า ความปลอดภัยทางไฟฟ้า องค์ประกอบด้านแม่เหล็กไฟฟ้า ผลิตภัณฑ์ยาง เภสัชกรรม (กำลังดำเนินการ - เกษตร ประมง ไม้ ยานยนต์ วัสดุก่อสร้าง เครื่องมือแพทย์ ยาแผนโบราณ อาหารเสริม) </a:t>
            </a:r>
          </a:p>
        </p:txBody>
      </p:sp>
      <p:sp>
        <p:nvSpPr>
          <p:cNvPr id="65547" name="Text Box 30"/>
          <p:cNvSpPr txBox="1">
            <a:spLocks noChangeArrowheads="1"/>
          </p:cNvSpPr>
          <p:nvPr/>
        </p:nvSpPr>
        <p:spPr bwMode="auto">
          <a:xfrm>
            <a:off x="323850" y="5759450"/>
            <a:ext cx="8458200" cy="884238"/>
          </a:xfrm>
          <a:prstGeom prst="rect">
            <a:avLst/>
          </a:prstGeom>
          <a:solidFill>
            <a:schemeClr val="bg2">
              <a:lumMod val="90000"/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th-TH" sz="2400" b="1" i="1" dirty="0">
                <a:latin typeface="FreesiaUPC" pitchFamily="34" charset="-34"/>
                <a:cs typeface="FreesiaUPC" pitchFamily="34" charset="-34"/>
              </a:rPr>
              <a:t>5. พิธีการทางศุลกากรที่ทันสมัย</a:t>
            </a:r>
            <a:r>
              <a:rPr lang="en-US" sz="2400" b="1" i="1" dirty="0">
                <a:latin typeface="FreesiaUPC" pitchFamily="34" charset="-34"/>
                <a:cs typeface="FreesiaUPC" pitchFamily="34" charset="-34"/>
              </a:rPr>
              <a:t> - </a:t>
            </a:r>
            <a:r>
              <a:rPr lang="th-TH" sz="2400" b="1" i="1" u="sng" dirty="0">
                <a:latin typeface="FreesiaUPC" pitchFamily="34" charset="-34"/>
                <a:cs typeface="FreesiaUPC" pitchFamily="34" charset="-34"/>
              </a:rPr>
              <a:t>อำนวยความสะดวกทางการค้า</a:t>
            </a:r>
            <a:endParaRPr lang="en-US" sz="2400" b="1" i="1" u="sng" dirty="0"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en-US" sz="2200" dirty="0">
                <a:latin typeface="FreesiaUPC" pitchFamily="34" charset="-34"/>
                <a:cs typeface="FreesiaUPC" pitchFamily="34" charset="-34"/>
              </a:rPr>
              <a:t>      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- ASEAN Single Window, Self-Certification</a:t>
            </a:r>
            <a:endParaRPr lang="th-TH" i="1" dirty="0">
              <a:latin typeface="FreesiaUPC" pitchFamily="34" charset="-34"/>
              <a:ea typeface="Arial Unicode MS" pitchFamily="34" charset="-128"/>
              <a:cs typeface="FreesiaUPC" pitchFamily="34" charset="-34"/>
            </a:endParaRPr>
          </a:p>
        </p:txBody>
      </p:sp>
      <p:pic>
        <p:nvPicPr>
          <p:cNvPr id="8" name="Picture 3" descr="C:\Users\BO\Desktop\LOGO-DTN-Original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6283325"/>
            <a:ext cx="928688" cy="554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asean.mnre.go.th/images/design/cartoonyy.png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b="12518"/>
          <a:stretch>
            <a:fillRect/>
          </a:stretch>
        </p:blipFill>
        <p:spPr bwMode="auto">
          <a:xfrm>
            <a:off x="0" y="335756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B591FB-411C-4EDB-94E9-7BEF46F2F609}" type="slidenum">
              <a:rPr lang="th-TH" smtClean="0"/>
              <a:pPr/>
              <a:t>20</a:t>
            </a:fld>
            <a:endParaRPr lang="th-TH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2938" y="306388"/>
            <a:ext cx="8183562" cy="10509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th-TH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4414" y="4000504"/>
            <a:ext cx="278608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การบริหารจัดการชายแดน</a:t>
            </a:r>
          </a:p>
          <a:p>
            <a:pPr algn="ctr">
              <a:defRPr/>
            </a:pPr>
            <a:r>
              <a:rPr lang="th-TH" dirty="0"/>
              <a:t>-----</a:t>
            </a:r>
            <a:r>
              <a:rPr lang="th-TH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th-TH" dirty="0"/>
              <a:t>การค้าชายแดน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720" y="2500306"/>
            <a:ext cx="2928958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dirty="0"/>
              <a:t>เสริมสร้างความเข้มแข็งทางเศรษฐกิจฐานรากเพื่อเชื่อมโยงโอกาสจากประชาคมอาเซียน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72132" y="3857628"/>
            <a:ext cx="278608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 smtClean="0"/>
              <a:t>พัฒนา</a:t>
            </a:r>
            <a:r>
              <a:rPr lang="th-TH" dirty="0"/>
              <a:t>โครงสร้างพื้นฐาน พื้นที่และเมือง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14678" y="4929198"/>
            <a:ext cx="2786082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ให้ความรู้แก่ประชาชน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0034" y="142852"/>
            <a:ext cx="72728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งานด้านการปกครองกับ 3 เสาอาเซียน (ต่อ)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14750" y="1000125"/>
            <a:ext cx="164306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เศรษฐกิจ</a:t>
            </a:r>
          </a:p>
        </p:txBody>
      </p:sp>
      <p:sp>
        <p:nvSpPr>
          <p:cNvPr id="18" name="Right Arrow 17"/>
          <p:cNvSpPr/>
          <p:nvPr/>
        </p:nvSpPr>
        <p:spPr>
          <a:xfrm rot="3237223">
            <a:off x="5041900" y="2401888"/>
            <a:ext cx="935038" cy="57626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6072198" y="2643182"/>
            <a:ext cx="278608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/>
              <a:t>ส่งเสริมอาชีพ และความเป็นอยู่ของประชาชน</a:t>
            </a:r>
          </a:p>
        </p:txBody>
      </p:sp>
      <p:sp>
        <p:nvSpPr>
          <p:cNvPr id="21" name="Right Arrow 20"/>
          <p:cNvSpPr/>
          <p:nvPr/>
        </p:nvSpPr>
        <p:spPr>
          <a:xfrm rot="5400000">
            <a:off x="4106863" y="2536825"/>
            <a:ext cx="935037" cy="5762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" name="Right Arrow 21"/>
          <p:cNvSpPr/>
          <p:nvPr/>
        </p:nvSpPr>
        <p:spPr>
          <a:xfrm rot="7009608">
            <a:off x="3214688" y="2473325"/>
            <a:ext cx="935037" cy="5762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571612"/>
            <a:ext cx="8496944" cy="46434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8496944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38" y="500063"/>
            <a:ext cx="6408737" cy="6461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eesiaUPC"/>
              </a:rPr>
              <a:t>การปรับตัวของข้าราชการฝ่ายปกครอง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7" name="TextBox 3"/>
          <p:cNvSpPr txBox="1">
            <a:spLocks noChangeArrowheads="1"/>
          </p:cNvSpPr>
          <p:nvPr/>
        </p:nvSpPr>
        <p:spPr bwMode="auto">
          <a:xfrm>
            <a:off x="642938" y="1643063"/>
            <a:ext cx="81359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เตรียมความพร้อมเพื่อให้มีความรู้ความเข้าใจที่ถูกต้องในเรื่องประชาคมอาเซียน รวมทั้งเข้าใจประโยชน์และความท้าทายที่จะเกิดขึ้น</a:t>
            </a:r>
          </a:p>
          <a:p>
            <a:pPr>
              <a:defRPr/>
            </a:pPr>
            <a:endParaRPr lang="th-TH" sz="600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มีความเข้าใจการดำเนินงานไปสู่ประชาคมอาเซียนที่เกี่ยวข้องกับหน่วยงานต่างๆ โดยการ</a:t>
            </a:r>
          </a:p>
          <a:p>
            <a:pPr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กำหนดยุทธศาสตร์และแนวทางการดำเนินงาน ตลอดจนการเตรียมความพร้อม</a:t>
            </a:r>
          </a:p>
          <a:p>
            <a:pPr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อย่างบูรณาการร่วมกัน </a:t>
            </a:r>
          </a:p>
          <a:p>
            <a:pPr>
              <a:defRPr/>
            </a:pPr>
            <a:endParaRPr lang="th-TH" sz="600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พร้อมที่จะรับฟังความคิดเห็นและประสานงานกับหน่วยงานอื่นๆที่เกี่ยวข้อง เพื่อให้บรรลุ</a:t>
            </a:r>
          </a:p>
          <a:p>
            <a:pPr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เป้าหมายการเป็นประชาคมอาเซียน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เผยแพร่ข้อมูลเกี่ยวกับอาเซียนให้ประชาชนมีความรู้ความเข้าใจที่ถูกต้อง รวมทั้งส่งเสริมการทำความรู้จักระหว่างประชาชนกับประชาชน เช่น เรื่องวัฒนธรรม รสนิยม และภาษา ของประเทศอาเซียน ฯลฯ</a:t>
            </a:r>
          </a:p>
          <a:p>
            <a:pPr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endParaRPr lang="th-TH" sz="600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en-US" sz="2400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282" y="1374306"/>
            <a:ext cx="18288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/>
              <a:t>เอกชน</a:t>
            </a:r>
            <a:endParaRPr lang="en-US" sz="2300" b="1" dirty="0"/>
          </a:p>
        </p:txBody>
      </p:sp>
      <p:sp>
        <p:nvSpPr>
          <p:cNvPr id="5" name="Right Arrow 4"/>
          <p:cNvSpPr/>
          <p:nvPr/>
        </p:nvSpPr>
        <p:spPr>
          <a:xfrm>
            <a:off x="2214546" y="1500174"/>
            <a:ext cx="457200" cy="4905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714612" y="1357298"/>
            <a:ext cx="1676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accent5">
                    <a:lumMod val="50000"/>
                  </a:schemeClr>
                </a:solidFill>
              </a:rPr>
              <a:t>จ้างแรงงานต่างด้าว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40010" y="1500174"/>
            <a:ext cx="457200" cy="49053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4950962" y="1357298"/>
            <a:ext cx="1676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accent5">
                    <a:lumMod val="50000"/>
                  </a:schemeClr>
                </a:solidFill>
              </a:rPr>
              <a:t>ประชาชนกระทบหรือไม่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682482" y="1500174"/>
            <a:ext cx="533400" cy="490537"/>
          </a:xfrm>
          <a:prstGeom prst="left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286644" y="1357298"/>
            <a:ext cx="16764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chemeClr val="accent5">
                    <a:lumMod val="50000"/>
                  </a:schemeClr>
                </a:solidFill>
              </a:rPr>
              <a:t>กระทรวงแรงงาน/มหาดไทย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0430" y="2143116"/>
            <a:ext cx="18288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หลักการ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/>
              <a:t>ไม่เลือกปฏิบัติ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2971800"/>
            <a:ext cx="1828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/>
              <a:t>กระทรวงสาธารณสุข</a:t>
            </a:r>
            <a:endParaRPr lang="en-US" sz="2300" b="1" dirty="0"/>
          </a:p>
        </p:txBody>
      </p:sp>
      <p:sp>
        <p:nvSpPr>
          <p:cNvPr id="13" name="Right Arrow 12"/>
          <p:cNvSpPr/>
          <p:nvPr/>
        </p:nvSpPr>
        <p:spPr>
          <a:xfrm>
            <a:off x="2160588" y="3124200"/>
            <a:ext cx="457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3048000"/>
            <a:ext cx="28194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3333CC"/>
                </a:solidFill>
              </a:rPr>
              <a:t>รักษาพยาบาล</a:t>
            </a:r>
            <a:endParaRPr lang="en-US" sz="2000" dirty="0">
              <a:solidFill>
                <a:srgbClr val="33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3333CC"/>
                </a:solidFill>
              </a:rPr>
              <a:t>ป้องกันโรค 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" y="3962400"/>
            <a:ext cx="1828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/>
              <a:t>สำนักงานประกันสังคม</a:t>
            </a:r>
            <a:endParaRPr lang="en-US" sz="2300" b="1" dirty="0"/>
          </a:p>
        </p:txBody>
      </p:sp>
      <p:sp>
        <p:nvSpPr>
          <p:cNvPr id="16" name="Right Arrow 15"/>
          <p:cNvSpPr/>
          <p:nvPr/>
        </p:nvSpPr>
        <p:spPr>
          <a:xfrm>
            <a:off x="2133600" y="4114800"/>
            <a:ext cx="457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667000" y="3895725"/>
            <a:ext cx="5410200" cy="8286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3333CC"/>
                </a:solidFill>
              </a:rPr>
              <a:t>เก็บเงินเข้ากองทุนจากแรงงานไทย ต้องเก็บต่างด้าวหรือไม่ จ่ายชดเชยตาม พรบ. ทั้งคนไทย / ต่างด้าวหรือไม่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600" y="4953000"/>
            <a:ext cx="1828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/>
              <a:t>กรมพัฒนาฝีมือแรงงาน</a:t>
            </a:r>
            <a:endParaRPr lang="en-US" sz="2300" b="1" dirty="0"/>
          </a:p>
        </p:txBody>
      </p:sp>
      <p:sp>
        <p:nvSpPr>
          <p:cNvPr id="20" name="Right Arrow 19"/>
          <p:cNvSpPr/>
          <p:nvPr/>
        </p:nvSpPr>
        <p:spPr>
          <a:xfrm>
            <a:off x="2133600" y="5105400"/>
            <a:ext cx="457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667000" y="5029200"/>
            <a:ext cx="54102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3333CC"/>
                </a:solidFill>
              </a:rPr>
              <a:t>พัฒนาแรงงานไทย ให้ได้ระดับดี แรงงานต่างด้าวด้วยหรือไม่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5943600"/>
            <a:ext cx="18288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/>
              <a:t>บริการสาธารณะอื่น ๆ</a:t>
            </a:r>
            <a:endParaRPr lang="en-US" sz="2300" b="1" dirty="0"/>
          </a:p>
        </p:txBody>
      </p:sp>
      <p:sp>
        <p:nvSpPr>
          <p:cNvPr id="23" name="Right Arrow 22"/>
          <p:cNvSpPr/>
          <p:nvPr/>
        </p:nvSpPr>
        <p:spPr>
          <a:xfrm>
            <a:off x="2133600" y="6059488"/>
            <a:ext cx="457200" cy="457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2667000" y="5943600"/>
            <a:ext cx="1828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>
                <a:solidFill>
                  <a:srgbClr val="3333CC"/>
                </a:solidFill>
              </a:rPr>
              <a:t>รถขนส่ง เป็นต้น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8596" y="500042"/>
            <a:ext cx="8229600" cy="762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itchFamily="34" charset="-34"/>
                <a:ea typeface="+mj-ea"/>
                <a:cs typeface="CordiaUPC" pitchFamily="34" charset="-34"/>
              </a:rPr>
              <a:t>Inflows</a:t>
            </a:r>
          </a:p>
        </p:txBody>
      </p:sp>
      <p:pic>
        <p:nvPicPr>
          <p:cNvPr id="73751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6856" y="466026"/>
            <a:ext cx="7699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52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703888"/>
            <a:ext cx="990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43042" y="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</a:rPr>
              <a:t>แนวทางการปรับตัวรองรับการเปลี่ยนแปลง</a:t>
            </a:r>
            <a:endParaRPr lang="th-TH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AutoShape 23"/>
          <p:cNvSpPr>
            <a:spLocks noChangeArrowheads="1"/>
          </p:cNvSpPr>
          <p:nvPr/>
        </p:nvSpPr>
        <p:spPr bwMode="auto">
          <a:xfrm>
            <a:off x="2339975" y="1196975"/>
            <a:ext cx="2411413" cy="792163"/>
          </a:xfrm>
          <a:prstGeom prst="roundRect">
            <a:avLst>
              <a:gd name="adj" fmla="val 6042"/>
            </a:avLst>
          </a:prstGeom>
          <a:solidFill>
            <a:srgbClr val="45CB0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lIns="18000" tIns="36000" rIns="18000" bIns="36000" anchor="ctr"/>
          <a:lstStyle/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schemeClr val="bg1"/>
                </a:solidFill>
                <a:latin typeface="Browallia New" pitchFamily="34" charset="-34"/>
                <a:cs typeface="+mj-cs"/>
              </a:rPr>
              <a:t>ขอบคุณ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57750" y="3286125"/>
            <a:ext cx="3167063" cy="7016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+mj-cs"/>
              </a:rPr>
              <a:t>Call Center : 0-2507-7555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+mj-cs"/>
              </a:rPr>
              <a:t>www.dtn.go.th</a:t>
            </a:r>
            <a:endParaRPr lang="th-TH" sz="2000" u="sng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Arial Unicode MS" pitchFamily="34" charset="-128"/>
              <a:cs typeface="+mj-cs"/>
            </a:endParaRPr>
          </a:p>
        </p:txBody>
      </p:sp>
      <p:pic>
        <p:nvPicPr>
          <p:cNvPr id="36868" name="Picture 12" descr="dtn_slog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52513"/>
            <a:ext cx="69850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Slide Number Placeholder 16"/>
          <p:cNvSpPr txBox="1">
            <a:spLocks noGrp="1"/>
          </p:cNvSpPr>
          <p:nvPr/>
        </p:nvSpPr>
        <p:spPr bwMode="auto">
          <a:xfrm>
            <a:off x="107950" y="643255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453A3EA-A564-49D5-8911-0FE450C58BBD}" type="slidenum">
              <a:rPr lang="en-US" sz="1200">
                <a:latin typeface="Gill Sans MT" pitchFamily="34" charset="0"/>
              </a:rPr>
              <a:pPr/>
              <a:t>23</a:t>
            </a:fld>
            <a:endParaRPr lang="en-US" sz="1200">
              <a:latin typeface="Gill Sans MT" pitchFamily="34" charset="0"/>
            </a:endParaRPr>
          </a:p>
        </p:txBody>
      </p:sp>
      <p:pic>
        <p:nvPicPr>
          <p:cNvPr id="7" name="Picture 3" descr="C:\Users\BO\Desktop\LOGO-DTN-Original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5" y="6283325"/>
            <a:ext cx="928688" cy="5540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643063" y="285750"/>
            <a:ext cx="4406900" cy="9175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ทำธุรกิจบริการเสรี</a:t>
            </a:r>
            <a:endParaRPr lang="th-TH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214811" y="2500307"/>
            <a:ext cx="1080120" cy="754817"/>
          </a:xfrm>
          <a:prstGeom prst="round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ปี 2551</a:t>
            </a:r>
          </a:p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(2008)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29256" y="2500307"/>
            <a:ext cx="1071570" cy="763401"/>
          </a:xfrm>
          <a:prstGeom prst="round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ปี 2553</a:t>
            </a:r>
            <a:endParaRPr lang="th-TH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(2010)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643702" y="2500307"/>
            <a:ext cx="1071569" cy="754817"/>
          </a:xfrm>
          <a:prstGeom prst="round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ปี 2556</a:t>
            </a:r>
          </a:p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(2013)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858148" y="2500307"/>
            <a:ext cx="1071570" cy="754817"/>
          </a:xfrm>
          <a:prstGeom prst="round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ปี 2558</a:t>
            </a:r>
          </a:p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(2015)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063" y="1500188"/>
            <a:ext cx="7858125" cy="815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th-TH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อนุญาตให้ผู้ประกอบกิจการบริการของอาเซียนทำธุรกิจในอาเซียน โดยมีสัดส่วนหุ้นได้สูงสุด </a:t>
            </a:r>
            <a:r>
              <a:rPr lang="th-TH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%</a:t>
            </a:r>
            <a:endParaRPr lang="th-TH" sz="23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142875" y="5429250"/>
            <a:ext cx="1571625" cy="12858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1400" b="1" spc="-2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สาขาอื่นๆ เช่น ขนส่ง </a:t>
            </a:r>
            <a:r>
              <a:rPr lang="th-TH" sz="1400" b="1" spc="-2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ศึกษา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14988" y="5734050"/>
            <a:ext cx="3097212" cy="514350"/>
            <a:chOff x="3203848" y="4149080"/>
            <a:chExt cx="3096344" cy="514350"/>
          </a:xfrm>
        </p:grpSpPr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3203848" y="4149080"/>
              <a:ext cx="647518" cy="51435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49%</a:t>
              </a:r>
            </a:p>
          </p:txBody>
        </p:sp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4427467" y="4149080"/>
              <a:ext cx="649106" cy="51435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51%</a:t>
              </a: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5652674" y="4149080"/>
              <a:ext cx="647518" cy="51435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70%</a:t>
              </a:r>
            </a:p>
          </p:txBody>
        </p:sp>
        <p:sp>
          <p:nvSpPr>
            <p:cNvPr id="59" name="Striped Right Arrow 58"/>
            <p:cNvSpPr/>
            <p:nvPr/>
          </p:nvSpPr>
          <p:spPr>
            <a:xfrm>
              <a:off x="3995788" y="4220518"/>
              <a:ext cx="288844" cy="43338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j-cs"/>
              </a:endParaRPr>
            </a:p>
          </p:txBody>
        </p:sp>
        <p:sp>
          <p:nvSpPr>
            <p:cNvPr id="60" name="Striped Right Arrow 59"/>
            <p:cNvSpPr/>
            <p:nvPr/>
          </p:nvSpPr>
          <p:spPr>
            <a:xfrm>
              <a:off x="5219408" y="4220518"/>
              <a:ext cx="288844" cy="43338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j-cs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951163" y="5807075"/>
            <a:ext cx="1655762" cy="431800"/>
            <a:chOff x="2916238" y="6092825"/>
            <a:chExt cx="1655762" cy="431800"/>
          </a:xfrm>
        </p:grpSpPr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2916238" y="6092825"/>
              <a:ext cx="719137" cy="431800"/>
              <a:chOff x="2915816" y="5301208"/>
              <a:chExt cx="720080" cy="432048"/>
            </a:xfrm>
          </p:grpSpPr>
          <p:sp>
            <p:nvSpPr>
              <p:cNvPr id="66" name="Striped Right Arrow 65"/>
              <p:cNvSpPr/>
              <p:nvPr/>
            </p:nvSpPr>
            <p:spPr>
              <a:xfrm>
                <a:off x="3348182" y="5301208"/>
                <a:ext cx="287714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  <p:sp>
            <p:nvSpPr>
              <p:cNvPr id="67" name="Striped Right Arrow 66"/>
              <p:cNvSpPr/>
              <p:nvPr/>
            </p:nvSpPr>
            <p:spPr>
              <a:xfrm>
                <a:off x="2915816" y="5301208"/>
                <a:ext cx="287714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</p:grpSp>
        <p:grpSp>
          <p:nvGrpSpPr>
            <p:cNvPr id="5" name="Group 67"/>
            <p:cNvGrpSpPr>
              <a:grpSpLocks/>
            </p:cNvGrpSpPr>
            <p:nvPr/>
          </p:nvGrpSpPr>
          <p:grpSpPr bwMode="auto">
            <a:xfrm>
              <a:off x="3851275" y="6092825"/>
              <a:ext cx="720725" cy="431800"/>
              <a:chOff x="2915816" y="5301208"/>
              <a:chExt cx="720080" cy="432048"/>
            </a:xfrm>
          </p:grpSpPr>
          <p:sp>
            <p:nvSpPr>
              <p:cNvPr id="69" name="Striped Right Arrow 68"/>
              <p:cNvSpPr/>
              <p:nvPr/>
            </p:nvSpPr>
            <p:spPr>
              <a:xfrm>
                <a:off x="3347230" y="5301208"/>
                <a:ext cx="288666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  <p:sp>
            <p:nvSpPr>
              <p:cNvPr id="70" name="Striped Right Arrow 69"/>
              <p:cNvSpPr/>
              <p:nvPr/>
            </p:nvSpPr>
            <p:spPr>
              <a:xfrm>
                <a:off x="2915816" y="5301208"/>
                <a:ext cx="288666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</p:grpSp>
      </p:grpSp>
      <p:sp>
        <p:nvSpPr>
          <p:cNvPr id="71" name="Striped Right Arrow 70"/>
          <p:cNvSpPr/>
          <p:nvPr/>
        </p:nvSpPr>
        <p:spPr>
          <a:xfrm>
            <a:off x="4751388" y="5807075"/>
            <a:ext cx="287337" cy="431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j-cs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2928927" y="2500307"/>
            <a:ext cx="1080120" cy="763401"/>
          </a:xfrm>
          <a:prstGeom prst="round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ปี 2549</a:t>
            </a:r>
          </a:p>
          <a:p>
            <a:pPr algn="ctr">
              <a:lnSpc>
                <a:spcPts val="1700"/>
              </a:lnSpc>
              <a:spcBef>
                <a:spcPct val="50000"/>
              </a:spcBef>
              <a:buSzPct val="84000"/>
              <a:defRPr/>
            </a:pPr>
            <a:r>
              <a:rPr lang="th-TH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(2006)</a:t>
            </a: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42875" y="2928938"/>
            <a:ext cx="6121400" cy="1928812"/>
            <a:chOff x="179388" y="3143250"/>
            <a:chExt cx="6121400" cy="2085975"/>
          </a:xfrm>
        </p:grpSpPr>
        <p:sp>
          <p:nvSpPr>
            <p:cNvPr id="39" name="Striped Right Arrow 38"/>
            <p:cNvSpPr/>
            <p:nvPr/>
          </p:nvSpPr>
          <p:spPr>
            <a:xfrm>
              <a:off x="179388" y="3143250"/>
              <a:ext cx="2879725" cy="208597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1800"/>
                </a:lnSpc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สาขาเร่งรัดการรวมกลุ่ม</a:t>
              </a:r>
            </a:p>
            <a:p>
              <a:pPr>
                <a:lnSpc>
                  <a:spcPts val="1800"/>
                </a:lnSpc>
                <a:defRPr/>
              </a:pPr>
              <a:r>
                <a:rPr lang="th-TH" sz="14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โทรคมนาคม คอมพิวเตอร์</a:t>
              </a:r>
            </a:p>
            <a:p>
              <a:pPr>
                <a:lnSpc>
                  <a:spcPts val="1800"/>
                </a:lnSpc>
                <a:defRPr/>
              </a:pPr>
              <a:r>
                <a:rPr lang="th-TH" sz="1400" b="1" spc="-2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สุขภาพ </a:t>
              </a:r>
              <a:r>
                <a:rPr lang="en-US" sz="1400" b="1" spc="-2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th-TH" sz="1400" b="1" spc="-2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ท่องเที่ยว</a:t>
              </a:r>
              <a:r>
                <a:rPr lang="en-US" sz="1400" b="1" spc="-2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th-TH" sz="1400" b="1" spc="-2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การบิน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3203576" y="4005110"/>
              <a:ext cx="647700" cy="51505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49%</a:t>
              </a:r>
            </a:p>
          </p:txBody>
        </p:sp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4427538" y="4005110"/>
              <a:ext cx="649288" cy="51505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51%</a:t>
              </a: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5653088" y="4005110"/>
              <a:ext cx="647700" cy="515056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+mj-cs"/>
                </a:rPr>
                <a:t>70%</a:t>
              </a:r>
            </a:p>
          </p:txBody>
        </p:sp>
        <p:sp>
          <p:nvSpPr>
            <p:cNvPr id="48" name="Striped Right Arrow 47"/>
            <p:cNvSpPr/>
            <p:nvPr/>
          </p:nvSpPr>
          <p:spPr>
            <a:xfrm>
              <a:off x="3995738" y="4077218"/>
              <a:ext cx="287338" cy="4309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j-cs"/>
              </a:endParaRPr>
            </a:p>
          </p:txBody>
        </p:sp>
        <p:sp>
          <p:nvSpPr>
            <p:cNvPr id="49" name="Striped Right Arrow 48"/>
            <p:cNvSpPr/>
            <p:nvPr/>
          </p:nvSpPr>
          <p:spPr>
            <a:xfrm>
              <a:off x="5219701" y="4077218"/>
              <a:ext cx="287337" cy="43092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j-cs"/>
              </a:endParaRPr>
            </a:p>
          </p:txBody>
        </p:sp>
      </p:grpSp>
      <p:sp>
        <p:nvSpPr>
          <p:cNvPr id="40" name="Striped Right Arrow 39"/>
          <p:cNvSpPr/>
          <p:nvPr/>
        </p:nvSpPr>
        <p:spPr>
          <a:xfrm>
            <a:off x="142875" y="4429125"/>
            <a:ext cx="1928813" cy="11620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1600" b="1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โลจีสติกส์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838950" y="4727575"/>
            <a:ext cx="647700" cy="5143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+mj-cs"/>
              </a:rPr>
              <a:t>70%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391025" y="4727575"/>
            <a:ext cx="647700" cy="5143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+mj-cs"/>
              </a:rPr>
              <a:t>49%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5614988" y="4727575"/>
            <a:ext cx="647700" cy="51435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+mj-cs"/>
              </a:rPr>
              <a:t>51%</a:t>
            </a:r>
          </a:p>
        </p:txBody>
      </p:sp>
      <p:sp>
        <p:nvSpPr>
          <p:cNvPr id="46" name="Striped Right Arrow 45"/>
          <p:cNvSpPr/>
          <p:nvPr/>
        </p:nvSpPr>
        <p:spPr>
          <a:xfrm>
            <a:off x="5178425" y="4786313"/>
            <a:ext cx="287338" cy="431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j-cs"/>
            </a:endParaRPr>
          </a:p>
        </p:txBody>
      </p:sp>
      <p:sp>
        <p:nvSpPr>
          <p:cNvPr id="53" name="Striped Right Arrow 52"/>
          <p:cNvSpPr/>
          <p:nvPr/>
        </p:nvSpPr>
        <p:spPr>
          <a:xfrm>
            <a:off x="6392863" y="4786313"/>
            <a:ext cx="287337" cy="431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j-cs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00375" y="4786313"/>
            <a:ext cx="1187450" cy="431800"/>
            <a:chOff x="3384576" y="6092825"/>
            <a:chExt cx="1187429" cy="431800"/>
          </a:xfrm>
        </p:grpSpPr>
        <p:sp>
          <p:nvSpPr>
            <p:cNvPr id="73" name="Striped Right Arrow 72"/>
            <p:cNvSpPr/>
            <p:nvPr/>
          </p:nvSpPr>
          <p:spPr bwMode="auto">
            <a:xfrm>
              <a:off x="3384576" y="6092825"/>
              <a:ext cx="287333" cy="4318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j-cs"/>
              </a:endParaRPr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3851280" y="6092825"/>
              <a:ext cx="720725" cy="431800"/>
              <a:chOff x="2915817" y="5301208"/>
              <a:chExt cx="720079" cy="432048"/>
            </a:xfrm>
          </p:grpSpPr>
          <p:sp>
            <p:nvSpPr>
              <p:cNvPr id="63" name="Striped Right Arrow 62"/>
              <p:cNvSpPr/>
              <p:nvPr/>
            </p:nvSpPr>
            <p:spPr>
              <a:xfrm>
                <a:off x="3347235" y="5301208"/>
                <a:ext cx="288661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  <p:sp>
            <p:nvSpPr>
              <p:cNvPr id="65" name="Striped Right Arrow 64"/>
              <p:cNvSpPr/>
              <p:nvPr/>
            </p:nvSpPr>
            <p:spPr>
              <a:xfrm>
                <a:off x="2915830" y="5301208"/>
                <a:ext cx="288661" cy="432048"/>
              </a:xfrm>
              <a:prstGeom prst="strip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j-cs"/>
                </a:endParaRPr>
              </a:p>
            </p:txBody>
          </p:sp>
        </p:grpSp>
      </p:grpSp>
      <p:sp>
        <p:nvSpPr>
          <p:cNvPr id="2255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0875" y="6438900"/>
            <a:ext cx="1757363" cy="419100"/>
          </a:xfrm>
          <a:noFill/>
        </p:spPr>
        <p:txBody>
          <a:bodyPr/>
          <a:lstStyle/>
          <a:p>
            <a:fld id="{BCB5196B-AB55-4840-96B5-7861C193A65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0" y="1285860"/>
          <a:ext cx="6072199" cy="509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1" name="Picture 3" descr="C:\Users\BO\Desktop\LOGO-DTN-Original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6126163"/>
            <a:ext cx="11779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7788" y="6432550"/>
            <a:ext cx="533400" cy="381000"/>
          </a:xfrm>
          <a:noFill/>
        </p:spPr>
        <p:txBody>
          <a:bodyPr/>
          <a:lstStyle/>
          <a:p>
            <a:pPr algn="l"/>
            <a:fld id="{67550A41-0C82-43BA-AE9B-94EE68748B77}" type="slidenum">
              <a:rPr lang="en-US" smtClean="0"/>
              <a:pPr algn="l"/>
              <a:t>4</a:t>
            </a:fld>
            <a:endParaRPr lang="en-US" smtClean="0"/>
          </a:p>
        </p:txBody>
      </p:sp>
      <p:sp>
        <p:nvSpPr>
          <p:cNvPr id="12" name="Striped Right Arrow 11"/>
          <p:cNvSpPr/>
          <p:nvPr/>
        </p:nvSpPr>
        <p:spPr>
          <a:xfrm>
            <a:off x="5867400" y="1500188"/>
            <a:ext cx="3168650" cy="4071937"/>
          </a:xfrm>
          <a:prstGeom prst="stripedRightArrow">
            <a:avLst>
              <a:gd name="adj1" fmla="val 60924"/>
              <a:gd name="adj2" fmla="val 19888"/>
            </a:avLst>
          </a:prstGeom>
          <a:solidFill>
            <a:srgbClr val="7030A0"/>
          </a:solidFill>
          <a:ln>
            <a:solidFill>
              <a:srgbClr val="E4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ความท้าทาย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th-TH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นโยบายเชิงรุกเพื่อดึงดูดเงินลงทุนจากต่างประเทศ โดยสร้างสภาพแวดล้อมที่เอื้อต่อการลงทุน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th-TH" sz="1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th-TH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นโยบายสนับสนุนให้มีการลงทุนในต่างประเทศมากขึ้น</a:t>
            </a: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3500430" y="4714884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การผลิต</a:t>
            </a:r>
          </a:p>
        </p:txBody>
      </p:sp>
      <p:sp>
        <p:nvSpPr>
          <p:cNvPr id="27655" name="TextBox 29"/>
          <p:cNvSpPr txBox="1">
            <a:spLocks noChangeArrowheads="1"/>
          </p:cNvSpPr>
          <p:nvPr/>
        </p:nvSpPr>
        <p:spPr bwMode="auto">
          <a:xfrm>
            <a:off x="2786050" y="4714884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ป่าไม้</a:t>
            </a:r>
          </a:p>
        </p:txBody>
      </p:sp>
      <p:sp>
        <p:nvSpPr>
          <p:cNvPr id="27656" name="TextBox 30"/>
          <p:cNvSpPr txBox="1">
            <a:spLocks noChangeArrowheads="1"/>
          </p:cNvSpPr>
          <p:nvPr/>
        </p:nvSpPr>
        <p:spPr bwMode="auto">
          <a:xfrm>
            <a:off x="1928813" y="4643438"/>
            <a:ext cx="1020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เหมืองแร่</a:t>
            </a:r>
          </a:p>
        </p:txBody>
      </p:sp>
      <p:sp>
        <p:nvSpPr>
          <p:cNvPr id="27657" name="TextBox 31"/>
          <p:cNvSpPr txBox="1">
            <a:spLocks noChangeArrowheads="1"/>
          </p:cNvSpPr>
          <p:nvPr/>
        </p:nvSpPr>
        <p:spPr bwMode="auto">
          <a:xfrm>
            <a:off x="1643063" y="4357688"/>
            <a:ext cx="738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ประมง</a:t>
            </a:r>
          </a:p>
        </p:txBody>
      </p:sp>
      <p:sp>
        <p:nvSpPr>
          <p:cNvPr id="27658" name="TextBox 32"/>
          <p:cNvSpPr txBox="1">
            <a:spLocks noChangeArrowheads="1"/>
          </p:cNvSpPr>
          <p:nvPr/>
        </p:nvSpPr>
        <p:spPr bwMode="auto">
          <a:xfrm>
            <a:off x="1500188" y="4000500"/>
            <a:ext cx="785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เกษตร</a:t>
            </a:r>
          </a:p>
        </p:txBody>
      </p:sp>
      <p:sp>
        <p:nvSpPr>
          <p:cNvPr id="27659" name="TextBox 47"/>
          <p:cNvSpPr txBox="1">
            <a:spLocks noChangeArrowheads="1"/>
          </p:cNvSpPr>
          <p:nvPr/>
        </p:nvSpPr>
        <p:spPr bwMode="auto">
          <a:xfrm>
            <a:off x="1928794" y="2143116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2C0AF6"/>
                </a:solidFill>
                <a:latin typeface="Tahoma" pitchFamily="34" charset="0"/>
                <a:cs typeface="Tahoma" pitchFamily="34" charset="0"/>
              </a:rPr>
              <a:t>FDI</a:t>
            </a:r>
            <a:endParaRPr lang="th-TH" sz="2000" dirty="0">
              <a:solidFill>
                <a:srgbClr val="2C0AF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0" name="TextBox 48"/>
          <p:cNvSpPr txBox="1">
            <a:spLocks noChangeArrowheads="1"/>
          </p:cNvSpPr>
          <p:nvPr/>
        </p:nvSpPr>
        <p:spPr bwMode="auto">
          <a:xfrm>
            <a:off x="3357554" y="2143116"/>
            <a:ext cx="129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2C0AF6"/>
                </a:solidFill>
                <a:latin typeface="Tahoma" pitchFamily="34" charset="0"/>
                <a:cs typeface="Tahoma" pitchFamily="34" charset="0"/>
              </a:rPr>
              <a:t>Portfolio</a:t>
            </a:r>
            <a:endParaRPr lang="th-TH" sz="2000" dirty="0">
              <a:solidFill>
                <a:srgbClr val="2C0AF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1" name="TextBox 20"/>
          <p:cNvSpPr txBox="1">
            <a:spLocks noChangeArrowheads="1"/>
          </p:cNvSpPr>
          <p:nvPr/>
        </p:nvSpPr>
        <p:spPr bwMode="auto">
          <a:xfrm>
            <a:off x="3571868" y="4143380"/>
            <a:ext cx="108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4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บริการเกี่ยวเนื่อง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643063" y="214313"/>
            <a:ext cx="4143375" cy="928687"/>
          </a:xfrm>
          <a:prstGeom prst="horizontalScroll">
            <a:avLst>
              <a:gd name="adj" fmla="val 12500"/>
            </a:avLst>
          </a:prstGeom>
          <a:solidFill>
            <a:srgbClr val="FC78C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เคลื่อนย้ายลงทุนเสรี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714500" y="214313"/>
            <a:ext cx="4838700" cy="10541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เคลื่อนย้ายแรงงานฝีมือเสรี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7250" y="1500188"/>
            <a:ext cx="7143750" cy="933450"/>
            <a:chOff x="596280" y="1538231"/>
            <a:chExt cx="8001000" cy="933555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96280" y="1538231"/>
              <a:ext cx="7991476" cy="40015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SzPct val="70000"/>
                <a:buFont typeface="Wingdings" pitchFamily="2" charset="2"/>
                <a:buChar char="q"/>
                <a:defRPr/>
              </a:pPr>
              <a:r>
                <a:rPr lang="th-TH" sz="200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อำนวยความสะดวกการตรวจลงตรา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/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ออกใบอนุญาตทำงาน</a:t>
              </a: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596280" y="2071631"/>
              <a:ext cx="8001000" cy="40015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SzPct val="70000"/>
                <a:buFont typeface="Wingdings" pitchFamily="2" charset="2"/>
                <a:buChar char="q"/>
                <a:defRPr/>
              </a:pPr>
              <a:r>
                <a:rPr lang="en-US" sz="2000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ทำข้อตกลงยอมรับร่วม 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MRAs)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สาขาบริการวิชาชีพ</a:t>
              </a: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3635896" y="5589240"/>
            <a:ext cx="1981200" cy="609600"/>
          </a:xfrm>
          <a:prstGeom prst="horizontalScroll">
            <a:avLst>
              <a:gd name="adj" fmla="val 12500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r>
              <a:rPr lang="th-TH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สาขาทันตแพทย์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4716016" y="4797152"/>
            <a:ext cx="1676400" cy="609600"/>
          </a:xfrm>
          <a:prstGeom prst="horizontalScroll">
            <a:avLst>
              <a:gd name="adj" fmla="val 12500"/>
            </a:avLst>
          </a:prstGeom>
          <a:solidFill>
            <a:srgbClr val="FF8205"/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  <p:txBody>
          <a:bodyPr wrap="none" anchor="ctr"/>
          <a:lstStyle/>
          <a:p>
            <a:pPr>
              <a:defRPr/>
            </a:pPr>
            <a:r>
              <a:rPr lang="th-T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สาขาพยาบาล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42938" y="4643438"/>
            <a:ext cx="7762875" cy="1571625"/>
            <a:chOff x="977280" y="4861477"/>
            <a:chExt cx="7415806" cy="1409148"/>
          </a:xfrm>
        </p:grpSpPr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977280" y="4861477"/>
              <a:ext cx="1905000" cy="609600"/>
            </a:xfrm>
            <a:prstGeom prst="horizontalScroll">
              <a:avLst>
                <a:gd name="adj" fmla="val 1250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สาขาวิศวกรรม</a:t>
              </a: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1205880" y="5638800"/>
              <a:ext cx="2133600" cy="609600"/>
            </a:xfrm>
            <a:prstGeom prst="horizontalScroll">
              <a:avLst>
                <a:gd name="adj" fmla="val 12500"/>
              </a:avLst>
            </a:prstGeom>
            <a:solidFill>
              <a:srgbClr val="008FD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สาขานักบัญชี</a:t>
              </a:r>
            </a:p>
          </p:txBody>
        </p:sp>
        <p:sp>
          <p:nvSpPr>
            <p:cNvPr id="24" name="AutoShape 2"/>
            <p:cNvSpPr>
              <a:spLocks noChangeArrowheads="1"/>
            </p:cNvSpPr>
            <p:nvPr/>
          </p:nvSpPr>
          <p:spPr bwMode="auto">
            <a:xfrm>
              <a:off x="2958480" y="4953000"/>
              <a:ext cx="1600200" cy="609600"/>
            </a:xfrm>
            <a:prstGeom prst="horizontalScroll">
              <a:avLst>
                <a:gd name="adj" fmla="val 125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  <a:reflection blurRad="6350" stA="50000" endA="300" endPos="90000" dir="5400000" sy="-100000" algn="bl" rotWithShape="0"/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สาขาแพทย์</a:t>
              </a:r>
            </a:p>
          </p:txBody>
        </p:sp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6564157" y="4925529"/>
              <a:ext cx="1828929" cy="609207"/>
            </a:xfrm>
            <a:prstGeom prst="horizontalScroll">
              <a:avLst>
                <a:gd name="adj" fmla="val 1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สาขานักสำรวจ</a:t>
              </a:r>
            </a:p>
          </p:txBody>
        </p:sp>
        <p:sp>
          <p:nvSpPr>
            <p:cNvPr id="28" name="AutoShape 2"/>
            <p:cNvSpPr>
              <a:spLocks noChangeArrowheads="1"/>
            </p:cNvSpPr>
            <p:nvPr/>
          </p:nvSpPr>
          <p:spPr bwMode="auto">
            <a:xfrm>
              <a:off x="5940865" y="5661418"/>
              <a:ext cx="2285403" cy="609207"/>
            </a:xfrm>
            <a:prstGeom prst="horizontalScroll">
              <a:avLst>
                <a:gd name="adj" fmla="val 1250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สาขาสถาปัตยกรรม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57250" y="2643188"/>
            <a:ext cx="7143750" cy="2011362"/>
            <a:chOff x="901081" y="3052448"/>
            <a:chExt cx="7567658" cy="1787380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901081" y="3052448"/>
              <a:ext cx="7567658" cy="65175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323850" indent="-250825">
                <a:lnSpc>
                  <a:spcPts val="2500"/>
                </a:lnSpc>
                <a:spcBef>
                  <a:spcPts val="600"/>
                </a:spcBef>
                <a:buSzPct val="70000"/>
                <a:buFont typeface="Wingdings" pitchFamily="2" charset="2"/>
                <a:buChar char="§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ยอมรับร่วมกันเรื่อง “คุณสมบัติ” ที่เป็นเงื่อนไขการได้รับอนุญาตให้ประกอบวิชาชีพ และเป็นการลดขั้นตอนการตรวจสอบและรับรองวุฒิการศึกษา</a:t>
              </a:r>
            </a:p>
          </p:txBody>
        </p:sp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901081" y="3814236"/>
              <a:ext cx="7567658" cy="102559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323850" indent="-250825">
                <a:spcBef>
                  <a:spcPts val="600"/>
                </a:spcBef>
                <a:buSzPct val="70000"/>
                <a:buFont typeface="Wingdings" pitchFamily="2" charset="2"/>
                <a:buChar char="§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นักวิชาชีพในอาเซียนประเทศหนึ่ง สามารถจดทะเบียนเพื่อประกอบวิชาชีพในประเทศอาเซียนอื่นได้ </a:t>
              </a:r>
              <a:r>
                <a:rPr lang="th-TH" sz="1600" b="1" u="sng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แต่</a:t>
              </a: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ยังต้องปฏิบัติตามกฏระเบียบภายในของประเทศนั้นๆ ในการอนุญาตประกอบวิชาชีพสาขานั้นๆ </a:t>
              </a:r>
            </a:p>
            <a:p>
              <a:pPr marL="323850" indent="-250825">
                <a:spcBef>
                  <a:spcPts val="600"/>
                </a:spcBef>
                <a:buSzPct val="70000"/>
                <a:buFont typeface="Wingdings" pitchFamily="2" charset="2"/>
                <a:buChar char="§"/>
                <a:defRPr/>
              </a:pP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ปัจจุบัน ตกลงกันได้แล้ว 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7 </a:t>
              </a: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สาขา </a:t>
              </a:r>
              <a:r>
                <a:rPr lang="en-US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th-TH" sz="1600" b="1" dirty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อาชีพสาขาท่องเที่ยว 32 ตำแหน่งงาน</a:t>
              </a:r>
            </a:p>
          </p:txBody>
        </p:sp>
      </p:grp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9438" y="6286500"/>
            <a:ext cx="1757362" cy="419100"/>
          </a:xfrm>
          <a:noFill/>
        </p:spPr>
        <p:txBody>
          <a:bodyPr/>
          <a:lstStyle/>
          <a:p>
            <a:fld id="{CCB99C14-372A-4955-94C1-CB643856105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388" y="188913"/>
            <a:ext cx="8785225" cy="16557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Movement of Natural Person: MNP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การเคลื่อนย้ายบุคคลธรรมดา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388" y="1989138"/>
            <a:ext cx="8785225" cy="1944687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ข้อผูกพันของไทยจะอนุญาตให้มีการเคลื่อนย้ายบุคลากร 2 ประเภทเท่านั้น คือ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388" y="4076700"/>
            <a:ext cx="4321175" cy="2592388"/>
          </a:xfrm>
          <a:prstGeom prst="round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ผู้เยี่ยมเยือนทางธุรกิจ (</a:t>
            </a:r>
            <a:r>
              <a:rPr lang="en-US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Business Visitor: BV)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43438" y="4076700"/>
            <a:ext cx="4321175" cy="2592388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ผู้โอนย้ายภายในบริษัท </a:t>
            </a:r>
            <a:r>
              <a:rPr lang="en-US" sz="4800" dirty="0">
                <a:solidFill>
                  <a:schemeClr val="tx1"/>
                </a:solidFill>
                <a:latin typeface="DilleniaUPC" pitchFamily="18" charset="-34"/>
                <a:cs typeface="DilleniaUPC" pitchFamily="18" charset="-34"/>
              </a:rPr>
              <a:t>(Intra-Corporate Transferee: 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838200"/>
            <a:ext cx="74009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000100" y="5643578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dirty="0">
                <a:latin typeface="Cordia News" pitchFamily="34" charset="-34"/>
                <a:cs typeface="Cordia News" pitchFamily="34" charset="-34"/>
              </a:rPr>
              <a:t>ที่มา</a:t>
            </a:r>
            <a:r>
              <a:rPr lang="en-US" sz="1600" dirty="0">
                <a:latin typeface="Cordia News" pitchFamily="34" charset="-34"/>
                <a:cs typeface="Cordia News" pitchFamily="34" charset="-34"/>
              </a:rPr>
              <a:t>: </a:t>
            </a:r>
            <a:r>
              <a:rPr lang="th-TH" sz="1600" dirty="0">
                <a:latin typeface="Cordia News" pitchFamily="34" charset="-34"/>
                <a:cs typeface="Cordia News" pitchFamily="34" charset="-34"/>
              </a:rPr>
              <a:t>การวิเคราะห์โดย </a:t>
            </a:r>
            <a:r>
              <a:rPr lang="en-US" sz="1600" dirty="0">
                <a:latin typeface="Cordia News" pitchFamily="34" charset="-34"/>
                <a:cs typeface="Cordia News" pitchFamily="34" charset="-34"/>
              </a:rPr>
              <a:t>SCB EIC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803275" y="40005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7030A0"/>
                </a:solidFill>
                <a:latin typeface="Angsana News" pitchFamily="18" charset="-34"/>
                <a:cs typeface="Angsana News" pitchFamily="18" charset="-34"/>
              </a:rPr>
              <a:t>ผลกระทบเชิงบวก เชิงลบจาก </a:t>
            </a:r>
            <a:r>
              <a:rPr lang="en-US" sz="2800" b="1" dirty="0">
                <a:solidFill>
                  <a:srgbClr val="7030A0"/>
                </a:solidFill>
                <a:latin typeface="Angsana News" pitchFamily="18" charset="-34"/>
                <a:cs typeface="Angsana News" pitchFamily="18" charset="-34"/>
              </a:rPr>
              <a:t>AEC</a:t>
            </a:r>
            <a:r>
              <a:rPr lang="th-TH" sz="2800" b="1" dirty="0">
                <a:solidFill>
                  <a:srgbClr val="7030A0"/>
                </a:solidFill>
                <a:latin typeface="Angsana News" pitchFamily="18" charset="-34"/>
                <a:cs typeface="Angsana News" pitchFamily="18" charset="-34"/>
              </a:rPr>
              <a:t> ต่อธุรกิจโดยรวม</a:t>
            </a:r>
            <a:endParaRPr lang="en-US" sz="2800" b="1" dirty="0">
              <a:solidFill>
                <a:srgbClr val="7030A0"/>
              </a:solidFill>
              <a:latin typeface="Angsana News" pitchFamily="18" charset="-34"/>
              <a:cs typeface="Angsana New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581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1B9C-FA97-4F3B-8D12-EF7DFEB6CC85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50" y="1714500"/>
          <a:ext cx="7286650" cy="423490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57330"/>
                <a:gridCol w="1457330"/>
                <a:gridCol w="1457330"/>
                <a:gridCol w="1457330"/>
                <a:gridCol w="1457330"/>
              </a:tblGrid>
              <a:tr h="13650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มูลค่าการค้ารวม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(ล้านบาท)</a:t>
                      </a:r>
                      <a:endParaRPr lang="en-US" sz="20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มูลค่าการค้าชายแดน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ล้านบาท)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สัดส่วน</a:t>
                      </a:r>
                      <a:endParaRPr lang="en-US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ต่อการค้าชายแดนรวมของไทย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การค้าชายแดน /มูลค่า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การค้ารวม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ของแต่ละประเทศ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71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</a:rPr>
                        <a:t>มาเลเซีย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799,053.4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501,402.0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4.2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.7%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71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เมียนมาร์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2</a:t>
                      </a:r>
                      <a:r>
                        <a:rPr lang="en-US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38</a:t>
                      </a: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,216.4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196,866.3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21.3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2.6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71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itchFamily="34" charset="-34"/>
                          <a:cs typeface="TH SarabunPSK" pitchFamily="34" charset="-34"/>
                        </a:rPr>
                        <a:t>ลาว</a:t>
                      </a: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155,235.4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132,137.2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14.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5.1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717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latin typeface="TH SarabunPSK" pitchFamily="34" charset="-34"/>
                          <a:cs typeface="TH SarabunPSK" pitchFamily="34" charset="-34"/>
                        </a:rPr>
                        <a:t>กัมพูชา</a:t>
                      </a:r>
                      <a:endParaRPr lang="en-US" sz="20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139,563.4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93,836.3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10.1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7.2</a:t>
                      </a: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%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500034" y="857232"/>
            <a:ext cx="8039511" cy="633248"/>
          </a:xfrm>
          <a:prstGeom prst="roundRect">
            <a:avLst/>
          </a:prstGeom>
          <a:solidFill>
            <a:srgbClr val="CC9900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/>
            <a:contourClr>
              <a:schemeClr val="accent5">
                <a:satMod val="115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การค้าชายแดนไทยกับประเทศเพื่อนบ้าน ปี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2556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BCF75-82A5-49CC-832F-DBA81898E4D3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500" y="1714500"/>
          <a:ext cx="7929618" cy="444617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28759"/>
                <a:gridCol w="3000396"/>
                <a:gridCol w="3500463"/>
              </a:tblGrid>
              <a:tr h="428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ประเทศ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สินค้านำเข้า 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สินค้าส่งออก 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9581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มาเลเซีย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เครื่องคอมพิวเตอร์และอุปกรณ์ เทปแม่เหล็ก จานแม่เหล็ก สำหรับคอมพิวเตอร์ สื่อบันทึกข้อมูล ภาพ เสียง ส่วนประกอบคอมพิวเตอร์ เครื่องจักรที่ใช้ในอุตสาหกรรมและส่วนประกอบ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ยางพารา เครื่องคอมพิวเตอร์ อุปกรณ์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และส่วนประกอบ ผลิตภัณฑ์ยางอื่นๆ ไม้แปรรูป รถยนต์ อุปกรณ์ และส่วนประกอบ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9581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เมียนมาร์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ก๊าซธรรมชาติ พืชน้ำมันและผลิตภัณฑ์ โค กระบือ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สุกร แพะ แกะ สัตว์น้ำ ผลิตภัณฑ์ไม้อื่นๆ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น้ำมันดีเซล เครื่องดื่มที่มีแอลกอฮอล์ น้ำมันเบนซิน เครื่องดื่มที่ไม่มีแอลกอฮอล์ ผ้าผืน และด้าย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9581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ลาว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ทองแดงและผลิตภัณฑ์ ไม้แปรรูป ผักและของปรุงแต่งจากผัก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ธัญพืช ผลไม้และของปรุงแต่งจากผลไม้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น้ำมันดีเซล รถยนต์ อุปกรณ์และส่วนประกอบ น้ำมันเบนซิน เหล็ก เหล็กกล้า เครื่องจักรที่ใช้ในการก่อสร้างและส่วนประกอบ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95818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กัมพูชา</a:t>
                      </a:r>
                      <a:endParaRPr lang="en-US" sz="20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ผักและของปรุงแต่งจากผัก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ลวดและสายเคเบิ้ลที่หุ้มฉนวนเครื่องรับ-ส่งสัญญาณและอุปกรณ์ติดตั้ง อลูมิเนียมและผลิตภัณฑ์ มอเตอร์ไฟฟ้า ชุดเครื่องกำเนิดไฟฟ้า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เครื่องยนต์สันดาปภายในแบบลูกสูบ เครื่องดื่มที่ไม่มีแอลกอฮอล์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เครื่องสำอาง เครื่องหอม และสบู่ ยางยานพาหนะ รถยนต์ อุปกรณ์ และส่วนประกอบ </a:t>
                      </a:r>
                      <a:endParaRPr lang="en-US" sz="20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500034" y="857232"/>
            <a:ext cx="8039511" cy="633248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/>
            <a:contourClr>
              <a:schemeClr val="accent5">
                <a:satMod val="115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สินค้าชายแดนนำเข้า-ส่งออก 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3458</Words>
  <Application>Microsoft Office PowerPoint</Application>
  <PresentationFormat>On-screen Show (4:3)</PresentationFormat>
  <Paragraphs>369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“บทบาทกำนัน ผู้ใหญ่บ้าน และข้าราชการฝ่ายปกครอง กับการเข้าสู่ประชาคมอาเซียน”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ผลกระทบจากการเปิดตลาด</vt:lpstr>
      <vt:lpstr>ผลกระทบจากการเปิดตลาด</vt:lpstr>
      <vt:lpstr>ผลกระทบจากการเปิดตลาด</vt:lpstr>
      <vt:lpstr>Slide 13</vt:lpstr>
      <vt:lpstr>Slide 14</vt:lpstr>
      <vt:lpstr>เทรนด์ของความเชื่อมโยง (Connectivivy megatrend) 6 ประการ ที่ส่งผลต่อการเปลี่ยนแปลงภาคเอกชนไทย</vt:lpstr>
      <vt:lpstr>Slide 16</vt:lpstr>
      <vt:lpstr>Slide 17</vt:lpstr>
      <vt:lpstr>กรมการปกครองและผลกระทบ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“บทบาทข้าราชการฝ่ายปกครองกับการเข้าสู่ ประชาคมอาเซียน”</dc:title>
  <dc:creator>wanwatsa</dc:creator>
  <cp:lastModifiedBy>buangoenp</cp:lastModifiedBy>
  <cp:revision>9</cp:revision>
  <dcterms:modified xsi:type="dcterms:W3CDTF">2014-04-11T06:43:23Z</dcterms:modified>
</cp:coreProperties>
</file>