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99"/>
    <a:srgbClr val="99CC00"/>
    <a:srgbClr val="008000"/>
    <a:srgbClr val="0000FF"/>
    <a:srgbClr val="CC99FF"/>
    <a:srgbClr val="FFCCCC"/>
    <a:srgbClr val="FF99FF"/>
    <a:srgbClr val="00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ลักษณะ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EC47-81B2-4BF2-915C-FB3DAA1AC05E}" type="datetimeFigureOut">
              <a:rPr lang="th-TH" smtClean="0"/>
              <a:pPr/>
              <a:t>25/02/57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0081-5EDB-4D3C-8AA3-D7A1530F19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EC47-81B2-4BF2-915C-FB3DAA1AC05E}" type="datetimeFigureOut">
              <a:rPr lang="th-TH" smtClean="0"/>
              <a:pPr/>
              <a:t>25/02/57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0081-5EDB-4D3C-8AA3-D7A1530F19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EC47-81B2-4BF2-915C-FB3DAA1AC05E}" type="datetimeFigureOut">
              <a:rPr lang="th-TH" smtClean="0"/>
              <a:pPr/>
              <a:t>25/02/57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0081-5EDB-4D3C-8AA3-D7A1530F19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EC47-81B2-4BF2-915C-FB3DAA1AC05E}" type="datetimeFigureOut">
              <a:rPr lang="th-TH" smtClean="0"/>
              <a:pPr/>
              <a:t>25/02/57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0081-5EDB-4D3C-8AA3-D7A1530F19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EC47-81B2-4BF2-915C-FB3DAA1AC05E}" type="datetimeFigureOut">
              <a:rPr lang="th-TH" smtClean="0"/>
              <a:pPr/>
              <a:t>25/02/57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0081-5EDB-4D3C-8AA3-D7A1530F19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EC47-81B2-4BF2-915C-FB3DAA1AC05E}" type="datetimeFigureOut">
              <a:rPr lang="th-TH" smtClean="0"/>
              <a:pPr/>
              <a:t>25/02/57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0081-5EDB-4D3C-8AA3-D7A1530F19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EC47-81B2-4BF2-915C-FB3DAA1AC05E}" type="datetimeFigureOut">
              <a:rPr lang="th-TH" smtClean="0"/>
              <a:pPr/>
              <a:t>25/02/57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0081-5EDB-4D3C-8AA3-D7A1530F19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EC47-81B2-4BF2-915C-FB3DAA1AC05E}" type="datetimeFigureOut">
              <a:rPr lang="th-TH" smtClean="0"/>
              <a:pPr/>
              <a:t>25/02/57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0081-5EDB-4D3C-8AA3-D7A1530F19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EC47-81B2-4BF2-915C-FB3DAA1AC05E}" type="datetimeFigureOut">
              <a:rPr lang="th-TH" smtClean="0"/>
              <a:pPr/>
              <a:t>25/02/57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0081-5EDB-4D3C-8AA3-D7A1530F19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EC47-81B2-4BF2-915C-FB3DAA1AC05E}" type="datetimeFigureOut">
              <a:rPr lang="th-TH" smtClean="0"/>
              <a:pPr/>
              <a:t>25/02/57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0081-5EDB-4D3C-8AA3-D7A1530F19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EC47-81B2-4BF2-915C-FB3DAA1AC05E}" type="datetimeFigureOut">
              <a:rPr lang="th-TH" smtClean="0"/>
              <a:pPr/>
              <a:t>25/02/57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0081-5EDB-4D3C-8AA3-D7A1530F196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1EC47-81B2-4BF2-915C-FB3DAA1AC05E}" type="datetimeFigureOut">
              <a:rPr lang="th-TH" smtClean="0"/>
              <a:pPr/>
              <a:t>25/02/57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00081-5EDB-4D3C-8AA3-D7A1530F196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29058" y="142852"/>
            <a:ext cx="171451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FF"/>
                </a:solidFill>
                <a:cs typeface="+mj-cs"/>
              </a:rPr>
              <a:t>ดัชนี</a:t>
            </a:r>
            <a:endParaRPr lang="th-TH" sz="3600" b="1" dirty="0">
              <a:solidFill>
                <a:srgbClr val="0000FF"/>
              </a:solidFill>
              <a:cs typeface="+mj-cs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14281" y="928670"/>
          <a:ext cx="8715440" cy="576643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106231"/>
                <a:gridCol w="796051"/>
                <a:gridCol w="647433"/>
                <a:gridCol w="647433"/>
                <a:gridCol w="647433"/>
                <a:gridCol w="656019"/>
                <a:gridCol w="647433"/>
                <a:gridCol w="650868"/>
                <a:gridCol w="647433"/>
                <a:gridCol w="647433"/>
                <a:gridCol w="621673"/>
              </a:tblGrid>
              <a:tr h="482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11175" algn="l"/>
                        </a:tabLst>
                      </a:pPr>
                      <a:endParaRPr lang="en-US" sz="1800" dirty="0">
                        <a:latin typeface="Angsana New"/>
                        <a:ea typeface="Calibri"/>
                        <a:cs typeface="Cordia New"/>
                      </a:endParaRPr>
                    </a:p>
                  </a:txBody>
                  <a:tcPr marL="43243" marR="43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Thai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C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I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My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M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L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S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V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Ph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BR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/>
                </a:tc>
              </a:tr>
              <a:tr h="1495729">
                <a:tc>
                  <a:txBody>
                    <a:bodyPr/>
                    <a:lstStyle/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cs typeface="+mj-cs"/>
                        </a:rPr>
                        <a:t>1. ดัชนี</a:t>
                      </a: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วัด</a:t>
                      </a:r>
                      <a:r>
                        <a:rPr lang="th-TH" sz="3000" dirty="0" smtClean="0">
                          <a:solidFill>
                            <a:srgbClr val="0000FF"/>
                          </a:solidFill>
                          <a:cs typeface="+mj-cs"/>
                        </a:rPr>
                        <a:t>ระดับ</a:t>
                      </a: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cs typeface="+mj-cs"/>
                        </a:rPr>
                        <a:t>    การพัฒนา</a:t>
                      </a: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cs typeface="+mj-cs"/>
                        </a:rPr>
                        <a:t>    ของมนุษย์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cs typeface="+mj-cs"/>
                        </a:rPr>
                        <a:t>    (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cs typeface="+mj-cs"/>
                        </a:rPr>
                        <a:t>H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cs typeface="+mj-cs"/>
                        </a:rPr>
                        <a:t>DI</a:t>
                      </a:r>
                      <a:r>
                        <a:rPr lang="th-TH" sz="3000" dirty="0" smtClean="0">
                          <a:solidFill>
                            <a:srgbClr val="0000FF"/>
                          </a:solidFill>
                          <a:cs typeface="+mj-cs"/>
                        </a:rPr>
                        <a:t>)</a:t>
                      </a:r>
                      <a:r>
                        <a:rPr lang="en-US" sz="3000" dirty="0" smtClean="0">
                          <a:solidFill>
                            <a:srgbClr val="0000FF"/>
                          </a:solidFill>
                          <a:cs typeface="+mj-cs"/>
                        </a:rPr>
                        <a:t> </a:t>
                      </a:r>
                      <a:r>
                        <a:rPr lang="th-TH" sz="3000" dirty="0" smtClean="0">
                          <a:solidFill>
                            <a:srgbClr val="0000FF"/>
                          </a:solidFill>
                          <a:cs typeface="+mj-cs"/>
                        </a:rPr>
                        <a:t>(2011)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0.68</a:t>
                      </a:r>
                      <a:endParaRPr lang="en-US" sz="28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(103)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0.52</a:t>
                      </a:r>
                      <a:endParaRPr lang="en-US" sz="28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(139)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0.62</a:t>
                      </a:r>
                      <a:endParaRPr lang="en-US" sz="28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(124)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0.48</a:t>
                      </a:r>
                      <a:endParaRPr lang="en-US" sz="28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(149)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0.76</a:t>
                      </a:r>
                      <a:endParaRPr lang="en-US" sz="28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(61)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0.52</a:t>
                      </a:r>
                      <a:endParaRPr lang="en-US" sz="28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(138)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0.87</a:t>
                      </a:r>
                      <a:endParaRPr lang="en-US" sz="28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(26)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0.59</a:t>
                      </a:r>
                      <a:endParaRPr lang="en-US" sz="28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(128)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0.64</a:t>
                      </a:r>
                      <a:endParaRPr lang="en-US" sz="28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(112)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0.84</a:t>
                      </a:r>
                      <a:endParaRPr lang="en-US" sz="28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FF"/>
                          </a:solidFill>
                          <a:cs typeface="+mj-cs"/>
                        </a:rPr>
                        <a:t>(33)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FFCCCC"/>
                    </a:solidFill>
                  </a:tcPr>
                </a:tc>
              </a:tr>
              <a:tr h="1495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2. ดัชนีวัด</a:t>
                      </a:r>
                      <a:r>
                        <a:rPr lang="th-TH" sz="3000" dirty="0" smtClean="0">
                          <a:solidFill>
                            <a:srgbClr val="0000FF"/>
                          </a:solidFill>
                          <a:cs typeface="+mj-cs"/>
                        </a:rPr>
                        <a:t>ระดับ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cs typeface="+mj-cs"/>
                        </a:rPr>
                        <a:t>    ความสุข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cs typeface="+mj-cs"/>
                        </a:rPr>
                        <a:t>    (</a:t>
                      </a:r>
                      <a:r>
                        <a:rPr lang="en-US" sz="2800" dirty="0">
                          <a:solidFill>
                            <a:srgbClr val="0000FF"/>
                          </a:solidFill>
                          <a:cs typeface="+mj-cs"/>
                        </a:rPr>
                        <a:t>HPI</a:t>
                      </a: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) (2012)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53.5</a:t>
                      </a:r>
                      <a:endParaRPr lang="en-US" sz="30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(20)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40.3</a:t>
                      </a:r>
                      <a:endParaRPr lang="en-US" sz="30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(85)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55.5</a:t>
                      </a:r>
                      <a:endParaRPr lang="en-US" sz="30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(14)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44.2</a:t>
                      </a:r>
                      <a:endParaRPr lang="en-US" sz="30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(61)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40.5</a:t>
                      </a:r>
                      <a:endParaRPr lang="en-US" sz="30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(84)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49.1</a:t>
                      </a:r>
                      <a:endParaRPr lang="en-US" sz="30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(37)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39.8</a:t>
                      </a:r>
                      <a:endParaRPr lang="en-US" sz="30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(90)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60.4</a:t>
                      </a:r>
                      <a:endParaRPr lang="en-US" sz="30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(2)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52.4</a:t>
                      </a:r>
                      <a:endParaRPr lang="en-US" sz="30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(25)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-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/>
                </a:tc>
              </a:tr>
              <a:tr h="147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3. แนวโน้มแรงงาน</a:t>
                      </a:r>
                      <a:endParaRPr lang="en-US" sz="3000" dirty="0">
                        <a:solidFill>
                          <a:srgbClr val="0000FF"/>
                        </a:solidFill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cs typeface="+mj-cs"/>
                        </a:rPr>
                        <a:t>    ใน</a:t>
                      </a: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อนาคต </a:t>
                      </a:r>
                      <a:r>
                        <a:rPr lang="th-TH" sz="3000" dirty="0" smtClean="0">
                          <a:solidFill>
                            <a:srgbClr val="0000FF"/>
                          </a:solidFill>
                          <a:cs typeface="+mj-cs"/>
                        </a:rPr>
                        <a:t>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cs typeface="+mj-cs"/>
                        </a:rPr>
                        <a:t>    (</a:t>
                      </a: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2015)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solidFill>
                            <a:srgbClr val="0000FF"/>
                          </a:solidFill>
                          <a:cs typeface="+mj-cs"/>
                        </a:rPr>
                        <a:t>40 </a:t>
                      </a:r>
                      <a:r>
                        <a:rPr lang="th-TH" sz="2600" dirty="0" smtClean="0">
                          <a:solidFill>
                            <a:srgbClr val="0000FF"/>
                          </a:solidFill>
                          <a:cs typeface="+mj-cs"/>
                        </a:rPr>
                        <a:t>(</a:t>
                      </a:r>
                      <a:r>
                        <a:rPr lang="en-US" sz="2200" dirty="0" smtClean="0">
                          <a:solidFill>
                            <a:srgbClr val="0000FF"/>
                          </a:solidFill>
                          <a:cs typeface="+mj-cs"/>
                        </a:rPr>
                        <a:t>M</a:t>
                      </a:r>
                      <a:r>
                        <a:rPr lang="th-TH" sz="2600" dirty="0">
                          <a:solidFill>
                            <a:srgbClr val="0000FF"/>
                          </a:solidFill>
                          <a:cs typeface="+mj-cs"/>
                        </a:rPr>
                        <a:t>)</a:t>
                      </a:r>
                      <a:endParaRPr lang="en-US" sz="26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>
                          <a:solidFill>
                            <a:srgbClr val="0000FF"/>
                          </a:solidFill>
                          <a:cs typeface="+mj-cs"/>
                        </a:rPr>
                        <a:t>9</a:t>
                      </a:r>
                      <a:endParaRPr lang="en-US" sz="30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cs typeface="+mj-cs"/>
                        </a:rPr>
                        <a:t>127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>
                          <a:solidFill>
                            <a:srgbClr val="0000FF"/>
                          </a:solidFill>
                          <a:cs typeface="+mj-cs"/>
                        </a:rPr>
                        <a:t>29</a:t>
                      </a:r>
                      <a:endParaRPr lang="en-US" sz="30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>
                          <a:solidFill>
                            <a:srgbClr val="0000FF"/>
                          </a:solidFill>
                          <a:cs typeface="+mj-cs"/>
                        </a:rPr>
                        <a:t>13</a:t>
                      </a:r>
                      <a:endParaRPr lang="en-US" sz="30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>
                          <a:solidFill>
                            <a:srgbClr val="0000FF"/>
                          </a:solidFill>
                          <a:cs typeface="+mj-cs"/>
                        </a:rPr>
                        <a:t>4</a:t>
                      </a:r>
                      <a:endParaRPr lang="en-US" sz="30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3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>
                          <a:solidFill>
                            <a:srgbClr val="0000FF"/>
                          </a:solidFill>
                          <a:cs typeface="+mj-cs"/>
                        </a:rPr>
                        <a:t>52</a:t>
                      </a:r>
                      <a:endParaRPr lang="en-US" sz="3000" b="1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44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cs typeface="+mj-cs"/>
                        </a:rPr>
                        <a:t>0.2</a:t>
                      </a:r>
                      <a:endParaRPr lang="en-US" sz="3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166596" y="857232"/>
          <a:ext cx="8786871" cy="5343261"/>
        </p:xfrm>
        <a:graphic>
          <a:graphicData uri="http://schemas.openxmlformats.org/drawingml/2006/table">
            <a:tbl>
              <a:tblPr/>
              <a:tblGrid>
                <a:gridCol w="2165785"/>
                <a:gridCol w="740419"/>
                <a:gridCol w="724734"/>
                <a:gridCol w="726188"/>
                <a:gridCol w="548344"/>
                <a:gridCol w="686176"/>
                <a:gridCol w="580950"/>
                <a:gridCol w="653569"/>
                <a:gridCol w="726188"/>
                <a:gridCol w="710703"/>
                <a:gridCol w="523815"/>
              </a:tblGrid>
              <a:tr h="611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11175" algn="l"/>
                        </a:tabLst>
                      </a:pPr>
                      <a:endParaRPr lang="en-US" sz="3000" dirty="0">
                        <a:latin typeface="Angsana New"/>
                        <a:ea typeface="Calibri"/>
                        <a:cs typeface="Cordia New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Thai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C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I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My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M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L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S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V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Ph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BR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4. สัดส่วนระหว่าง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    แรงงาน</a:t>
                      </a: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ฝีมือ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    และไร้ฝีมือ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7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16</a:t>
                      </a:r>
                      <a:r>
                        <a:rPr lang="en-US" sz="27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7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(2006)</a:t>
                      </a:r>
                      <a:endParaRPr lang="en-US" sz="27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26%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7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(2007)</a:t>
                      </a:r>
                      <a:endParaRPr lang="en-US" sz="27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80%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7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(2009)</a:t>
                      </a:r>
                      <a:endParaRPr lang="en-US" sz="27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-</a:t>
                      </a:r>
                      <a:endParaRPr lang="th-TH" sz="2700" dirty="0" smtClean="0">
                        <a:solidFill>
                          <a:srgbClr val="0000FF"/>
                        </a:solidFill>
                        <a:latin typeface="Angsana New"/>
                        <a:ea typeface="Calibri"/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7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-</a:t>
                      </a:r>
                      <a:endParaRPr lang="en-US" sz="27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35%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7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(2007)</a:t>
                      </a:r>
                      <a:endParaRPr lang="en-US" sz="27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-</a:t>
                      </a:r>
                      <a:endParaRPr lang="th-TH" sz="2700" dirty="0" smtClean="0">
                        <a:solidFill>
                          <a:srgbClr val="0000FF"/>
                        </a:solidFill>
                        <a:latin typeface="Angsana New"/>
                        <a:ea typeface="Calibri"/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7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-</a:t>
                      </a:r>
                      <a:endParaRPr lang="en-US" sz="27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-</a:t>
                      </a:r>
                      <a:endParaRPr lang="th-TH" sz="2700" dirty="0" smtClean="0">
                        <a:solidFill>
                          <a:srgbClr val="0000FF"/>
                        </a:solidFill>
                        <a:latin typeface="Angsana New"/>
                        <a:ea typeface="Calibri"/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7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-</a:t>
                      </a:r>
                      <a:endParaRPr lang="en-US" sz="27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79%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7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(2009)</a:t>
                      </a:r>
                      <a:endParaRPr lang="en-US" sz="27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90</a:t>
                      </a:r>
                      <a:r>
                        <a:rPr lang="en-US" sz="27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7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(2009)</a:t>
                      </a:r>
                      <a:endParaRPr lang="en-US" sz="27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-</a:t>
                      </a:r>
                      <a:endParaRPr lang="th-TH" sz="2800" dirty="0" smtClean="0">
                        <a:solidFill>
                          <a:srgbClr val="0000FF"/>
                        </a:solidFill>
                        <a:latin typeface="Angsana New"/>
                        <a:ea typeface="Calibri"/>
                        <a:cs typeface="+mj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-</a:t>
                      </a:r>
                      <a:endParaRPr lang="en-US" sz="28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611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5. </a:t>
                      </a:r>
                      <a:r>
                        <a:rPr lang="th-TH" sz="30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ค่าแรงขั้นต่ำ/</a:t>
                      </a: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วัน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    (</a:t>
                      </a:r>
                      <a:r>
                        <a:rPr lang="en-US" sz="30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US $</a:t>
                      </a: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)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9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10</a:t>
                      </a:r>
                      <a:endParaRPr lang="en-US" sz="29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9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2</a:t>
                      </a:r>
                      <a:endParaRPr lang="en-US" sz="29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9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5</a:t>
                      </a:r>
                      <a:endParaRPr lang="en-US" sz="290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9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3</a:t>
                      </a:r>
                      <a:endParaRPr lang="en-US" sz="29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9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17</a:t>
                      </a:r>
                      <a:endParaRPr lang="en-US" sz="29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9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3</a:t>
                      </a:r>
                      <a:endParaRPr lang="en-US" sz="29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9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62</a:t>
                      </a:r>
                      <a:endParaRPr lang="en-US" sz="29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9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3.2</a:t>
                      </a:r>
                      <a:endParaRPr lang="en-US" sz="29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9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11</a:t>
                      </a:r>
                      <a:endParaRPr lang="en-US" sz="29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9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-</a:t>
                      </a:r>
                      <a:endParaRPr lang="en-US" sz="29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869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6. </a:t>
                      </a: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สัดส่วน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    นักท่องเที่ยว/วัน/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    ประเทศ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    (202,063/วัน)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5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21.6</a:t>
                      </a:r>
                      <a:r>
                        <a:rPr lang="en-US" sz="25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%</a:t>
                      </a:r>
                      <a:endParaRPr lang="en-US" sz="25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3.4%</a:t>
                      </a:r>
                      <a:endParaRPr lang="en-US" sz="25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9.5%</a:t>
                      </a:r>
                      <a:endParaRPr lang="en-US" sz="25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1.1%</a:t>
                      </a:r>
                      <a:endParaRPr lang="en-US" sz="25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33.3%</a:t>
                      </a:r>
                      <a:endParaRPr lang="en-US" sz="25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3.4%</a:t>
                      </a:r>
                      <a:endParaRPr lang="en-US" sz="25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15.8%</a:t>
                      </a:r>
                      <a:endParaRPr lang="en-US" sz="25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6.8%</a:t>
                      </a:r>
                      <a:endParaRPr lang="en-US" sz="25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4.8%</a:t>
                      </a:r>
                      <a:endParaRPr lang="en-US" sz="25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0.3%</a:t>
                      </a:r>
                      <a:endParaRPr lang="en-US" sz="25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2873" marR="42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85720" y="1643050"/>
          <a:ext cx="8643998" cy="2769061"/>
        </p:xfrm>
        <a:graphic>
          <a:graphicData uri="http://schemas.openxmlformats.org/drawingml/2006/table">
            <a:tbl>
              <a:tblPr/>
              <a:tblGrid>
                <a:gridCol w="2153820"/>
                <a:gridCol w="736331"/>
                <a:gridCol w="616986"/>
                <a:gridCol w="656956"/>
                <a:gridCol w="538173"/>
                <a:gridCol w="736331"/>
                <a:gridCol w="616986"/>
                <a:gridCol w="736331"/>
                <a:gridCol w="617549"/>
                <a:gridCol w="617549"/>
                <a:gridCol w="616986"/>
              </a:tblGrid>
              <a:tr h="808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7. ร้อยละของผู้ใช้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    อินเตอร์</a:t>
                      </a:r>
                      <a:r>
                        <a:rPr lang="th-TH" sz="3000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เนท</a:t>
                      </a: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 </a:t>
                      </a: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    (</a:t>
                      </a: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2011)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20</a:t>
                      </a:r>
                      <a:r>
                        <a:rPr lang="en-US" sz="30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Cordia New"/>
                        </a:rPr>
                        <a:t>%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Cordia New"/>
                        </a:rPr>
                        <a:t>1%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Cordia New"/>
                        </a:rPr>
                        <a:t>9%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Cordia New"/>
                        </a:rPr>
                        <a:t>-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Cordia New"/>
                        </a:rPr>
                        <a:t>55%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Cordia New"/>
                        </a:rPr>
                        <a:t>7%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Cordia New"/>
                        </a:rPr>
                        <a:t>70%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Cordia New"/>
                        </a:rPr>
                        <a:t>27%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Cordia New"/>
                        </a:rPr>
                        <a:t>25%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Cordia New"/>
                        </a:rPr>
                        <a:t>50%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91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8. </a:t>
                      </a: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ประชากร 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   (</a:t>
                      </a: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ปี </a:t>
                      </a: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2510/</a:t>
                      </a: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ล้านคน)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66.9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14.9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231.3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59.5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28.3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6.1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5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86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92.2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ngsana New"/>
                        </a:rPr>
                        <a:t>0.4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2876" marR="42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57620" y="142852"/>
            <a:ext cx="1785950" cy="64633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dirty="0" smtClean="0">
                <a:solidFill>
                  <a:srgbClr val="0000FF"/>
                </a:solidFill>
                <a:cs typeface="+mj-cs"/>
              </a:rPr>
              <a:t>ดัชนี</a:t>
            </a:r>
            <a:endParaRPr lang="th-TH" sz="3600" dirty="0">
              <a:solidFill>
                <a:srgbClr val="0000FF"/>
              </a:solidFill>
              <a:cs typeface="+mj-cs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14284" y="928670"/>
          <a:ext cx="8715436" cy="5176189"/>
        </p:xfrm>
        <a:graphic>
          <a:graphicData uri="http://schemas.openxmlformats.org/drawingml/2006/table">
            <a:tbl>
              <a:tblPr/>
              <a:tblGrid>
                <a:gridCol w="2171845"/>
                <a:gridCol w="730438"/>
                <a:gridCol w="647432"/>
                <a:gridCol w="647432"/>
                <a:gridCol w="647432"/>
                <a:gridCol w="656020"/>
                <a:gridCol w="647432"/>
                <a:gridCol w="650868"/>
                <a:gridCol w="647432"/>
                <a:gridCol w="647432"/>
                <a:gridCol w="621673"/>
              </a:tblGrid>
              <a:tr h="482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11175" algn="l"/>
                        </a:tabLst>
                      </a:pPr>
                      <a:endParaRPr lang="en-US" sz="1800" dirty="0">
                        <a:latin typeface="Angsana New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B050"/>
                          </a:solidFill>
                          <a:latin typeface="Angsana New"/>
                          <a:ea typeface="Calibri"/>
                          <a:cs typeface="Cordia New"/>
                        </a:rPr>
                        <a:t>Thai</a:t>
                      </a:r>
                      <a:endParaRPr lang="en-US" sz="3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B050"/>
                          </a:solidFill>
                          <a:latin typeface="Angsana New"/>
                          <a:ea typeface="Calibri"/>
                          <a:cs typeface="Cordia New"/>
                        </a:rPr>
                        <a:t>C</a:t>
                      </a:r>
                      <a:endParaRPr lang="en-US" sz="3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B050"/>
                          </a:solidFill>
                          <a:latin typeface="Angsana New"/>
                          <a:ea typeface="Calibri"/>
                          <a:cs typeface="Cordia New"/>
                        </a:rPr>
                        <a:t>I</a:t>
                      </a:r>
                      <a:endParaRPr lang="en-US" sz="3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B050"/>
                          </a:solidFill>
                          <a:latin typeface="Angsana New"/>
                          <a:ea typeface="Calibri"/>
                          <a:cs typeface="Cordia New"/>
                        </a:rPr>
                        <a:t>My</a:t>
                      </a:r>
                      <a:endParaRPr lang="en-US" sz="3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B050"/>
                          </a:solidFill>
                          <a:latin typeface="Angsana New"/>
                          <a:ea typeface="Calibri"/>
                          <a:cs typeface="Cordia New"/>
                        </a:rPr>
                        <a:t>M</a:t>
                      </a:r>
                      <a:endParaRPr lang="en-US" sz="3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B050"/>
                          </a:solidFill>
                          <a:latin typeface="Angsana New"/>
                          <a:ea typeface="Calibri"/>
                          <a:cs typeface="Cordia New"/>
                        </a:rPr>
                        <a:t>L</a:t>
                      </a:r>
                      <a:endParaRPr lang="en-US" sz="3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B050"/>
                          </a:solidFill>
                          <a:latin typeface="Angsana New"/>
                          <a:ea typeface="Calibri"/>
                          <a:cs typeface="Cordia New"/>
                        </a:rPr>
                        <a:t>S</a:t>
                      </a:r>
                      <a:endParaRPr lang="en-US" sz="3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B050"/>
                          </a:solidFill>
                          <a:latin typeface="Angsana New"/>
                          <a:ea typeface="Calibri"/>
                          <a:cs typeface="Cordia New"/>
                        </a:rPr>
                        <a:t>V</a:t>
                      </a:r>
                      <a:endParaRPr lang="en-US" sz="3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B050"/>
                          </a:solidFill>
                          <a:latin typeface="Angsana New"/>
                          <a:ea typeface="Calibri"/>
                          <a:cs typeface="Cordia New"/>
                        </a:rPr>
                        <a:t>Ph</a:t>
                      </a:r>
                      <a:endParaRPr lang="en-US" sz="3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B050"/>
                          </a:solidFill>
                          <a:latin typeface="Angsana New"/>
                          <a:ea typeface="Calibri"/>
                          <a:cs typeface="Cordia New"/>
                        </a:rPr>
                        <a:t>BR</a:t>
                      </a:r>
                      <a:endParaRPr lang="en-US" sz="3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729">
                <a:tc>
                  <a:txBody>
                    <a:bodyPr/>
                    <a:lstStyle/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1. สัดส่วนแพทย์ต่อ</a:t>
                      </a: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    ประชากร </a:t>
                      </a: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    (10,000 คน)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3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2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3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5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9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3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18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12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12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14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495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2. </a:t>
                      </a:r>
                      <a:r>
                        <a:rPr lang="th-TH" sz="3000" dirty="0" err="1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ทันตแพทย์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0.7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0.2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0.6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0.5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1.4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0.4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3.2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-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5.6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2.1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47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3. </a:t>
                      </a: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ค่าใช้จ่าย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    ด้านการศึกษา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   (</a:t>
                      </a:r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%</a:t>
                      </a:r>
                      <a:r>
                        <a:rPr lang="en-US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 </a:t>
                      </a: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ของจีดีพี)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4.3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5.9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2.4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2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4.8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4.1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3.9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7.2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3.8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3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14282" y="1214422"/>
          <a:ext cx="8715436" cy="3598849"/>
        </p:xfrm>
        <a:graphic>
          <a:graphicData uri="http://schemas.openxmlformats.org/drawingml/2006/table">
            <a:tbl>
              <a:tblPr/>
              <a:tblGrid>
                <a:gridCol w="2171845"/>
                <a:gridCol w="730438"/>
                <a:gridCol w="647432"/>
                <a:gridCol w="647432"/>
                <a:gridCol w="647432"/>
                <a:gridCol w="656020"/>
                <a:gridCol w="647432"/>
                <a:gridCol w="650868"/>
                <a:gridCol w="647432"/>
                <a:gridCol w="647432"/>
                <a:gridCol w="621673"/>
              </a:tblGrid>
              <a:tr h="482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11175" algn="l"/>
                        </a:tabLst>
                      </a:pPr>
                      <a:endParaRPr lang="en-US" sz="1800" dirty="0">
                        <a:latin typeface="Angsana New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Thai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C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I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My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M</a:t>
                      </a:r>
                      <a:endParaRPr lang="en-US" sz="3000" b="1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L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S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V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Ph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BR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729">
                <a:tc>
                  <a:txBody>
                    <a:bodyPr/>
                    <a:lstStyle/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4. สัดส่วนครูต่อ</a:t>
                      </a: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    นักเรียน (มัธยม)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21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29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12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34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15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23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16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21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35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11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495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5. สัดส่วนพยาบาล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    ต่อประชากร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    (10,000 คน)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1.5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0.8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0.8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2.7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5.9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6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4.9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14284" y="928670"/>
          <a:ext cx="8715436" cy="5257800"/>
        </p:xfrm>
        <a:graphic>
          <a:graphicData uri="http://schemas.openxmlformats.org/drawingml/2006/table">
            <a:tbl>
              <a:tblPr/>
              <a:tblGrid>
                <a:gridCol w="2143138"/>
                <a:gridCol w="759145"/>
                <a:gridCol w="598177"/>
                <a:gridCol w="785818"/>
                <a:gridCol w="558301"/>
                <a:gridCol w="656020"/>
                <a:gridCol w="571629"/>
                <a:gridCol w="714380"/>
                <a:gridCol w="571504"/>
                <a:gridCol w="785818"/>
                <a:gridCol w="571506"/>
              </a:tblGrid>
              <a:tr h="482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11175" algn="l"/>
                        </a:tabLst>
                      </a:pPr>
                      <a:endParaRPr lang="en-US" sz="1800" dirty="0">
                        <a:latin typeface="Angsana New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Thai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C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I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My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M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L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S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V</a:t>
                      </a:r>
                      <a:endParaRPr lang="en-US" sz="3000" b="1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Ph</a:t>
                      </a:r>
                      <a:endParaRPr lang="en-US" sz="3000" b="1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008000"/>
                          </a:solidFill>
                          <a:latin typeface="Angsana New"/>
                          <a:ea typeface="Calibri"/>
                          <a:cs typeface="Cordia New"/>
                        </a:rPr>
                        <a:t>BR</a:t>
                      </a:r>
                      <a:endParaRPr lang="en-US" sz="3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729">
                <a:tc>
                  <a:txBody>
                    <a:bodyPr/>
                    <a:lstStyle/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6. จำนวนสถาปนิก</a:t>
                      </a: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    ที่ขึ้นทะเบียน</a:t>
                      </a: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/>
                          <a:ea typeface="Calibri"/>
                          <a:cs typeface="+mj-cs"/>
                        </a:rPr>
                        <a:t>   ในแต่ละประเทศ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1,448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12,600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1,713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1,185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24,480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54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495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7. </a:t>
                      </a:r>
                      <a:r>
                        <a:rPr lang="th-TH" sz="3000" spc="-100" baseline="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อัตราการรู้หนังสือ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   (15 ปีขึ้นไป)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   (โลก </a:t>
                      </a:r>
                      <a:r>
                        <a:rPr lang="en-US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: </a:t>
                      </a: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82)</a:t>
                      </a:r>
                      <a:endParaRPr lang="en-US" sz="30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94.1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77.6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92.9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92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92.5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73.4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95.9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92.8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95.4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95.3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47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8. </a:t>
                      </a:r>
                      <a:r>
                        <a:rPr lang="th-TH" sz="3000" spc="-100" baseline="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ดัชนีวัด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spc="-100" baseline="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     ความสามารถ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spc="-100" baseline="0" dirty="0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+mj-cs"/>
                        </a:rPr>
                        <a:t>     ภาษาอังกฤษ</a:t>
                      </a:r>
                      <a:endParaRPr lang="en-US" sz="3000" spc="-100" baseline="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44.36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(53)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53.31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(27)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57.25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(13)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spc="-100" baseline="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58.65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spc="-100" baseline="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(12)</a:t>
                      </a:r>
                      <a:endParaRPr lang="en-US" sz="3000" spc="-100" baseline="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spc="-100" baseline="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52.14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spc="-100" baseline="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(31)</a:t>
                      </a:r>
                      <a:endParaRPr lang="en-US" sz="3000" spc="-100" baseline="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-</a:t>
                      </a:r>
                      <a:endParaRPr lang="en-US" sz="3000" dirty="0">
                        <a:solidFill>
                          <a:srgbClr val="0000FF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530</Words>
  <Application>Microsoft Office PowerPoint</Application>
  <PresentationFormat>นำเสนอทางหน้าจอ (4:3)</PresentationFormat>
  <Paragraphs>291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ดัชนี</dc:title>
  <dc:creator>CBS-B417</dc:creator>
  <cp:lastModifiedBy>CBS-B417</cp:lastModifiedBy>
  <cp:revision>30</cp:revision>
  <dcterms:created xsi:type="dcterms:W3CDTF">2014-02-25T03:32:27Z</dcterms:created>
  <dcterms:modified xsi:type="dcterms:W3CDTF">2014-02-26T07:56:12Z</dcterms:modified>
</cp:coreProperties>
</file>