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0"/>
  </p:notesMasterIdLst>
  <p:handoutMasterIdLst>
    <p:handoutMasterId r:id="rId51"/>
  </p:handoutMasterIdLst>
  <p:sldIdLst>
    <p:sldId id="256" r:id="rId2"/>
    <p:sldId id="299" r:id="rId3"/>
    <p:sldId id="279" r:id="rId4"/>
    <p:sldId id="281" r:id="rId5"/>
    <p:sldId id="302" r:id="rId6"/>
    <p:sldId id="282" r:id="rId7"/>
    <p:sldId id="283" r:id="rId8"/>
    <p:sldId id="284" r:id="rId9"/>
    <p:sldId id="285" r:id="rId10"/>
    <p:sldId id="286" r:id="rId11"/>
    <p:sldId id="287" r:id="rId12"/>
    <p:sldId id="269" r:id="rId13"/>
    <p:sldId id="270" r:id="rId14"/>
    <p:sldId id="273" r:id="rId15"/>
    <p:sldId id="274" r:id="rId16"/>
    <p:sldId id="275" r:id="rId17"/>
    <p:sldId id="303" r:id="rId18"/>
    <p:sldId id="304" r:id="rId19"/>
    <p:sldId id="258" r:id="rId20"/>
    <p:sldId id="260" r:id="rId21"/>
    <p:sldId id="261" r:id="rId22"/>
    <p:sldId id="305" r:id="rId23"/>
    <p:sldId id="262" r:id="rId24"/>
    <p:sldId id="306" r:id="rId25"/>
    <p:sldId id="263" r:id="rId26"/>
    <p:sldId id="307" r:id="rId27"/>
    <p:sldId id="308" r:id="rId28"/>
    <p:sldId id="264" r:id="rId29"/>
    <p:sldId id="267" r:id="rId30"/>
    <p:sldId id="268" r:id="rId31"/>
    <p:sldId id="291" r:id="rId32"/>
    <p:sldId id="288" r:id="rId33"/>
    <p:sldId id="289" r:id="rId34"/>
    <p:sldId id="290" r:id="rId35"/>
    <p:sldId id="300" r:id="rId36"/>
    <p:sldId id="315" r:id="rId37"/>
    <p:sldId id="316" r:id="rId38"/>
    <p:sldId id="293" r:id="rId39"/>
    <p:sldId id="294" r:id="rId40"/>
    <p:sldId id="295" r:id="rId41"/>
    <p:sldId id="296" r:id="rId42"/>
    <p:sldId id="297" r:id="rId43"/>
    <p:sldId id="309" r:id="rId44"/>
    <p:sldId id="310" r:id="rId45"/>
    <p:sldId id="312" r:id="rId46"/>
    <p:sldId id="313" r:id="rId47"/>
    <p:sldId id="314" r:id="rId48"/>
    <p:sldId id="298" r:id="rId49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D667C-E63D-4131-9413-B7D6D71B3A12}" type="datetimeFigureOut">
              <a:rPr lang="th-TH" smtClean="0"/>
              <a:t>28/02/57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5E0BC-BF1C-4AE5-9CEF-70B1A33011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562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BECB6-3F34-4ACE-89ED-A827FBAD9128}" type="datetimeFigureOut">
              <a:rPr lang="th-TH" smtClean="0"/>
              <a:t>28/02/57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134B3-F940-4403-81C1-49DBE37389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067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6733A-37F6-4005-AAF4-6363124AA5F0}" type="datetime1">
              <a:rPr lang="th-TH" smtClean="0"/>
              <a:t>28/02/57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888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1F8B-8682-407F-BDA8-9AD4874B7A2A}" type="datetime1">
              <a:rPr lang="th-TH" smtClean="0"/>
              <a:t>28/02/57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134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383C-F5C0-4048-A633-82F17518D5B3}" type="datetime1">
              <a:rPr lang="th-TH" smtClean="0"/>
              <a:t>28/02/57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566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EC9B-9C94-4D32-BB8F-46FD4F02CBAC}" type="datetime1">
              <a:rPr lang="th-TH" smtClean="0"/>
              <a:t>28/02/57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248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BB89-A561-466F-9AE1-C289737AB0B7}" type="datetime1">
              <a:rPr lang="th-TH" smtClean="0"/>
              <a:t>28/02/57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830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D700-F600-4213-A6A0-9E61062B44B5}" type="datetime1">
              <a:rPr lang="th-TH" smtClean="0"/>
              <a:t>28/02/57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553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BA2F-40C6-4997-B9B8-12B029361A5A}" type="datetime1">
              <a:rPr lang="th-TH" smtClean="0"/>
              <a:t>28/02/57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634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77A6-4F6C-4FA9-8FAD-DC1D41D25802}" type="datetime1">
              <a:rPr lang="th-TH" smtClean="0"/>
              <a:t>28/02/57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656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2101-A0C6-4A6D-AD4F-E118EB10593B}" type="datetime1">
              <a:rPr lang="th-TH" smtClean="0"/>
              <a:t>28/02/57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304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B5DB-52EA-4E1B-8EF7-C60556F950EF}" type="datetime1">
              <a:rPr lang="th-TH" smtClean="0"/>
              <a:t>28/02/57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265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831F8-E251-4549-A690-984FDE23B2F1}" type="datetime1">
              <a:rPr lang="th-TH" smtClean="0"/>
              <a:t>28/02/57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555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8A59-31D7-404C-9F7E-EACECC524992}" type="datetime1">
              <a:rPr lang="th-TH" smtClean="0"/>
              <a:t>28/02/57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7957-5ADE-45A0-85BF-51D8A6127E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06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frm=1&amp;source=images&amp;cd=&amp;cad=rja&amp;docid=1g1mW8X6i4f_KM&amp;tbnid=3sQYksot-PH1iM:&amp;ved=0CAUQjRw&amp;url=http%3A%2F%2Fjadsee62.wordpress.com%2F%25E0%25B8%2598%25E0%25B8%2587%25E0%25B8%259B%25E0%25B8%25A3%25E0%25B8%25B0%25E0%25B8%2588%25E0%25B8%25B3%25E0%25B8%258A%25E0%25B8%25B2%25E0%25B8%2595%25E0%25B8%25B4%2F%25E0%25B8%2595%25E0%25B8%25A3%25E0%25B8%25B2%25E0%25B9%2581%25E0%25B8%259C%25E0%25B9%2588%25E0%25B8%2599%25E0%25B8%2594%25E0%25B8%25B4%25E0%25B8%2599%25E0%25B8%259B%25E0%25B8%25A3%25E0%25B8%25B0%25E0%25B8%2588%25E0%25B8%25B3%25E0%25B8%259B%25E0%25B8%25A3%25E0%25B8%25B0%25E0%25B9%2580%25E0%25B8%2597%25E0%25B8%25A8%25E0%25B9%2583%2F&amp;ei=-9oPU73aKoSLrQfR6oDQAQ&amp;bvm=bv.61965928,d.bmk&amp;psig=AFQjCNH87jjl9XwYEKQxPBtI8bb16ktA2Q&amp;ust=139363440254390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www.google.co.th/imgres?imgurl=http%3A%2F%2Fwww.bigcheesebadges.com%2Fimages%2Fasean_organization_flag.png&amp;imgrefurl=http%3A%2F%2Fwww.bigcheesebadges.com%2Fflags-organizations-c-31_146.html&amp;docid=iCBgpHm60kdCeM&amp;tbnid=_fD1CNMO7ow0eM&amp;w=200&amp;h=200&amp;ei=SNsPU4mxE4XkrAeA8YGAAg&amp;ved=0CAcQxiAwBQ&amp;iact=c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th/url?sa=i&amp;rct=j&amp;q=&amp;esrc=s&amp;frm=1&amp;source=images&amp;cd=&amp;cad=rja&amp;docid=cwav_vtotW-T_M&amp;tbnid=uwA0twtjwbJEZM:&amp;ved=0CAUQjRw&amp;url=http://www.mcot.net/site/content?id=5214a18f150ba09410000101&amp;ei=bG_cUoviHMmprAe5x4DQBw&amp;bvm=bv.59568121,d.bmk&amp;psig=AFQjCNG3r6Pr3QUp6_zyOYzjU6n1-RFbKQ&amp;ust=1390264507426473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.th/url?sa=i&amp;rct=j&amp;q=&amp;esrc=s&amp;frm=1&amp;source=images&amp;cd=&amp;cad=rja&amp;docid=9hdd9gtruhUbnM&amp;tbnid=8b1FX6v6mmSEfM:&amp;ved=0CAUQjRw&amp;url=https://sites.google.com/a/web1.dara.ac.th/daraasean/1-2-khwam-pen-ma-xaseiyn/1-3-kt-batr-xaseiyn&amp;ei=T939Up3QB7C00QXmhYDgBg&amp;bvm=bv.61190604,d.bGQ&amp;psig=AFQjCNHgXxrh86hB3jF6pnr-zC1xQiyvbw&amp;ust=1392455275306996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o.th/url?sa=i&amp;rct=j&amp;q=&amp;esrc=s&amp;frm=1&amp;source=images&amp;cd=&amp;cad=rja&amp;docid=UR8fCbXZiWVzqM&amp;tbnid=LGtIHHJiVjxBKM:&amp;ved=0CAUQjRw&amp;url=http://www.siamintelligence.com/content/%E0%B8%9B%E0%B8%A3%E0%B8%B0%E0%B8%8A%E0%B8%B2%E0%B8%84%E0%B8%A1%E0%B8%AD%E0%B8%B2%E0%B9%80%E0%B8%8B%E0%B8%B5%E0%B8%A2%E0%B8%99/&amp;ei=wt39Uq7jO6nW0QWt7oDQCQ&amp;bvm=bv.61190604,d.bGQ&amp;psig=AFQjCNHgXxrh86hB3jF6pnr-zC1xQiyvbw&amp;ust=1392455275306996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google.co.th/url?sa=i&amp;rct=j&amp;q=&amp;esrc=s&amp;frm=1&amp;source=images&amp;cd=&amp;cad=rja&amp;docid=8p4m8O-4qA2S2M&amp;tbnid=_FcdZhlexRg8dM:&amp;ved=&amp;url=http://www.phichai.ac.th/asean/&amp;ei=6tz9UsT3NoLNygOA4oLoBw&amp;bvm=bv.61190604,d.bGQ&amp;psig=AFQjCNHgXxrh86hB3jF6pnr-zC1xQiyvbw&amp;ust=1392455275306996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th/url?sa=i&amp;rct=j&amp;q=&amp;esrc=s&amp;frm=1&amp;source=images&amp;cd=&amp;cad=rja&amp;docid=yx9a4M3Zf_0i2M&amp;tbnid=zoPbVt4Yx1ENnM:&amp;ved=0CAUQjRw&amp;url=http://www.oknation.net/blog/print.php?id=368400&amp;ei=1979UpiaPO-M0wXAhYCQAw&amp;bvm=bv.61190604,d.bGQ&amp;psig=AFQjCNHgXxrh86hB3jF6pnr-zC1xQiyvbw&amp;ust=139245527530699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th/url?sa=i&amp;rct=j&amp;q=&amp;esrc=s&amp;frm=1&amp;source=images&amp;cd=&amp;cad=rja&amp;docid=MrAuHiukM3QFfM&amp;tbnid=XzDlRTkANxu1bM:&amp;ved=0CAUQjRw&amp;url=http://www.iamfkw.com/asean/index.php?option=com_content&amp;view=article&amp;id=2&amp;Itemid=3&amp;ei=3KL9UtqiNMWW0AWNuICIBw&amp;bvm=bv.61190604,d.bGQ&amp;psig=AFQjCNELMtK9Mrh0jXbvwoBG2T9DPBTUSw&amp;ust=139244031040127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97493" y="260648"/>
            <a:ext cx="7772400" cy="1944216"/>
          </a:xfrm>
          <a:ln w="76200"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บรรยาย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บทบาทของข้าราชการฝ่ายปกครองต่อการเข้าสู่ประชาคมอาเซียน</a:t>
            </a:r>
            <a:endParaRPr lang="th-TH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776864" cy="237626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โดย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นายชูเกียรติ  มุทธา</a:t>
            </a:r>
            <a:r>
              <a:rPr lang="th-TH" b="1" dirty="0" err="1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กาญจน์</a:t>
            </a:r>
            <a:endParaRPr lang="th-TH" b="1" dirty="0" smtClean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รองอธิบดีกรมการปกครอง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กลุ่มภารกิจด้านการบริหารงานปกครอง</a:t>
            </a:r>
            <a:endParaRPr lang="th-TH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</a:t>
            </a:fld>
            <a:endParaRPr lang="th-TH"/>
          </a:p>
        </p:txBody>
      </p:sp>
      <p:pic>
        <p:nvPicPr>
          <p:cNvPr id="5" name="Picture 2" descr="https://encrypted-tbn0.gstatic.com/images?q=tbn:ANd9GcTVsIEQfEFDHaJS3vGdiYFkSs9DXV0CPJ2cnnuYM98Zu4NxbnoXy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559" y="2348880"/>
            <a:ext cx="6408712" cy="188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QJAx5HUMp2n9hBWewcQogFFdkBIHzl9QcsHEuyh22GP2wcsB1zJyUwA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11471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1.gstatic.com/images?q=tbn:ANd9GcQJAx5HUMp2n9hBWewcQogFFdkBIHzl9QcsHEuyh22GP2wcsB1zJyUwA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003542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13001"/>
      </p:ext>
    </p:extLst>
  </p:cSld>
  <p:clrMapOvr>
    <a:masterClrMapping/>
  </p:clrMapOvr>
  <p:transition spd="slow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8"/>
          <p:cNvSpPr>
            <a:spLocks noChangeArrowheads="1"/>
          </p:cNvSpPr>
          <p:nvPr/>
        </p:nvSpPr>
        <p:spPr bwMode="auto">
          <a:xfrm>
            <a:off x="1403648" y="381000"/>
            <a:ext cx="7206952" cy="6172200"/>
          </a:xfrm>
          <a:prstGeom prst="can">
            <a:avLst>
              <a:gd name="adj" fmla="val 23148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th-TH" sz="3200" b="1" dirty="0" smtClean="0">
              <a:latin typeface="BrowalliaUPC" pitchFamily="34" charset="-34"/>
              <a:cs typeface="BrowalliaUPC" pitchFamily="34" charset="-34"/>
            </a:endParaRPr>
          </a:p>
          <a:p>
            <a:pPr algn="ctr"/>
            <a:endParaRPr lang="th-TH" sz="3200" b="1" dirty="0">
              <a:latin typeface="BrowalliaUPC" pitchFamily="34" charset="-34"/>
              <a:cs typeface="BrowalliaUPC" pitchFamily="34" charset="-34"/>
            </a:endParaRPr>
          </a:p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1. เป็น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ประชาคมที่มีประชาชนเป็นศูนย์กลาง</a:t>
            </a:r>
          </a:p>
          <a:p>
            <a:pPr algn="ctr"/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2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. มี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สังคมที่เอื้ออาทรและแบ่งปัน</a:t>
            </a:r>
          </a:p>
          <a:p>
            <a:pPr algn="ctr"/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3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. มี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การพัฒนาในทุกด้านเพื่อยกระดับคุณภาพชีวิต</a:t>
            </a:r>
          </a:p>
          <a:p>
            <a:pPr algn="ctr"/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4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. ส่งเสริม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การใช้ทรัพยากรธรรมชาติอย่างยั่งยืน</a:t>
            </a:r>
          </a:p>
          <a:p>
            <a:pPr algn="ctr"/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5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. </a:t>
            </a:r>
            <a:r>
              <a:rPr lang="th-TH" sz="3600" b="1" dirty="0" err="1" smtClean="0">
                <a:latin typeface="BrowalliaUPC" pitchFamily="34" charset="-34"/>
                <a:cs typeface="BrowalliaUPC" pitchFamily="34" charset="-34"/>
              </a:rPr>
              <a:t>ส่งเสริมอัต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ลักษณ์อาเซียน</a:t>
            </a:r>
          </a:p>
          <a:p>
            <a:pPr algn="ctr"/>
            <a:endParaRPr lang="th-TH" sz="32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409244" y="361822"/>
            <a:ext cx="3902968" cy="1219200"/>
          </a:xfrm>
          <a:prstGeom prst="rect">
            <a:avLst/>
          </a:prstGeom>
          <a:ln w="76200"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ประชาคมสังคม</a:t>
            </a:r>
          </a:p>
          <a:p>
            <a:pPr algn="ctr"/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และวัฒนธรรมอาเซียน</a:t>
            </a: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765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9"/>
          <p:cNvSpPr>
            <a:spLocks noChangeArrowheads="1"/>
          </p:cNvSpPr>
          <p:nvPr/>
        </p:nvSpPr>
        <p:spPr bwMode="auto">
          <a:xfrm>
            <a:off x="107504" y="228600"/>
            <a:ext cx="8928992" cy="6512768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th-TH" sz="2000" dirty="0">
              <a:cs typeface="JasmineUPC" pitchFamily="18" charset="-34"/>
            </a:endParaRPr>
          </a:p>
          <a:p>
            <a:pPr algn="ctr"/>
            <a:endParaRPr lang="th-TH" sz="2400" b="1" dirty="0" smtClean="0">
              <a:latin typeface="BrowalliaUPC" pitchFamily="34" charset="-34"/>
              <a:cs typeface="BrowalliaUPC" pitchFamily="34" charset="-34"/>
            </a:endParaRPr>
          </a:p>
          <a:p>
            <a:pPr algn="ctr"/>
            <a:endParaRPr lang="th-TH" sz="2400" b="1" dirty="0">
              <a:latin typeface="BrowalliaUPC" pitchFamily="34" charset="-34"/>
              <a:cs typeface="BrowalliaUPC" pitchFamily="34" charset="-34"/>
            </a:endParaRPr>
          </a:p>
          <a:p>
            <a:pPr algn="ctr"/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1. เป็น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ตลาดและฐานการผลิตเดียว (</a:t>
            </a:r>
            <a:r>
              <a:rPr lang="en-US" sz="2400" b="1" dirty="0">
                <a:latin typeface="BrowalliaUPC" pitchFamily="34" charset="-34"/>
                <a:cs typeface="BrowalliaUPC" pitchFamily="34" charset="-34"/>
              </a:rPr>
              <a:t>single market and production base)</a:t>
            </a:r>
            <a:endParaRPr lang="th-TH" sz="2400" b="1" dirty="0">
              <a:latin typeface="BrowalliaUPC" pitchFamily="34" charset="-34"/>
              <a:cs typeface="BrowalliaUPC" pitchFamily="34" charset="-34"/>
            </a:endParaRPr>
          </a:p>
          <a:p>
            <a:pPr algn="ctr"/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2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. มี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ความสามารถในการแข่งขันทางเศรษฐกิจ</a:t>
            </a:r>
          </a:p>
          <a:p>
            <a:pPr algn="ctr"/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3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. มี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การพัฒนาทางเศรษฐกิจอย่างเสมอภาค</a:t>
            </a:r>
          </a:p>
          <a:p>
            <a:pPr algn="ctr"/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4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. สามารถ</a:t>
            </a:r>
            <a:r>
              <a:rPr lang="th-TH" sz="2400" b="1" dirty="0" err="1">
                <a:latin typeface="BrowalliaUPC" pitchFamily="34" charset="-34"/>
                <a:cs typeface="BrowalliaUPC" pitchFamily="34" charset="-34"/>
              </a:rPr>
              <a:t>บูรณา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การเข้ากับระบบเศรษฐกิจโลก</a:t>
            </a:r>
          </a:p>
          <a:p>
            <a:pPr algn="ctr"/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5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. เกิด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การรวมตัวทางเศรษฐกิจและอำนวยความสะดวกในการติดต่อค้าขายระหว่างกัน           </a:t>
            </a:r>
            <a:br>
              <a:rPr lang="th-TH" sz="2400" b="1" dirty="0">
                <a:latin typeface="BrowalliaUPC" pitchFamily="34" charset="-34"/>
                <a:cs typeface="BrowalliaUPC" pitchFamily="34" charset="-34"/>
              </a:rPr>
            </a:b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          6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. เกิด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การไหลเวียนอย่างเสรีของ สินค้า บริการ การลงทุน เงินทุน การพัฒนาทางเศรษฐกิจ </a:t>
            </a:r>
          </a:p>
          <a:p>
            <a:pPr algn="ctr"/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7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. ลด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ปัญหาความยากจนและความเหลื่อมล้ำทางสังคม </a:t>
            </a:r>
          </a:p>
          <a:p>
            <a:pPr algn="ctr"/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         8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. ลด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ช่องว่างการพัฒนาระหว่างประเทศสมาชิก</a:t>
            </a:r>
          </a:p>
          <a:p>
            <a:pPr algn="ctr"/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          9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. ส่งเสริม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ความร่วมมือในนโยบายการเงินและเศรษฐกิจ</a:t>
            </a:r>
            <a:r>
              <a:rPr lang="th-TH" sz="2400" b="1" dirty="0" err="1">
                <a:latin typeface="BrowalliaUPC" pitchFamily="34" charset="-34"/>
                <a:cs typeface="BrowalliaUPC" pitchFamily="34" charset="-34"/>
              </a:rPr>
              <a:t>มห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ภาค ตลาดการเงินและตลาดทุน </a:t>
            </a:r>
          </a:p>
          <a:p>
            <a:pPr algn="ctr"/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การปะกันภัยและภาษีอากร การพัฒนาโครงสร้างพื้นฐานและการคมนาคม </a:t>
            </a:r>
          </a:p>
          <a:p>
            <a:pPr algn="ctr"/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10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. พัฒนา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ความร่วมมือด้านกฎหมาย การเกษตร พลังงาน การท่องเที่ยว </a:t>
            </a:r>
          </a:p>
          <a:p>
            <a:pPr algn="ctr"/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11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. พัฒนา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ทรัพยากรมนุษย์โดยการยกระดับการศึกษาและการพัฒนาฝีมือแรงงาน</a:t>
            </a:r>
          </a:p>
          <a:p>
            <a:pPr algn="ctr"/>
            <a:endParaRPr lang="th-TH" sz="24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28600" y="304800"/>
            <a:ext cx="4199384" cy="110797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ประชาคมเศรษฐกิจอาเซียน</a:t>
            </a: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32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1259632" y="548680"/>
            <a:ext cx="6624736" cy="17281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 dirty="0" smtClean="0"/>
          </a:p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BrowalliaUPC" pitchFamily="34" charset="-34"/>
                <a:cs typeface="BrowalliaUPC" pitchFamily="34" charset="-34"/>
              </a:rPr>
              <a:t>จุดเด่น</a:t>
            </a:r>
            <a:r>
              <a:rPr lang="th-TH" sz="4000" b="1" dirty="0">
                <a:solidFill>
                  <a:schemeClr val="bg2">
                    <a:lumMod val="10000"/>
                  </a:schemeClr>
                </a:solidFill>
                <a:latin typeface="BrowalliaUPC" pitchFamily="34" charset="-34"/>
                <a:cs typeface="BrowalliaUPC" pitchFamily="34" charset="-34"/>
              </a:rPr>
              <a:t>และข้อ</a:t>
            </a:r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BrowalliaUPC" pitchFamily="34" charset="-34"/>
                <a:cs typeface="BrowalliaUPC" pitchFamily="34" charset="-34"/>
              </a:rPr>
              <a:t>ได้เปรียบของ</a:t>
            </a:r>
          </a:p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BrowalliaUPC" pitchFamily="34" charset="-34"/>
                <a:cs typeface="BrowalliaUPC" pitchFamily="34" charset="-34"/>
              </a:rPr>
              <a:t>ประเทศไทย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539552" y="2492896"/>
            <a:ext cx="8064896" cy="3600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ประเทศไทย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มีความได้เปรียบและมีจุดแข็งหลายด้านเมื่อเทียบกับประเทศต่างๆ ในภูมิภาคอาเซียน </a:t>
            </a:r>
            <a:endParaRPr lang="th-TH" sz="3200" b="1" dirty="0" smtClean="0">
              <a:latin typeface="BrowalliaUPC" pitchFamily="34" charset="-34"/>
              <a:cs typeface="BrowalliaUPC" pitchFamily="34" charset="-34"/>
            </a:endParaRPr>
          </a:p>
          <a:p>
            <a:pPr algn="ctr"/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พิจารณา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ได้จากขีดความสามารถในการแข่งขันโดยรวม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ที่จัดทำโดย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สถาบันนานาชาติเพื่อพัฒนาด้านการจัดการ(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International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Institute for Management Development : IMD</a:t>
            </a:r>
            <a:r>
              <a:rPr lang="en-US" sz="3200" b="1" dirty="0" smtClean="0">
                <a:latin typeface="BrowalliaUPC" pitchFamily="34" charset="-34"/>
                <a:cs typeface="BrowalliaUPC" pitchFamily="34" charset="-34"/>
              </a:rPr>
              <a:t>)</a:t>
            </a:r>
          </a:p>
          <a:p>
            <a:pPr algn="ctr"/>
            <a:r>
              <a:rPr lang="en-US" sz="32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 smtClean="0">
                <a:solidFill>
                  <a:schemeClr val="accent4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ประกอบด้วย  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4</a:t>
            </a:r>
            <a:r>
              <a:rPr lang="th-TH" sz="3200" b="1" dirty="0" smtClean="0">
                <a:solidFill>
                  <a:schemeClr val="accent4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  ด้าน</a:t>
            </a:r>
            <a:endParaRPr lang="th-TH" sz="3200" b="1" dirty="0">
              <a:solidFill>
                <a:schemeClr val="accent4">
                  <a:lumMod val="7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73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827584" y="476672"/>
            <a:ext cx="7704856" cy="5976664"/>
          </a:xfrm>
          <a:prstGeom prst="roundRect">
            <a:avLst/>
          </a:prstGeom>
          <a:ln w="76200"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th-TH" sz="44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ด้าน</a:t>
            </a:r>
            <a:r>
              <a:rPr lang="th-TH" sz="44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ตลาดแรงงาน </a:t>
            </a:r>
            <a:endParaRPr lang="th-TH" sz="4400" b="1" dirty="0" smtClean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พบว่า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ประเทศไทยมีอัตราการว่างงานที่อยู่ใน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ระดับต่ำ โดยในเดือน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ธ.ค.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ที่ผ่านมา อัตราการว่างงานของประเทศไทยอยู่ใน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ระดับต่ำเพียง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ร้อยละ 0.4 ของประชากรที่อยู่ในวัยแรงงาน ขณะที่ประสิทธิภาพของแรงงาน (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Labor Productivity)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ค่อนข้างสูงเมื่อเทียบกับประเทศต่างๆ ในอาเซียน และมีการพัฒนาขึ้น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เรื่อยๆ </a:t>
            </a:r>
            <a:r>
              <a:rPr lang="th-TH" sz="3200" b="1" dirty="0" err="1" smtClean="0">
                <a:latin typeface="BrowalliaUPC" pitchFamily="34" charset="-34"/>
                <a:cs typeface="BrowalliaUPC" pitchFamily="34" charset="-34"/>
              </a:rPr>
              <a:t>ตามลําดับ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ขณะเดียวกัน รายได้ประชากรต่อหัวของไทยที่ได้รับโดยเฉลี่ยก็อยู่ในระดับสูงเมื่อเทียบกับประเทศอินโดนีเซีย ฟิลิปปินส์ และเวียดนาม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แต่ต่ำกว่า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เฉพาะสิงคโปร์ บรูไน และมาเลเซีย</a:t>
            </a:r>
            <a:endParaRPr lang="en-US" sz="32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73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827584" y="548680"/>
            <a:ext cx="7848872" cy="5760640"/>
          </a:xfrm>
          <a:prstGeom prst="roundRect">
            <a:avLst/>
          </a:prstGeom>
          <a:ln w="76200"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rowalliaUPC" pitchFamily="34" charset="-34"/>
                <a:cs typeface="BrowalliaUPC" pitchFamily="34" charset="-34"/>
              </a:rPr>
              <a:t>2</a:t>
            </a:r>
            <a:r>
              <a:rPr lang="th-TH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owalliaUPC" pitchFamily="34" charset="-34"/>
                <a:cs typeface="BrowalliaUPC" pitchFamily="34" charset="-34"/>
              </a:rPr>
              <a:t>. ด้าน</a:t>
            </a:r>
            <a:r>
              <a:rPr lang="th-TH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owalliaUPC" pitchFamily="34" charset="-34"/>
                <a:cs typeface="BrowalliaUPC" pitchFamily="34" charset="-34"/>
              </a:rPr>
              <a:t>ท่องเที่ยว</a:t>
            </a:r>
          </a:p>
          <a:p>
            <a:r>
              <a:rPr lang="th-TH" sz="40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พบว่า ประเทศไทยเป็นประเทศที่มีแหล่งท่องเที่ยวที่มีชื่อเสียงและได้รับการยอมรับไปทั่วโลก โดยกระทรวงการต่างประเทศแจ้งว่า ประเทศไทยได้รับรางวัลด้านการท่องเที่ยว </a:t>
            </a:r>
            <a:r>
              <a:rPr lang="en-US" sz="4000" dirty="0">
                <a:latin typeface="BrowalliaUPC" pitchFamily="34" charset="-34"/>
                <a:cs typeface="BrowalliaUPC" pitchFamily="34" charset="-34"/>
              </a:rPr>
              <a:t>Grand</a:t>
            </a:r>
            <a:r>
              <a:rPr lang="th-TH" sz="40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4000" dirty="0">
                <a:latin typeface="BrowalliaUPC" pitchFamily="34" charset="-34"/>
                <a:cs typeface="BrowalliaUPC" pitchFamily="34" charset="-34"/>
              </a:rPr>
              <a:t>Travel Award Stockholm </a:t>
            </a:r>
            <a:r>
              <a:rPr lang="th-TH" sz="4000" dirty="0" err="1">
                <a:latin typeface="BrowalliaUPC" pitchFamily="34" charset="-34"/>
                <a:cs typeface="BrowalliaUPC" pitchFamily="34" charset="-34"/>
              </a:rPr>
              <a:t>ประจําปี</a:t>
            </a:r>
            <a:r>
              <a:rPr lang="th-TH" sz="4000" dirty="0">
                <a:latin typeface="BrowalliaUPC" pitchFamily="34" charset="-34"/>
                <a:cs typeface="BrowalliaUPC" pitchFamily="34" charset="-34"/>
              </a:rPr>
              <a:t> ค.ศ.2011 สาขาประเทศท่องเที่ยวที่ได้รับความนิยมสูงสุด (</a:t>
            </a:r>
            <a:r>
              <a:rPr lang="en-US" sz="4000" dirty="0">
                <a:latin typeface="BrowalliaUPC" pitchFamily="34" charset="-34"/>
                <a:cs typeface="BrowalliaUPC" pitchFamily="34" charset="-34"/>
              </a:rPr>
              <a:t>Best Tourist Country)</a:t>
            </a: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และเป็นปีที่ 9 ที่ ไทยได้รับรางวัลดังกล่าวติดต่อกัน</a:t>
            </a:r>
            <a:endParaRPr lang="en-US" sz="40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526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827584" y="764704"/>
            <a:ext cx="7704856" cy="5544616"/>
          </a:xfrm>
          <a:prstGeom prst="roundRect">
            <a:avLst/>
          </a:prstGeom>
          <a:ln w="76200"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BrowalliaUPC" pitchFamily="34" charset="-34"/>
                <a:cs typeface="BrowalliaUPC" pitchFamily="34" charset="-34"/>
              </a:rPr>
              <a:t>3</a:t>
            </a:r>
            <a:r>
              <a:rPr lang="th-TH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owalliaUPC" pitchFamily="34" charset="-34"/>
                <a:cs typeface="BrowalliaUPC" pitchFamily="34" charset="-34"/>
              </a:rPr>
              <a:t>.  ขนาด</a:t>
            </a:r>
            <a:r>
              <a:rPr lang="th-TH" sz="4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BrowalliaUPC" pitchFamily="34" charset="-34"/>
                <a:cs typeface="BrowalliaUPC" pitchFamily="34" charset="-34"/>
              </a:rPr>
              <a:t>ของ</a:t>
            </a:r>
            <a:r>
              <a:rPr lang="th-TH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owalliaUPC" pitchFamily="34" charset="-34"/>
                <a:cs typeface="BrowalliaUPC" pitchFamily="34" charset="-34"/>
              </a:rPr>
              <a:t>ตลาด</a:t>
            </a:r>
          </a:p>
          <a:p>
            <a:r>
              <a:rPr lang="th-TH" sz="4000" dirty="0" smtClean="0">
                <a:latin typeface="BrowalliaUPC" pitchFamily="34" charset="-34"/>
                <a:cs typeface="BrowalliaUPC" pitchFamily="34" charset="-34"/>
              </a:rPr>
              <a:t>ภูมิภาค</a:t>
            </a: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อาเซียนเป็นภูมิภาคที่ มีตลาดขนาดใหญ่ ยังมีศักยภาพที่ จะขยายตัวได้อีกมากในอนาคต โดยเฉพาะประเทศไทยมี</a:t>
            </a:r>
            <a:r>
              <a:rPr lang="th-TH" sz="4000" dirty="0" err="1">
                <a:latin typeface="BrowalliaUPC" pitchFamily="34" charset="-34"/>
                <a:cs typeface="BrowalliaUPC" pitchFamily="34" charset="-34"/>
              </a:rPr>
              <a:t>จํานวน</a:t>
            </a: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ประชากรสูงถึง 66.7 ล้านคน มากเป็นอันดับ 4 รองจากประเทศอินโดนีเซีย </a:t>
            </a:r>
            <a:r>
              <a:rPr lang="th-TH" sz="4000" dirty="0" smtClean="0">
                <a:latin typeface="BrowalliaUPC" pitchFamily="34" charset="-34"/>
                <a:cs typeface="BrowalliaUPC" pitchFamily="34" charset="-34"/>
              </a:rPr>
              <a:t>  ฟิลิปปินส์   และเวียดนาม</a:t>
            </a:r>
          </a:p>
          <a:p>
            <a:r>
              <a:rPr lang="th-TH" sz="4000" dirty="0" smtClean="0">
                <a:latin typeface="BrowalliaUPC" pitchFamily="34" charset="-34"/>
                <a:cs typeface="BrowalliaUPC" pitchFamily="34" charset="-34"/>
              </a:rPr>
              <a:t>ที่มี</a:t>
            </a:r>
            <a:r>
              <a:rPr lang="th-TH" sz="4000" dirty="0">
                <a:latin typeface="BrowalliaUPC" pitchFamily="34" charset="-34"/>
                <a:cs typeface="BrowalliaUPC" pitchFamily="34" charset="-34"/>
              </a:rPr>
              <a:t>ประชากร 245.6 ล้านคน 101.8 ล้านคน และ 90.5 ล้าน</a:t>
            </a:r>
            <a:r>
              <a:rPr lang="th-TH" sz="4000" dirty="0" smtClean="0">
                <a:latin typeface="BrowalliaUPC" pitchFamily="34" charset="-34"/>
                <a:cs typeface="BrowalliaUPC" pitchFamily="34" charset="-34"/>
              </a:rPr>
              <a:t>คน  ตามลำดับ</a:t>
            </a:r>
            <a:endParaRPr lang="en-US" sz="40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526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827584" y="404664"/>
            <a:ext cx="7704856" cy="6048672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rabicPeriod" startAt="4"/>
            </a:pPr>
            <a:r>
              <a:rPr lang="th-TH" sz="4000" b="1" dirty="0" err="1" smtClean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ทำเล</a:t>
            </a:r>
            <a:r>
              <a:rPr lang="th-TH" sz="4000" b="1" dirty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ที่ตั้ง </a:t>
            </a:r>
            <a:endParaRPr lang="th-TH" sz="4000" b="1" dirty="0" smtClean="0">
              <a:solidFill>
                <a:srgbClr val="7030A0"/>
              </a:solidFill>
              <a:latin typeface="BrowalliaUPC" pitchFamily="34" charset="-34"/>
              <a:cs typeface="BrowalliaUPC" pitchFamily="34" charset="-34"/>
            </a:endParaRPr>
          </a:p>
          <a:p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ประเทศ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ไทยมีความได้เปรียบในด้านยุทธศาสตร์การคมนาคมอยู่มาก โดยเฉพาะอย่างยิ่งประเทศไทยมีที่ตั้งทางภูมิศาสตร์ ซึ่งได้เปรียบการคมนาคมทั้งทางบกและทางอากาศ จากแหล่ง</a:t>
            </a:r>
            <a:r>
              <a:rPr lang="th-TH" sz="3600" b="1" dirty="0" err="1">
                <a:latin typeface="BrowalliaUPC" pitchFamily="34" charset="-34"/>
                <a:cs typeface="BrowalliaUPC" pitchFamily="34" charset="-34"/>
              </a:rPr>
              <a:t>ทําเล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ที่ตั้งในภูมิภาคอาเซียน รวมไปถึงแหล่ง</a:t>
            </a:r>
            <a:r>
              <a:rPr lang="th-TH" sz="3600" b="1" dirty="0" err="1">
                <a:latin typeface="BrowalliaUPC" pitchFamily="34" charset="-34"/>
                <a:cs typeface="BrowalliaUPC" pitchFamily="34" charset="-34"/>
              </a:rPr>
              <a:t>ทําเล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ที่ตั้งในโครงการพัฒนาความร่วมมือทางเศรษฐกิจในอนุภูมิภาคลุ่ม</a:t>
            </a:r>
            <a:r>
              <a:rPr lang="th-TH" sz="3600" b="1" dirty="0" err="1">
                <a:latin typeface="BrowalliaUPC" pitchFamily="34" charset="-34"/>
                <a:cs typeface="BrowalliaUPC" pitchFamily="34" charset="-34"/>
              </a:rPr>
              <a:t>แม่น้ํา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โขง (</a:t>
            </a:r>
            <a:r>
              <a:rPr lang="en-US" sz="3600" b="1" dirty="0">
                <a:latin typeface="BrowalliaUPC" pitchFamily="34" charset="-34"/>
                <a:cs typeface="BrowalliaUPC" pitchFamily="34" charset="-34"/>
              </a:rPr>
              <a:t>Greater Mekong Sub-region : GMS) 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ซึ่ง</a:t>
            </a:r>
            <a:r>
              <a:rPr lang="th-TH" sz="3600" b="1" dirty="0" err="1">
                <a:latin typeface="BrowalliaUPC" pitchFamily="34" charset="-34"/>
                <a:cs typeface="BrowalliaUPC" pitchFamily="34" charset="-34"/>
              </a:rPr>
              <a:t>ทํา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ให้ประเทศไทยเป็นศูนย์กลางในการคมนาคมในภูมิภาคอาเซียนได้ไม่ยากนัก</a:t>
            </a:r>
            <a:endParaRPr lang="en-US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526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8064896" cy="2808312"/>
          </a:xfrm>
          <a:ln w="76200"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60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en-US" sz="60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60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6000" b="1" dirty="0" smtClean="0">
                <a:latin typeface="BrowalliaUPC" pitchFamily="34" charset="-34"/>
                <a:cs typeface="BrowalliaUPC" pitchFamily="34" charset="-34"/>
              </a:rPr>
              <a:t>GMS  Economic  Corridors </a:t>
            </a:r>
            <a:br>
              <a:rPr lang="en-US" sz="60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6000" b="1" dirty="0" smtClean="0">
                <a:latin typeface="BrowalliaUPC" pitchFamily="34" charset="-34"/>
                <a:cs typeface="BrowalliaUPC" pitchFamily="34" charset="-34"/>
              </a:rPr>
              <a:t>คืออะไร</a:t>
            </a:r>
            <a:br>
              <a:rPr lang="th-TH" sz="60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6000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6000" b="1" dirty="0" smtClean="0">
                <a:latin typeface="BrowalliaUPC" pitchFamily="34" charset="-34"/>
                <a:cs typeface="BrowalliaUPC" pitchFamily="34" charset="-34"/>
              </a:rPr>
            </a:br>
            <a:endParaRPr lang="th-TH" sz="60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057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064896" cy="2376264"/>
          </a:xfrm>
          <a:ln w="76200"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36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en-US" sz="3600" b="1" dirty="0" smtClean="0">
                <a:latin typeface="BrowalliaUPC" pitchFamily="34" charset="-34"/>
                <a:cs typeface="BrowalliaUPC" pitchFamily="34" charset="-34"/>
              </a:rPr>
              <a:t>GMS  Economic  Corridors  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มีชื่อเต็มว่า</a:t>
            </a:r>
            <a:br>
              <a:rPr lang="th-TH" sz="36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en-US" sz="3600" b="1" dirty="0" smtClean="0">
                <a:latin typeface="BrowalliaUPC" pitchFamily="34" charset="-34"/>
                <a:cs typeface="BrowalliaUPC" pitchFamily="34" charset="-34"/>
              </a:rPr>
              <a:t>Greater Mekong  Sub-region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3600" b="1" dirty="0">
                <a:latin typeface="BrowalliaUPC" pitchFamily="34" charset="-34"/>
                <a:cs typeface="BrowalliaUPC" pitchFamily="34" charset="-34"/>
              </a:rPr>
              <a:t>Economic  </a:t>
            </a:r>
            <a:r>
              <a:rPr lang="en-US" sz="3600" b="1" dirty="0" smtClean="0">
                <a:latin typeface="BrowalliaUPC" pitchFamily="34" charset="-34"/>
                <a:cs typeface="BrowalliaUPC" pitchFamily="34" charset="-34"/>
              </a:rPr>
              <a:t>Corridors</a:t>
            </a:r>
            <a:br>
              <a:rPr lang="en-US" sz="36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หมายถึง   ระเบียงเศรษฐกิจอนุภูมิภาคลุ่มแม่น้ำโขง</a:t>
            </a:r>
            <a:r>
              <a:rPr lang="en-US" sz="36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6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600" b="1" dirty="0" smtClean="0">
                <a:latin typeface="BrowalliaUPC" pitchFamily="34" charset="-34"/>
                <a:cs typeface="BrowalliaUPC" pitchFamily="34" charset="-34"/>
              </a:rPr>
            </a:b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8064896" cy="2736304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มี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เป้าหมาย</a:t>
            </a:r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เพื่อ</a:t>
            </a:r>
          </a:p>
          <a:p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พัฒนาการ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ค้า การลงทุน ในภูมิภาค</a:t>
            </a:r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นี้</a:t>
            </a:r>
          </a:p>
          <a:p>
            <a:r>
              <a:rPr lang="th-TH" sz="3600" b="1" dirty="0" smtClean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โครงการ</a:t>
            </a:r>
            <a:r>
              <a:rPr lang="th-TH" sz="36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นี้ได้รับเงินอุดหนุนจาก ธนาคารเพื่อการพัฒนาแห่งเอเชีย หรือ </a:t>
            </a:r>
            <a:r>
              <a:rPr lang="en-US" sz="36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ADB (Asian Development Bank</a:t>
            </a:r>
            <a:r>
              <a:rPr lang="en-US" sz="3600" b="1" dirty="0" smtClean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)</a:t>
            </a:r>
            <a:endParaRPr lang="th-TH" b="1" dirty="0">
              <a:solidFill>
                <a:srgbClr val="00B0F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524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1521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/>
              <a:t>GMS Economic Corridors</a:t>
            </a:r>
            <a:r>
              <a:rPr lang="th-TH" sz="3200" b="1" dirty="0"/>
              <a:t> 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 smtClean="0"/>
              <a:t>(</a:t>
            </a:r>
            <a:r>
              <a:rPr lang="th-TH" sz="3200" b="1" dirty="0"/>
              <a:t>ระเบียงเศรษฐกิจอนุภูมิภาคลุ่มแม่น้ำโขง</a:t>
            </a:r>
            <a:r>
              <a:rPr lang="th-TH" sz="3200" b="1" dirty="0" smtClean="0"/>
              <a:t>)</a:t>
            </a:r>
            <a:endParaRPr lang="th-TH" sz="32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19</a:t>
            </a:fld>
            <a:endParaRPr lang="th-TH"/>
          </a:p>
        </p:txBody>
      </p:sp>
      <p:pic>
        <p:nvPicPr>
          <p:cNvPr id="6" name="Picture 68" descr="GMS Economic Corrido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05627"/>
            <a:ext cx="4248472" cy="5452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042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1515616" y="3356992"/>
            <a:ext cx="6400800" cy="72008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  <a:t>Association of Southeast Asian Nations (ASEAN) 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owalliaUPC" pitchFamily="34" charset="-34"/>
              <a:cs typeface="BrowalliaUPC" pitchFamily="34" charset="-34"/>
            </a:endParaRPr>
          </a:p>
          <a:p>
            <a:endParaRPr lang="th-TH" dirty="0"/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</a:t>
            </a:fld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67544" y="908720"/>
            <a:ext cx="8208912" cy="18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ความเป็นมาของสมาคมแห่งประชาชาติเอเชียตะวันออกเฉียงใต้</a:t>
            </a:r>
            <a:endParaRPr lang="th-TH" sz="32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AutoShape 2" descr="data:image/jpeg;base64,/9j/4AAQSkZJRgABAQAAAQABAAD/2wCEAAkGBxQTEhUUExQWFRUXGBgYFxcXFiAXHRwdIBwaGhobIBwfHCkgGB0lGxsYITEhJSkrLi4uHB8zODMsNygtLi4BCgoKDg0OGxAQGy0kICYvLCwsNCwsLCwsLCwsLCwsLCwsLCwsLCwsLCwsLCwsLCwsLCwsLCwsLCwsLCwsLCwsLP/AABEIALEBHAMBEQACEQEDEQH/xAAcAAEAAgMBAQEAAAAAAAAAAAAABgcDBAUCAQj/xABPEAACAQIDBQQFBgoHBgYDAAABAgMAEQQSIQUGEzFBByJRYTJxgZGhFCNCUpLRFjNUYnKCorHB0ggVF0NTk7I0VcLD4fAkY5Wj1PFEZHP/xAAbAQEAAgMBAQAAAAAAAAAAAAAAAwQBAgUGB//EAD0RAAIBAgQDBQUGBgIBBQAAAAABAgMRBBIhMQVBURMiYXGRFDKBobEGFVPB0fAWM0JSYuEj8cI0coKSov/aAAwDAQACEQMRAD8AvGgFAKAUAoBQCgFAKAUAoBQCgFAKA+E250Bwp97MPmKRcTEOOYgQygeth3R7TVhYadry0XjoQPEQvaOvlqa0m8s/TAuB+fiIYz7sxp2VJb1F6MynXl7tJsyJvQyi8uDxCD6yKs6/+2xPwrPs8Ze5NP5fUw6so+/Br5/Q6my9sQYgXhlV7cwD3h61Oq+0VFUpTp+8rG8KsJ+6zfqMkFAKAUAoBQCgFAKAUAoBQCgFAKAUAoBQCgFAKAUAoBQCgFAKAUAoBQGntbaceHjMkhsBoABcsTyVR1YnQCt6dN1JZYmk5qCuyuN6d4dbYrvNoVwSvZE6gzuNXbrwxpypVxkMP3aOsub/AE6fU6fDeBVsf/yVu7T6df1+nmRLG7wzyjKZMkY5RRfNoPIKvMeu9cmpWqVHeTZ7XC8LwuGVqdNeb1f78rHKbKdTY+uorHQV0Z8NimjN43ZCOqMV/caK62I50o1FacU/NXO7hN58zKcSCzD0cRFaOdPaLCUfmtV/D4+rS7stY9Ged4h9maFfv0e5L5fqvmvAsbd7eQkxxzuriS4gxKiyy2+gw/u5R1XkbG1dBxhVh2lLbmun+jxtSFXDVexrqz69f38yV1AbigFAKAUAoBQCgFAKAUAoBQCgFAKAUAoBQCgFAKAUAoBQCgFAKA+E0BWO9G8NycSNdXjwSnUDL3ZcSR1N+6nv8a3xdX2en2cfee/6fvmXuB8P9vxDqz/lx+f/AH9DhbjWeaZX7zSRNYtqb31OvXW968jxNtU4zXKWp6/i14UoSjolJbdP2iTYoJwWfIvewwcDKL93Vvb3hXNhn7RRvtO3rovocinn7VRu9J2366L6G/FAnEk7i/jl+iOXCWoJTlkWr93/AMmV5Tn2cdX7r5/5M5+VVysUWywYpz3R9dMvwDVPeTvG7u5QXydyzeUrxu7uUFv4O/5Da0SJHiDkWyYZFvlHpHiD3+j76UJSnKCvvJv4af7GGlKc6aTes29+Xd/2QnYO01iJjmucPJYSAc1P0ZV8HXncdPZXrcLiJUJ5kdji/DIY+g427y91/l8fk/iXButtF3V4ZmDTQEKzD+8Ui8co8mX4g1168Iq04e6/l1R86pSlrCfvLR/qd2oCYUAoBQCgFAKAUAoBQCgFAKAUAoBQCgFAKAUAoBQCgFAKAUAoDi744to8JJkNnfLEn6UjBAfZmJ9lT4aKlUV9lr6akOIk1Tdt9vUp/eqcHENGn4uACCMeUfdJ9rBjeuNiarq1ZSZ9F4NhVhsHCK3au/j/AKsaWyscYJklXUqb28RyYe0E1Tr0lVpuD5l7EUVWpSpvn+0WHHMjBWU3jbOVb/y5NJF8ikmUkdBbwNefcZRbT309Y7eqvbqzy8oTi2pLvK3/ANo7P/5K9urM+BexXN6XzZb9JVkjb4pUdVb221t5Npr6kdZaO23et5Npr6msGGlzYZIlbS/dHzsunW+ZE9bVLZ8urt5+7H6N+SJWny3vJrzfdj6Wb8kcLfHancMH03fiTC98vLJH6wAt/V51e4fQ73a8krR8er+p0uGYa8u2/pSyx8er+Ov7REK6x2yxNyNpHNhJDzu+CkPiAvGgPs1X312sFLtMNKD/AKdfyZ89+0GHWHx6nHaa/X80/Us6sHOFAKAUAoBQCgFAKAUAoBQCgFAKAUAoBQCgFAKAUAoBQCgFAKAj292pwY6HFxX9iuw+IFWcPtN/4v8AIr194L/JfRlKY1iZJCeZdyfaxNeee59YpK1OK8F9DDWDcnOwtkPAtma7uVJjPoqxvlXzYrmLEckBGt71xMTiY1ZXS0V9ebXN+V9ur15WPPYvFwryulor682lu/K9sq5y15WOrh4c3ImzgAHyYSgH1lQretjVWUsvw/K353XwKU55eW1/ll/PTySPGUsBa4JsRY2N2BkUA/RNy6g9GRfHTN0t/wB20f5N9U2bXUd+Xpo8r89k31Tfxgu29lNAw1zo4zJJa2Ydb+DDqK7mHxCrRfJrRrp/o9FhMVGvF6Wa0a6eXh0OdVgtEt3Nb5o+WNwZHrLlT8K63C3rNf4v6HjPtalei/H80XLW558UAoBQCgFAKAUAoBQCgFAKAUAoBQCgFAKAUAoBQCgFAKAUAoCP77gjDiUf3EsU3sVwG/ZLVZwus8vVNfL9SvidIZujTKe3iwpixU6f+YzL5qxzqfskVwKkXGbTPqOBrKthqc10XqlZ/M3dysGJMUC3oxAyH1jRfib+yudxGq4UGlu9P1IOK1nTw7Ud5O36kwmZhFn+lwZZiD0kkACD2DMvurkRUXPLyzKPwW/rozhQUXUycs0Y/CO/q7M3YIwr5RyWWNB6hCPvqGTvG75pv/8ARXnLNG75xb9Zf6NB+Wgu3BcqPzoJQV+LVOt9dsy9Jx1+hZW+u2ZX8px1+hg3nwQeDEKNSmXER6cg18wHryyH9at8HVcKsH1vF/Db6r0JcBWcK1OT53g/hs/ml8Cuq9CeoJxuVhCVwyEfjsWZv1IE5+riG1djh0ctKpU8LL4/tnhftTVU8VSpLkrv5v8AQtqsnGFAKAUAoBQCgFAKAUAoBQCgFAKAUAoBQCgFAKAUAoBQCgFAKAxYqBZEZGF1YFWHkRY1mMnF3RiSTVmU9vRspshvrLhAIpfF4f7ibzGXusfEeVRcSo3arx2f15/voeh+y/EMt8HUeq939+K+a8Ti7G2ucPxbIG4iZNSRbnry86408D7XKMc1ra67HoeJqnkhKebSSsoxzNvpb89jpz75OwYcJe8iJ6Z0ykm/o9b/AApH7OTjNrMu7rfl3tvocKNbBRjTmpTbcp2Sj3rq2ZWvbTz15GX8OHDFuCurh/TP1AlvR8r1HD7OTmrZ1/ar21d76ddxWeDpJJym+5d2hrGLbd5K6try35mJN8WBHzK6CUemf7xgx6dCLVmP2fnOLamuttL9zR6ElaWEhNQcp2k4d5Q7t7d3W+t78r25nyTfJirLwl1i4ROY+evLnryrZfZ+cVnzrTv2ur28jEKmE7ZRUp/zMt8ndz3929+fI4uzMA88qxR+kx5nkB1Y+AA1qeEXJ2R6bEYiFCm6tTZfu3xLa3KwSsxnUfNKgw+Gv1jU3eT9d7m/gBXfqRVGnGiuWr8+nwPl8q0sVXniJ89iXVXNxQCgFAKAUAoBQCgFAKAUAoBQCgFAKAUAoBQCgFAKAUAoBQCgFAcPePYzS5ZYSqzxghcwusin0onHVG+B1qalUSThNXi9/wBURVISupwdpLYqza272Yu2HRgV1lwrfjYvUP72PwZb1A6M8HJzgs0WmrrT0a1TPSUeI0eK040MTLJOMk9UnGVuUk9H9L6+BHLf9RUK4lLPncdbJaNp6eP1vc6r4BT7FUlN2zSlrGLTzdVa2nJq1uh8y1suK1Lu63d9G1b03X5kcvs1QtHLN6Ryu6jK6Tbv3lo9bJrlpY+2rWHE5xill6rd8/Dr4m9X7P0p1HNTa1i13YtrJayTtfLpsra+ht7M2VLO2WJS1tWbkqjmSzHRRWkMTUnLux/oyfDr5mcTgsNhqV6tSy7XteV273ypdPEnW6+7okUxxEmFtMRibZeLbnDD1Ed/Sfr0q/QoRwizS1ny8PF/oeU4pxSfE55Y6U18/wB/9FlRRBVCqAAAAAOQA0AqNtt3ZVSsrI91gyKAUAoBQCgFAKAUAoBQCgFAKAUAoBQCgFAKAUAoBQCgFAKAUAoBQHM2vsOLEWLgh19CVCUkX1MNfZyqWnWlT226ciOpSjPffrzIxtXdKZvTSDFj6z3w03tkjBV/WQKTp4Wr7ycX4ar8mWcNxDH4XSnO66P9tHEfcwH/APCxa+SYiFh72INQvh9DlU+T/Q6cftPjUu9TT/fmjYwm5pv3cBqPpYrFafYiBvWywWFj70m/JfrYhqfaLiNRNRSj6f7ZJcHulcAYlw6DUYeJODAD5oNZNfrH2VOq0aatRjl8ef8Ao5FSNSvLNXk5P5f7JNGgUAAAACwAFgB4AdKrt31JErHqhkUAoBQCgFAKAUAoBQCgFAKAUAoDy7EDQX8qjqzlCN4xv4GUa0mNy80auJV43Ol71CZLGjm2Z4XaanUD41Vf2porenI29ml1NqCXML13cDjI4ukqsVZPqQzjldiG759o8Oz5xBJBNIxQSZowtrEsttSNe6a6dKjnV7peZmNKpP3It+SOF/bbhvyTFe5P5ql9kX98fU29mr/2P0NrZfbBh554oVw2IBlkSMEhbAswUE97kL1ieGUY3zoPD1kruD9GTTeXba4PDtO6s6qVFltfvEL1NutUpSUVdm+Fw8sRVVOO7Ib/AGvYf8nm96fzVW9sh4na/hrE/wByPv8Aa7h/yeb9j+antkPEfw1if7l8yW7rbwpjoeMiMgzFLPa9xbwJHWrEJqaujjYvCzwtTs57kd272mw4bESQNDIxjIBYFbG4B6m/WtJ1srtZl/DcHnXpKoppX6mh/bDh/wDAl+0v31p7R/iyx/D9T8SJvbE7T4cTPHAsMitI2UElbDQnob9K2jXzO1mV8TwedCm6jnF2OpvTvpHgXCPFI44ZlZ1KhVUNl1LMNSxAAF71dp0s/O3I4rlY5WB7To5JY4jhMVG0il0MihQygE3GtyNOgrapQyRclJO2mhtT77sju/hQv+E9U1UTLLwskfN7d7odnpE8yyMJWyKIwCb2v1IqzRoyq3ylVuxxtqdqGHw7KssOIXPy7qEerR9D5VI8LNQc+SNqUXUmox5nj+1bB/Um+yv81cv2ymd7+HMZ4epMtl49Z4Y5kBCyKGAPOx8asxkpK6OJWpSpTcJbp2IlvX2if1e9p8Ficl+7KuRo2/WzaHyNjVilRdTZkVzgf264T8mxP7H89T+w1DOp3ty+02DaOIMEUMyMEZ7vltYFRbRib94VFVw06cczB2dub1R4aXhNHK5EfFJQAgLmy9SNS1gANTeqkqijuWKOGlV93yODJ2r4RTYxTj9VdfMHPYjzFRPEwR0YcDxMtrep4Pa5g/8ADn+yv81FiYN2EuBYpJt208SeiTu5gOl7VYOPbWxFfwyl/wB243/LH31XeISdmn6HRXD4Wv20PU+fhrJ/u3Hf5Q++ntC6P0M/d8Pxoep1dgbebEswbC4jD5QDeZMobyGupqSFTNyK2IwypJWnGXkzxvTvRFgQjSq5EhIGQA8hfW5FKlVU1dm2DwNXFycaXIj39rGD+pN9lf5qh9rgdH+HsX4eoPaxg/qTfZX+antdMy/s7i0r6epOsPKHVWHJgCPaL1ZTucKScW0zJWTBwN99lyYnCtFFO+HcspEsZIYWPLQg6+uqPEMasHRdVq5vCGd2K6n2dtuFGX5aMTGRaxWze2wD+5/ZXJh9pMNV0aafjsdDC4aGa03Y9Q75Y/B5Vn2dJNCFAzR3NvO5zMfDUi1qtU6nD8VG08vyuRYqGSX/AB6li7mbfjx2GWeON4lLMuR7XBU2PI108PQpUYZaS0Kcm29Sre2jFom0EDGxMCf65PKtK2CrV5Xpq56vgHE8PhqEo1Xre/yNzZu0NhLAqSTqXKx8QhJbFlOa47nUk38RVmPCaqjbKcuvxrEyrOcZWSbt8SK7JxuH/rSBYZFdDiouGVDAEGRco7wB05a1W+7cRCebLojvVeNYetgJQlLvuLW3Oxe+82xkxkBgdmVWKklbX0OYcwRzFWJRUlZnkMLiZYeqqsVqiI/2SYb/AB5/2P5Kq+xQ6nb/AIlxP9sT4eyPDf48/wCx/JT2OHUx/EuJ/tiSvdXYCYKEwozOuYtd7XubeAA6VZp01COVHHxmMniqvaTWp+f+0vBM21MWbaGQdfzErsYfiWEo01CqtSzhuFYqtTzwjdPxNrC7Uwq7JfCNhL4okkTWXmWuGz3zAhdMtrVUljsN2/aZu70sS/ceOf8A2aXZvg3XamDJFgJPH81qt4jiWErU3Gna5FiuF4ujDPONkvEtbtM2HLiJlysnDaExyI6uwPfzKQUF1IIBBvXL9ohSSbTundWKNKhGpe8rEWwW7OLE8Us04mESMiKY27qkEWGaFh7wTWJ4ukoOMIWu7vxZZp4aEXdP5nfOFf6g+wP/AIlUVJlm8b3/AF/U9duGGz4bC6lSstwR+gfKrvtssL3oq9zXhPDo46q4SdrK5VW05JMQyNNIWyeiNLeNQy4zN03DKtT0tH7NUadRTU3p5fofRXGPSpJH6H3J/wBgwv8A/FP3V26H8tHy3iX/AKup/wC5/U87z7Xw0EbfKipRhbhEBy/kF6+3SqidWnXdSUrR5GMNg6uKeSlG7+R+d9v7Ow0szPh42gjJ0jzZreet8vquQKt/fVRaJXR6ej9l4KC7SevgS7sT2cse0WIJJ4Eg/aT7qzHiM8Q8kkc/jHBaWDpKpGTbvb6lp7e3VGJmMpmdLxCJkCgqRmzgm45hrEerwuKTp5jj0MV2Sta+tyOSdkULc8TLyA0RB8AtqgeFT5nTjx+tFWUUYn7HYLH/AMRL9lfuosIk9zMvtBWaayoscr83YH6Nr+yra0OA22fn38F8f/vXD/8AqEn8tdyPEcGopZfkiVYStb+W/mffwX2h/vXD/wDqEn3Vn7xwfOPyQ9krfhv5k87J9kYmCWcz4yPEgooUJiWnym5uSGHdv41RxuJoVklSVreBpKhOm7yi15njtw/F4b9OT9y1xMZ7qPR/Zr+bPyIDutNhFZzi1JBUqpF73bunQdLEm/SuNilWaSou2up6DiEMRJR7B+ZxZyLtlFhrYAk2HTU6n11OuVy/FNQs97H6c2X+Ji/QT/SK7kdkfL6v8yXmzarYjPLoDoReo6tGFWOWaTXiZTa2MfyZPqj3VT+68H+FH0Rt2kup9+Tr9Ue6i4Xg1qqUfRDtJdT2igcharsKcYK0VZGrdzRx+w8NO2ebDwyta2Z41c21Nrkcrk++po1JxVkzWyNX8EcB+RYb/IT+Ws9rPqxY9QbrYJGDphMOrKQyssKAgg3BBC3BB60dao1ZyZm512W/OoweeGPP3n76GLDhjz+0fvoZPqpb/wC70BzMVu3hJHLyYaF3bVmaNST01NtajlShJ3aLFPF16aywm0vMxfglgfySD/KX7q17Cn0JPvDFfiS9TJhd2sJG6vHhoUddVZYwCPUbaVtGlBO6RpPGV6kcsptrzN+fCRvq6Ix/OUH94reyK6k1sY/6sh/wY/sL91MqM55dR/VkP+DH9hfurGWPQZ5dTHtTY8GIVVmjWQKbqG6Hl+6sTpxmrNElHEVaLzU5NPwOb+BOA/JY/cfvqL2an0LP3pjPxH6j8CMB+Sx/H76ezU+hn71xn4jO3hMMsaLGihUUAKo5ADkKnjFRVkUZzlOTlJ3bOXi908HK5eSBHc82a5PvJqKVGEndos0cfiKKtTm0vAw/gVgPyWP3H76x7NT6En3rjPxH6m3szdvC4d+JDCkb2K5l52PMfAVtCjCDukRVsbiK0ctSba8TplP+71KVT5w/X7zQDhjz95++gPRXS3TlQHE/A/A/kkH+WPuqLsYdC2sfiUrKo/U+fgdgPySD/LFOxh0M/eGJ/EfqbuzNiYfDkmCGOIsLMUUC4HK9bxhGOyIauIq1f5km/M9bT2RBiAoniSQLcrmF7X52pKCluYpV6lF3pya8jn/gbgPyWH7FadjDoT/eOK/El6j8DcB+SQ/Yp2MOg+8cV+JL1O5GgUAAWAFgPKpUVG7u56oYFAV/vdvs6yGHCC+W4kmAU2YEgouY2JBGrWIHLxtfwuDlVd2tCCpWUdERqPePHA5hM9/znUj7PDIroS4dC1ox+ZX9od9yb7ob3NiGEM6BJrMVKao4HxVrcwdPA9K5WIwk6Or2LVOqpkuqqSnE3j3tweBA+VTrGW1VbFmPmFUE287WoCIf23bNzZfn7fX4Wn+rN8KGCwNl7RjxESTQuHjcXVhyI/hrcWoZNqgF6A+A0Bzd49uRYLDviJiQi20UXZiTZVUdSTQFTbR7Y8cru8eziMPG2Vy6vmFjYhnXuIffbzpdC1iy9yd7YdpYfjQ3Ug5ZEbmjc7eBFtQRQEhoBQCgFAKAUAoBQCgFAKAUAoBQGOaZUBZ2CqOZYgD3mgPsMyuMysGB5EG494oD3QGOeZUUs7BVAuWY2AHmTyrDdgQbb3abBHdcOpmb6xOVPZ9JvXax6Gq1TFQjtqWqWEqT12I5sztNxSsWmRJY82qouRlB5ZTexA8G9/WoI4+Oa0iaWAla8Syd3t5MPjFLQPcj0kOjr61/iLjzq/GcZK8WUZRlF2aOvWxqaW1ZpFVeGL3YBjYsVXW5CjVjew8r31tasMEGwe56PlPFnZXklFxGq5LM/pA3PMFb9fAVPHidamlGNtPA0lQjLVm5jdyI0jd1fESMqkhF4d2I+iLpa5rdcWr+HoY9nge4N3VwswaGSZ8QyOY1YIUC9wMGsq925XrfwqOpi6tfSbMxpxhsTRnst2IAAuTfQeOp6VEbn5/2hsc7Y2jjJMRPkEEiwxCPLYx3dlYsTouWxzWNywrDdgSSbss2ZDA4DtJJLG/CmklWyHLdGCgqDr1sfjWt2LHY7GNqxJsnDRu4DZpV5GwJmewLWygm4sCdbitwSLtC3j+QYGWdbGTRIgeWdtFv5DVj6qA/L0m1p2LFp5iXJL/OMMxOpuAbGo8z5AvX+j/tN5MFLE5LcGWykm5syhrfaze+t1sDF26K0zbOwgJCz4kBiP1VB9gcmsvYE6hOHXDCJVXhFmw4Q8mOYxsp53JIa9+Z51FcyVx/R3iy/L7egJUVR10z/wALVKYJ/wBoO3nwWBlmiXPL3UjFs3fdgqkjrqeVPMFPYCHeDHTZXxcmHPpMDJwsgv8AUj1HqNj7KjnWjFXMqNza2HtPaeA2nBE+KfG4eeYRZzIZUa7WNrk8KReeW/Q8xW0ZqQasX3Wxg1sZj4oheWRIx4u4UfE1htLcyk3sYsBteCa/Bmiltz4civ8AuNFJPZhxlHdG9WTAoBQCgOFvpvImz8JJiHGYqLIl7Z2Oirf1nU9Behgodu2zaXEzfMZb/i+HpbwvfN7b1mwudravbzM0eWDCpFIQt5HfOAfpWTKOvK59lNATDcbfLE/1RNjseUJQyGEtaLiAKCo6DvPdQQNaAic25G0tsZcTjsSIUcB44QC4RSLrZLhVNjzJJ8ahlWSdrEkadzxLurjdhh8TgsYssaWM8LRkWU6ZzGHIa3O+hsPKsxq5nawlCxccO2Q2CXFRq+IzRK6rGlmkJAtZT6Nz48vZUhGUrvbtTa2KYs+BxSqLkKYnKJ4WULZiPrnXwtyqtUpym9XoWqdSEFtqSfdHs8SeCKXEvMHlQSZUyhQDawLZSc2vK9Q+zQRs8XUfMyb3bixwYOeXDNKJIxdQ9nEnLQALckk2HnT2Sm3qjEcXUWzINu5sfa4mSWHCSI6nR3UwjzBznVSOYsalp0cj7oqV8613P0VBmyrmADWGYDUA21seovVoqmWgIJvFvMdnQuhCmcyMYEa+WVXluLEXsVD2INj3SbW1qCUNTdJ2uYH3q+S8JTLh3V5kjKKWZ1VjYuPnGNhbkfHnWsUmZSctiX7PjdpHldcgyhI0JBIW9yxtoCxtpfQKOpIE8Y2IzLtrBGaIopAOaNxfkcjq+VvzWy5T5E1loEZ2ThZsPicWVjLGVopG4citZu9cfOBNCgVdOVr87msXtuDJsUywPilMDkvNxsycNgqsARGczrqADyuO9oTWcyuD5sfYZmRpT83HPnOQglxG7tJlFzliLZrtYG9/EA0sDX313fixeKhEzsyrFKeDfuX7oVypuCwL6EjoedQ4io4x0JaMMzOE3Z/s+QSIMOEkQAH5xwLlAQwsdVuedhqDVB15osdlE6/Znu0cFNi1jYGAmKy2JIkyAsbkk5e9yN/XXRpTzRuVakcsjjdtmOWKTZmJuCsWKJNtdAVLe7KRUr2NCT4nfPCpPIpkkPDiMzWjPDCWUg3t19IHkb6EnSoktTdx7tzi9gyocBLKCM02JlZhysbCy+7X21KaEv3owhKcYFfmlc5XTOuuU5gLizDLodbXOlaTjdGYvUju0MGscYhlnjjWzFXubi0PCIAt3FN8zXJuS3jpA6t1sSZWbDbGaTEwBxHdVd1cEuyhZY3OU2GX0sq/VW/OpIVM70Ro1Y9b3b7RRRzRQy5cUrJGFMbEgsyhmF1sbKxNzpe3iL4rVckXbcloUe0mk9mV9K65i7vdzzZ2uxPmTXlalWtVet2eupUaNGKtYwT4mK186XXVSHAIPQgg3B9Vb0I14TVk0YxHYzpyz2ZeGx5C0ELFsxMaEt43UG/tr1sdtTxkt3Y3KyYFAfDQFM9rOwp9pSxcJo1aJpY+A7ENlBJMp56EKDoOTLqTpUTq5XqbKm5bGTdnsvwBw6NIDM7IQz5yBc31VQbKR0vr4i96qTxE82hYjRjbU42x+zT5PikxSTRvh4WZwsmrNlNgt1urAnqPVlvpViOIvo0RSpWRYm/uz0xcHAxPEhhMayjhpmPEBJykhGC5RbTS+Y25VNJsjR8hWFFiEKyJOzRXLLNYtYcTOT3GGRTbva2FulaNxtc2Wa5q7Sw0PyV1kiY4jIEkZInDN3rSWkYZWRlubE21opRtoGpX1JTuphnih4RDiOPKkXECh8gUCxCaaG4BsDb3mReJoza2zs4zoFzlAGDEZQwYC/dYHmL2PrAvcaVkwR7EbZnwaqssSZQAqlWVQcq62AOa1lLWyC17a1G4u5m5sYHF4jFhWVY0hdb5jlmVgdQQA/ePLnltc89BRRYvckWCw4jjSMXIRQoJNzYC2tSAz0B8JoD8772bxGXaD4q2aON8qr6QKobC4P1luf1x66oVZ5pOKOtTw0lQuuZj312ks05WIkxR93MSWB+uSxJJ07oHS3gagjmh7z1NsHh2oNvcuLsy2t8owEdzd4vmm1v6Pok+ZQqfXeulSlmjc5uIpKnUaWxK6kISNwbYh/rHEQCRTKIYWMdxmuOJcC/M5WQ2vpccr1pNBM8YvbEUUcz2kGYOzNKrR6hbKgzgXJIChVvzvWi3DO/s+HJFGh+iir7gBUwIFv8A4gYecNASsrKXl7xN1uuWy39LuG3QhSCDfShi6sISipcyakpNOxwMLvNi2UOytZpHVPnUUMIzZiwWG665dM30ufOosSqdGOd8zeFSUnYsPdPBqUXFZyzzortplUXsbZR9XRbsSRbnzq9RhGMe7zIJtt6lXb89mzjErI2KL4d5XZIGzEoDeRwutgubS4t6QqScrInwlHtalj0cGz4ePDtMDhnAUoFtcBWKqrWzFFPeCkixHTQCDtNTq/d9Pqdfsg3Gkw5474pmQPJlgW4XOA0RdtbE5L2Fuo8KsJ3RxKtPJOxON/dsphcBPI4DXQoqHkzMCoX1a6+QNG7CnBzlZFP7ubxTTLC7JAzNx0xErKqO6xx8Yiy2MilPrmxa4Ol6i7NNG9ROMrEq7GN5/lUuIjZI0yIhhWNcgWO5zLlubG5Uk+fkK2hZGa9Jxs3zM29+46q7TqjyR5SzuZmDg5iWJOYEgLltz5W8CNKtO+pvRrtaMwx7OjhLPYBfAJy18AOgtrz5kk1z+WVaHS55rmRYkc8TvdQASVBFte7yI59NfYKc0kzVpatnd2btWPZuDE+NlEcb5OEl2kyjLdVGl75egFhl9tdSlF2scmrJSloc2Xtr2aLBeO5JsAsOvxIrcjSb2NfF9sUcLAz4PEpE34tygBYac1LaEa6X158qxGcZaJmXGUdWif7A2zFjIExEJJjkFxcWOhsQR0IIIrJqae21BxESsAVaGcG40Peh0+zm09dVcToiajuc7E4wIzKUUxMVXMCoXMxyOGJbny0try51Tytq5aNrC4WM4uLuL3IZiBlFlu8NiNND6VvbVnDRvqyCs7aEiZAQQRoRYirpXIlirxskEgkIW5jeMEsQPQcAAklVJRhY8wbWOlacLO5NGSaPWwX+UM6A/NQyjNmbMxYBWCNrcHPdzfxQfWA3hTad2azlyJZUxGaO3dprhsPLO+ojQtbqx+io8ybAeuhrKSirs/Mm1dsPPiGxOI4khzA2U+jY+it/RS2lhz661qpalSnWvKzZKuyDbrRY5UuwixBKlCdASCUa3IG4tp0b1UUrsQqvtcvI/QFbF0UBxd89pfJ8FPKDZghVD+c3dT9oitKkssWySjDPUUT83MDGRbUHT/p6/D2jwrmRaqq3M9HKDoHiBy4UDQC3s8z/AAHtNZnFQuzNK9Z2tYs7sax/DxEmH+jJHnX9JCAfaVf9k1Ng6jldM5/FKOVqRbWMxCxxvIxsqKzMfAAXPwFXzjn5L2jtNpMS+Ie+aSRpDyuMxOguCLgHKD008KhUrshUtTC8vFNyLHKq3Ns1woBN7am9zfn461HWnZ6Gs5O5+pdzNq/KsDh5zzdBm/SW6P8AtKasp3VyeLuist8cSZcTJKCABKUVj0Kdxb/mkhwfJ68/i6qniJR8Plz+PQv0Y2hcjuyMBw1bIWHEdiik8r8+X0FOv52h8KjxWIVS0XtFa/vqzalStLzLj7O5b4MJe5jkkT9osPgwrt4Kp2lCMvAp1VabRxN/5HbEqI8uaKNSAxIBzswYGwPRVPrAqSqzpcMhLWSIrHh2UK6MC5zhLjR2d806NbSNoioPXNdbaE1rZWuS0sXUlUVO3Mn/AGekhJ0LZrSKwPLRo0BPtZWNSU3dFLiEctYgn9IHapzYfDAiwDTOOtz3E+GesVXob8Pp3bn0KcTMD3WI0INj0Isw9oNq1U7KxZnhu0npyJ72KYnh7TjH+JHJH8A/70pTd5GuOp/8KZ+isRErIysAVYEMD1BFj8KnOOUSN60406RNIyRqzI3dPERNNFKklyNdCAQLkL0iq4GS7xapYzSzMcu83/iMOk+dY5AjM+gMayArfLl1OU+lmIAYkXNbU8DpmMVMZfREw303cWeZFxQ4kJYmALKwVVCDTIAByB1vreq2JlUprNFjDxhN5WauztmQYRBlijRj/hqSzeFubNpz9tc6dWpPZ6F+FOnE25olnORuHJFZhIhGY5rjL1sLDNcW6itU3BXW5mSUtOR2NwNkmIK0amLD5GCJxMwYlrhstyFAAJ8e95a9bDxmlebObWlBu0URPtG3zc4kJA+UYZzZhrmlysGv4oBmS3U5utiOvSwcZ0nKZCnZ3NjD7XcPNE+GywwopZmbLBZlzI3CCM6ltTlLEA87GxrkvCZpWiyVV3zRudnm97TYp0nCBphaMroFKAng6kk6Zmv4hvIDpVeHrD0lOLvcjlLNqWbVU1KN7T9rPiMSWjL5MMSq8NsrW1DyKbWDZxlv9VfOulSweajdrUruqs1kzX7O9rthZBKx7jECUaDNHoC5tp3GJYeWYa3qaWDz0MyWqI1U/wCQvkGuOXCue2zaOXDQwX/GvmP6Mdj/AKinurD2KeNnlp2XMo+Uak62PIeP/QG5rQox91Lmd3c8AYzBm/PEw6+N5F/fyrEdzNCT7dH6aqU7IoCs+2raeWKCC9s7GRvUlgo+01/ZVTFt5bI6PDYp1Mz5FQS97mOfop/E+H8PXVKCSeh2qrctX+2eIL9D3rX15MPHTkenurednvsaUbxv15kt3FxTw4uDEPHMsKl87iF2GUxuL3Cm65suorfDU3CpqU8diIVaNone3+7VIJsNLhsIrvxUZGmb5tQraEgHvNpfoB51elNLQ8+5LYpt0J1HvP8ADwqFSVyHNqeomyjT0fHwrWSzbmJF7djO11XZk2chVglkJJNhZlWTn62NWIPuXZYp3aImjFow0twgAJB9J2PO482+jzJ91eTqfzXld5NvXp++p14xtFHmHOXZvRlHNCe6U+iB4eNx9K45UlkjHLvHrzv+/kZje9ywuzDHAjERnutnV8jaHVApNuouvMXFd7haUaNk7lHEXzXOdvNiQ+LnsSACilrXygKBoPpMWLKq9T5AkXKm5fwlR06Xc95nNMRAPPKwUGNTcqFvkZD9KVbsST+MuwbQi2mZ7Fh4Jwjnh761JN2e4m7z5iL5YrW5MBxLst9SOmuoIIOoqaCsjmYyt2s72symO0nbaYvaE0sbhorKkbDkQq6kX6Zi1Q1HdnRwMHGlrpci4HQafxrXxLaV+6tPzJL2cz5dp4M9eMF+0Cv8azTVpEOOlmw7T3RevajtVsPs6ZkNnfLEp8M5AY+xMx9ldDDwU6iTPNzdkfmma5vkJ1BW6nkCLEEjpbTzBIrqVaeeNiOLfMYQHQMxawsL35eC3+jrelCnl7rE7M/Quw8ZHiNiwS4ksDGtg6ennQtEpXoWa1rHQ5ta42NUIOSlsWMO5yaybkLxU8g4smVWmEbNHlBzsq3LqXzhY7JZiQLHWwJtXHwkqWJbhHSx1sXSqYbLJ6mTZ2LkcI4VVJjiMgClZGDDOUErM1+6ykPbrbu62jxVanh5xjNXTvfwM4SjUxFJyTsWVjtvQw7NbExWEaRfNq2lmAyqhvyIbQjyrt0MtTLl2ZyZwcJOMtygpznOgL3Fnv3Qb65sx63108TXpsvdSWxhmy22phG8TSZuLkWY8s2S/CDvYWyiwsoW9hfmaqxwcaTzS1fIxltuZ9lYj5MySjUxusmmnokEgDkBbT2+2rlakpYdxRnkX7vBtLhYSWZNSEJTzZtE97EV5qnDNNRNJOyKOxB5ZCLx83J7tgNVJ630v4czqLV6tLLFKO6OWtG3IxYW2rxrcEAPEdGXmbAH1nQ6HpWY2abXM2lf+r1Lf3J2/G2zxJI4HADJKW0KhLgMwOougU15fE08lRo6FOV4JlSdpG86Y/EI8SsI41KIG0La3LW+iOXPwF7cqqyfI5+IrZ3ZESMWvPW1/VWmYrZ7LwOnuliUjxuHeRskaTI7nnlsb3t9U29l62iTUrKakz9NYbEpIMyMrg9VII94qQ65moCve1Ldlp0bEKqFoIWZWaRlyhczuMgUh8wsOYItUNWnnVifD1nSldFGw7QF7spzHwI0HgPAVRlR5Jndhi9HmWoONQqAUJt6tPjTspXumZ9og4qLjcszsvfEYs8MtM2CQZHXiBQDYFF558lhYqptra1WMPGf9Wpysd2KfcVmbXaxulg8LhJcRFCFllmiF+iXN2yLyS+XWw6mrFRJJs5c4pK5TMp0PqqpFaleO5jI6j2+db36mbplmdm2xflOFkjhMl86SSFiVjikVmsMoYcUGML6iTqLVvUpOrDLfQt0pRir2ITNvrOzhwIwv0VYEge24ufOqceF0Ywy6+JYeKnc9vvvKwF1jzA91lJUj4m48jWsOF0ot6u3ibe1y6FidmcUu0FadkS8DZAA7RnOVBzhlBKkA2t+cakocPjRblTbNZV826IHvvtvEYbaGJjicoVkOY5jIWYqLsS41YC6hrA2Nq6KjpqRxquDvHQ4f4ZY78of3L/LWckSf26v/d9CxeybC4rHpiWM0T5XQZcRCJluykMwAIIbKANCL6a0y2K86kqkry1K/wAa/wA9KHPfEjhtLahiDp018z6zVapGV9Dv4KpRyK71MAAJ6VpqkWUozludzcgA7QwwYMx4gy5GCnNrk1Og1tW8F0KeOl/xtSaZNu1hsTwoRMHCyOzLHM6uylAAT3O7Y5ha+vpa10MBSnKeup56rNKOxW5j07xv5WsPdXeyPL3is5J+B8Cm3Rhpof8Av99a5Wo6ajS9+ZOtibadNnw4dbqjyPq4ukbK3ELq2lhmZQVPPNYW515XifdzxmtOnPyOzw+OecXDdbnnacEjxsjsoDixkEoTvWKhlvr3gSpXXQ8/Hz+ErU6c1Kne65W5dGegxVJ1YZZ/DwPmyAVCoGkfJ+YRyFlVVI5BbLnfSw0Gt62xlRVW5ySV/G/78ka4Kl2KyJ3t4G3tHGycKRCVAzgtA/eS0oKKwsRmk7he9+6U5G5J7HBIucFGDulu/HocficbVb2I5wnIszeXd0J9bdPUPfXvIU21a5zUtTDh4iubKLrme6cup5Hp6v3VFTg4XtqY2PqhfRDGK9hZlJUX5nLbUAa909DWmInkptwuPIszbG0WOFMErtNCsMKrwo2g75cIplZixXXhsALX72hFeZw0p1KqsrGamSMG2Q7E4YiJi5VsikhQtk0GmnX/AL9dewjBqPeOOms11zNzEYUMb6hhyZTYj29R5HSpcqeqI89tHsTPcndZJ8M0skj53Z0uoUCyEoO6ysGOhOulzoBYV5bHTbqs6VBJwIv2j7p4fCywcENHnjkL964OVlse9cj0m+HhXPqdSjxGSppWWpEDs9OfEb4fdUWvQ52atb+X9SQ7g7sQYrGKkuaSPhO+jZb2aO2q8wbkWv1renqXcBLtJOMo7Fx7D3dXDMWEjubFVzBRlQkEL3VBa1hYsSefjUyOykduhk1Nr4YSQSxnk8bof1lI/jRhFKdimxcNiTiUxMEcpVYmXOoJFy4NvDpUFLmW8S3o0SftP3TwOG2bPJDhYUkBiAYJYi8qKbHpoTUk1aOhFSbc1dm32GYIJs4yW1lmdvYtox/pNKfujEWz6HztzgdtnqUVmVJVeS3RQrC58rkVmUHJWjuV57H54fErbr7q1WDrX2IFTkmeVxA8D7q29hrPZDsZF4f0eSWhxZtZTIg9uU3+BFZ7KVPuyJoRsrGl2EIom2jhXVWCspCsAfRaSNtOXRaI2Jv2kbOw0WzMZIIIQRCwUiJQQW7qkG2huRQycnsCweTZhe342aRvYtk/epotgU9v/h0k2ljTmF+O45jpYdWHXyrSU2mXKOHjUje5Hjskcw1/+/VWFVN3gHyfyLx/o7YXJhsUfGZRzvyQH/iqSLuipVhklYgO7256bR2vj8PJK0RR8Q4KgHVZspFj071ZI1oS9uwFemOf/JH89LI2zS6nA7DNm22vNbvJBHKMx/TCL6iRc0sYuy0e13YyTYB5CDxIcpjYG2UM6CTTkRkvzrKrTpJyhuZhTjOSjJ2RTGH3VxUqZ4opHQ5gGEZINiQdV8x4CpIcXrSis0LlitgaEJNKZ4xu7eJhCmaJolJsC6kXI1NgfKt5cZnTp/yzSjw+FSdlNE+w+zOBBg47H/Zg5v1aV2d/3Lp6q8xx6q55Jdbs7HBoKMpq9zC+zo75lUIwuVdAFI8eliPIi1cSGJqLut3T3TO1KlFmPDcV0VmlCgqCcqAHUX5kkD3e6tpqnGbjCN/iLO2pu7M2ck8WOiiKsThHvrmOcm8ZJ1N7qbGvQcFdVOUpq21uRweMyTcbMpSLaUq2AkYeV7/vr2faaLU4qZkXbEw5SW1J5L11PStlWcVozDOzua0uKx+Fgdi6vKuZdLFR3muBzGUGoK9eWS6Zg/TG8myFnwrw6qLKy5ejIQ6esBlXTrXMpzcJqSMSimrMovY8GPxkLmLCiUA8NyrhCCVB9Fjrow1rvT4jlSUiksOr6HvePC7Rw0avNCsIkYotmV2zWJ0sxHTwrEeI5k1EdgluXzsHZ6wYeKJRbKov5sdXOvUsSfbXBnJyk2y7FJKyK67ZT85Dpyhm+JT7vjUU9jk8VesF4ljhBwOn4vw/Nrc6zWhWnYzDeWRvqQRD7ZJ/5daR3OVwyPenLxLYrc64oD4aAqHsvw/yfbW0MOdLCQqL/REqsunXuutRRVpMsVXeESVdsbAbJnv1aEf+6lbT90jpe+dHs4wvD2ZhFta8Qc+t7ufi1ZgrRsYqO82z72jwZ9l40f8A68jfZUt/CpYe8iNkT7Ndzdn4nZmFmlwsTyMhDMRqSrshJ156VvUnNS3FjsbX7OtmJBMy4SMMI3IIvoQpII10rEatS+4scr+j/g8mzDJzMszt9kKn/Ca2xE3KeoRFtyAcNvPiYekjYgc+jWnX4fvqvzMkm/pAbVEez1h+lPKv2U77fEKPbRgl3Z9sw4bZ2FiIswiUsPzm77fEmsg09tbIhlx8KyQxSKUJYPGrA2Eg1BGtyw91AaW8u4OzhC8i4KIMMtsq5fpKOQIHKhjYku7GzI8Phoo440jGRSwRQveIGYm3M360MlR7mw8LerFr9b5QftZZP40MF14ycJG7nQKrMT5AEmhkqD+jphSyY3FNzkkRfcGdre1x7qywWjvRheLg8RHa5aKQD15Tb41rJXVjaEssk0RPsVxokwDAfRmb9oK//FUWHVoJE2Kd6lzW7Wl4s2Awy6tK7i3kTGpPsBY+w1piIZ8q8TfCzyZpeBzO3mPhQ4WSI8N+Jws6nK2UKSASLaAipKlKE7KSTMYWrKEnZnMn7NdsKSqYyJ16M0jqfdkNvfVZ8Pw975F6FmPE6lrO5hh7GcbL/tGLjX2vNb2HKKsRoxjskiOWOb5erOz/AEe9m2w+JnI0kkWNdOYQE39V3I9lSRViDEyzSTsaW5G70UG2cds/ERRyROnGiWRFZSocMtgbi4VyP1DVqpJuCZWLRw+6mBjN0weGQ+KwID7wtQXZmxCsFswPvPLIFAXD4VDoNM7AKvq7hb3Vvm7ljBZlRmSvuzrC/JcftLCWIUOkyX+q9yLeQBVfZU1WWaMWaRVm0Zt/cN8ox+y8PzXiyTuPKIIR7Dcj2msQeWLYkrtE8qI3Ks7Yz87ABzEU1/aUt+41pPY4/FU3kt1J/LMFwZYagQFtPJL1udZvukM7GsHljxD63Jij+wpb/mGtY9Shw6NoSfVssetjoigPEwJUhSA1jYkXAPQ2uL+q9ARPY250ke0Hx82JEsjxmPKIRGLd2x0J5BbVi2tzN3axub97tttDDfJxKIQXVmbJnNl1AAuLa21rLVwnZ3NvdzZk2HjEcs6yoiKkYEXDICi2pzHNpbwoY5mXeXZ8mIws0EbrG0qNHmdC4CsCrd0MNbE2199ZTs7hmnuNu8cBg48KZOLwy9ny5bhnZ+VzyLGsylmdzB1dqYTiwyxZsvEjdMw1tmUrf2XvWqMkd3C3bxOAwowrzxSIgbhFIirAszMS13IbVvAe2st3dzBqr2fKdortGTEO0ykHKsaopspTXmeR53rBk1e0js8fac0Mi4hYhEpAVo84JLAk+kOYAHsoYJpsuGVIws0iyOPpJHwxb9HM376GTk4PYuIOOOLnlQhUeKKFF0VGKnMWIzM5Ki/Qch4kDobxbL+VYeSDMUEi5Sw52628DbS9AZNmRTrAqzOjTBbM6qQpboct7+sXoCI7H3Dlj2q20psSjuylSiQlBqoUamRuVhQEu27gTPhpoVbKZI3QNa9swIvbrzoCLdnW6GK2bHwGxEUsF2bKISr3Nvp8S1vIg+ugO7vNDjHQJhDhxmDCQz5zoRayhCPPUnwoDjdmG6EuzcPJFLIkheQOMgNhZVTrqfRrCVjaUnLc197d2cdLtGDGYV8MBDEUUTh2szcQM1l/NYW1pZXuYu0rHjfLdXG7Qw+HhlOFDJIsskil7EgMpVYyp0Kt1asiMmmT6hgxYmMsjKDlJBAPgSLX9lARbcbdfEbPwvybjxSKobhnglbMSTdvnDn1PLTpQNtnyDdWd8fDjsRPGXhRowsUJQOrX9ItI3K+lvCs5u7YEvrAI1Lu9OmKnxGHnSM4gx8QPDxCAihAFIdbCwJ1B1JoYM+8uyMTPwxh8Y2FC3LlYw5blbmbADXQg86A1t3N15IMRJiZ8U2JlkjWMlokjsFNxbIBWzlpYJampvfu5jJsVBicHPFC0McifOIXvntfTl0HPwFE9LCxu7n7Lx0HE+W4tcVmy5LJky882gFtdPdWoObvPu3NjplzYfDJGkkZMzsXldEfMY8oQBVYZhYsfSOlDWUFLdEyOHXJkyjJly5baZbWtbwtpQ3I/sDdl8HdIJ1EJkZzG0Iv3jcqGDA6CygkGwAoaxioqyJLQ2FAKAUAoBQCgFAKAUAoBQCgFAKAUAoBQCgFAKAUAoBQCgFAKAUAoBQCgFAKAUAoBQCgFAf/2Q=="/>
          <p:cNvSpPr>
            <a:spLocks noChangeAspect="1" noChangeArrowheads="1"/>
          </p:cNvSpPr>
          <p:nvPr/>
        </p:nvSpPr>
        <p:spPr bwMode="auto">
          <a:xfrm>
            <a:off x="98425" y="-452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AutoShape 4" descr="data:image/jpeg;base64,/9j/4AAQSkZJRgABAQAAAQABAAD/2wCEAAkGBxQTEhUUExQWFRUXGBgYFxcXFiAXHRwdIBwaGhobIBwfHCkgGB0lGxsYITEhJSkrLi4uHB8zODMsNygtLi4BCgoKDg0OGxAQGy0kICYvLCwsNCwsLCwsLCwsLCwsLCwsLCwsLCwsLCwsLCwsLCwsLCwsLCwsLCwsLCwsLCwsLP/AABEIALEBHAMBEQACEQEDEQH/xAAcAAEAAgMBAQEAAAAAAAAAAAAABgcDBAUCAQj/xABPEAACAQIDBQQFBgoHBgYDAAABAgMAEQQSIQUGEzFBByJRYTJxgZGhFCNCUpLRFjNUYnKCorHB0ggVF0NTk7I0VcLD4fAkY5Wj1PFEZHP/xAAbAQEAAgMBAQAAAAAAAAAAAAAAAwQBAgUGB//EAD0RAAIBAgQDBQUGBgIBBQAAAAABAgMRBBIhMQVBURMiYXGRFDKBobEGFVPB0fAWM0JSYuEj8cI0coKSov/aAAwDAQACEQMRAD8AvGgFAKAUAoBQCgFAKAUAoBQCgFAKA+E250Bwp97MPmKRcTEOOYgQygeth3R7TVhYadry0XjoQPEQvaOvlqa0m8s/TAuB+fiIYz7sxp2VJb1F6MynXl7tJsyJvQyi8uDxCD6yKs6/+2xPwrPs8Ze5NP5fUw6so+/Br5/Q6my9sQYgXhlV7cwD3h61Oq+0VFUpTp+8rG8KsJ+6zfqMkFAKAUAoBQCgFAKAUAoBQCgFAKAUAoBQCgFAKAUAoBQCgFAKAUAoBQGntbaceHjMkhsBoABcsTyVR1YnQCt6dN1JZYmk5qCuyuN6d4dbYrvNoVwSvZE6gzuNXbrwxpypVxkMP3aOsub/AE6fU6fDeBVsf/yVu7T6df1+nmRLG7wzyjKZMkY5RRfNoPIKvMeu9cmpWqVHeTZ7XC8LwuGVqdNeb1f78rHKbKdTY+uorHQV0Z8NimjN43ZCOqMV/caK62I50o1FacU/NXO7hN58zKcSCzD0cRFaOdPaLCUfmtV/D4+rS7stY9Ged4h9maFfv0e5L5fqvmvAsbd7eQkxxzuriS4gxKiyy2+gw/u5R1XkbG1dBxhVh2lLbmun+jxtSFXDVexrqz69f38yV1AbigFAKAUAoBQCgFAKAUAoBQCgFAKAUAoBQCgFAKAUAoBQCgFAKA+E0BWO9G8NycSNdXjwSnUDL3ZcSR1N+6nv8a3xdX2en2cfee/6fvmXuB8P9vxDqz/lx+f/AH9DhbjWeaZX7zSRNYtqb31OvXW968jxNtU4zXKWp6/i14UoSjolJbdP2iTYoJwWfIvewwcDKL93Vvb3hXNhn7RRvtO3rovocinn7VRu9J2366L6G/FAnEk7i/jl+iOXCWoJTlkWr93/AMmV5Tn2cdX7r5/5M5+VVysUWywYpz3R9dMvwDVPeTvG7u5QXydyzeUrxu7uUFv4O/5Da0SJHiDkWyYZFvlHpHiD3+j76UJSnKCvvJv4af7GGlKc6aTes29+Xd/2QnYO01iJjmucPJYSAc1P0ZV8HXncdPZXrcLiJUJ5kdji/DIY+g427y91/l8fk/iXButtF3V4ZmDTQEKzD+8Ui8co8mX4g1168Iq04e6/l1R86pSlrCfvLR/qd2oCYUAoBQCgFAKAUAoBQCgFAKAUAoBQCgFAKAUAoBQCgFAKAUAoDi744to8JJkNnfLEn6UjBAfZmJ9lT4aKlUV9lr6akOIk1Tdt9vUp/eqcHENGn4uACCMeUfdJ9rBjeuNiarq1ZSZ9F4NhVhsHCK3au/j/AKsaWyscYJklXUqb28RyYe0E1Tr0lVpuD5l7EUVWpSpvn+0WHHMjBWU3jbOVb/y5NJF8ikmUkdBbwNefcZRbT309Y7eqvbqzy8oTi2pLvK3/ANo7P/5K9urM+BexXN6XzZb9JVkjb4pUdVb221t5Npr6kdZaO23et5Npr6msGGlzYZIlbS/dHzsunW+ZE9bVLZ8urt5+7H6N+SJWny3vJrzfdj6Wb8kcLfHancMH03fiTC98vLJH6wAt/V51e4fQ73a8krR8er+p0uGYa8u2/pSyx8er+Ov7REK6x2yxNyNpHNhJDzu+CkPiAvGgPs1X312sFLtMNKD/AKdfyZ89+0GHWHx6nHaa/X80/Us6sHOFAKAUAoBQCgFAKAUAoBQCgFAKAUAoBQCgFAKAUAoBQCgFAKAj292pwY6HFxX9iuw+IFWcPtN/4v8AIr194L/JfRlKY1iZJCeZdyfaxNeee59YpK1OK8F9DDWDcnOwtkPAtma7uVJjPoqxvlXzYrmLEckBGt71xMTiY1ZXS0V9ebXN+V9ur15WPPYvFwryulor682lu/K9sq5y15WOrh4c3ImzgAHyYSgH1lQretjVWUsvw/K353XwKU55eW1/ll/PTySPGUsBa4JsRY2N2BkUA/RNy6g9GRfHTN0t/wB20f5N9U2bXUd+Xpo8r89k31Tfxgu29lNAw1zo4zJJa2Ydb+DDqK7mHxCrRfJrRrp/o9FhMVGvF6Wa0a6eXh0OdVgtEt3Nb5o+WNwZHrLlT8K63C3rNf4v6HjPtalei/H80XLW558UAoBQCgFAKAUAoBQCgFAKAUAoBQCgFAKAUAoBQCgFAKAUAoCP77gjDiUf3EsU3sVwG/ZLVZwus8vVNfL9SvidIZujTKe3iwpixU6f+YzL5qxzqfskVwKkXGbTPqOBrKthqc10XqlZ/M3dysGJMUC3oxAyH1jRfib+yudxGq4UGlu9P1IOK1nTw7Ud5O36kwmZhFn+lwZZiD0kkACD2DMvurkRUXPLyzKPwW/rozhQUXUycs0Y/CO/q7M3YIwr5RyWWNB6hCPvqGTvG75pv/8ARXnLNG75xb9Zf6NB+Wgu3BcqPzoJQV+LVOt9dsy9Jx1+hZW+u2ZX8px1+hg3nwQeDEKNSmXER6cg18wHryyH9at8HVcKsH1vF/Db6r0JcBWcK1OT53g/hs/ml8Cuq9CeoJxuVhCVwyEfjsWZv1IE5+riG1djh0ctKpU8LL4/tnhftTVU8VSpLkrv5v8AQtqsnGFAKAUAoBQCgFAKAUAoBQCgFAKAUAoBQCgFAKAUAoBQCgFAKAxYqBZEZGF1YFWHkRY1mMnF3RiSTVmU9vRspshvrLhAIpfF4f7ibzGXusfEeVRcSo3arx2f15/voeh+y/EMt8HUeq939+K+a8Ti7G2ucPxbIG4iZNSRbnry86408D7XKMc1ra67HoeJqnkhKebSSsoxzNvpb89jpz75OwYcJe8iJ6Z0ykm/o9b/AApH7OTjNrMu7rfl3tvocKNbBRjTmpTbcp2Sj3rq2ZWvbTz15GX8OHDFuCurh/TP1AlvR8r1HD7OTmrZ1/ar21d76ddxWeDpJJym+5d2hrGLbd5K6try35mJN8WBHzK6CUemf7xgx6dCLVmP2fnOLamuttL9zR6ElaWEhNQcp2k4d5Q7t7d3W+t78r25nyTfJirLwl1i4ROY+evLnryrZfZ+cVnzrTv2ur28jEKmE7ZRUp/zMt8ndz3929+fI4uzMA88qxR+kx5nkB1Y+AA1qeEXJ2R6bEYiFCm6tTZfu3xLa3KwSsxnUfNKgw+Gv1jU3eT9d7m/gBXfqRVGnGiuWr8+nwPl8q0sVXniJ89iXVXNxQCgFAKAUAoBQCgFAKAUAoBQCgFAKAUAoBQCgFAKAUAoBQCgFAcPePYzS5ZYSqzxghcwusin0onHVG+B1qalUSThNXi9/wBURVISupwdpLYqza272Yu2HRgV1lwrfjYvUP72PwZb1A6M8HJzgs0WmrrT0a1TPSUeI0eK040MTLJOMk9UnGVuUk9H9L6+BHLf9RUK4lLPncdbJaNp6eP1vc6r4BT7FUlN2zSlrGLTzdVa2nJq1uh8y1suK1Lu63d9G1b03X5kcvs1QtHLN6Ryu6jK6Tbv3lo9bJrlpY+2rWHE5xill6rd8/Dr4m9X7P0p1HNTa1i13YtrJayTtfLpsra+ht7M2VLO2WJS1tWbkqjmSzHRRWkMTUnLux/oyfDr5mcTgsNhqV6tSy7XteV273ypdPEnW6+7okUxxEmFtMRibZeLbnDD1Ed/Sfr0q/QoRwizS1ny8PF/oeU4pxSfE55Y6U18/wB/9FlRRBVCqAAAAAOQA0AqNtt3ZVSsrI91gyKAUAoBQCgFAKAUAoBQCgFAKAUAoBQCgFAKAUAoBQCgFAKAUAoBQHM2vsOLEWLgh19CVCUkX1MNfZyqWnWlT226ciOpSjPffrzIxtXdKZvTSDFj6z3w03tkjBV/WQKTp4Wr7ycX4ar8mWcNxDH4XSnO66P9tHEfcwH/APCxa+SYiFh72INQvh9DlU+T/Q6cftPjUu9TT/fmjYwm5pv3cBqPpYrFafYiBvWywWFj70m/JfrYhqfaLiNRNRSj6f7ZJcHulcAYlw6DUYeJODAD5oNZNfrH2VOq0aatRjl8ef8Ao5FSNSvLNXk5P5f7JNGgUAAAACwAFgB4AdKrt31JErHqhkUAoBQCgFAKAUAoBQCgFAKAUAoDy7EDQX8qjqzlCN4xv4GUa0mNy80auJV43Ol71CZLGjm2Z4XaanUD41Vf2porenI29ml1NqCXML13cDjI4ukqsVZPqQzjldiG759o8Oz5xBJBNIxQSZowtrEsttSNe6a6dKjnV7peZmNKpP3It+SOF/bbhvyTFe5P5ql9kX98fU29mr/2P0NrZfbBh554oVw2IBlkSMEhbAswUE97kL1ieGUY3zoPD1kruD9GTTeXba4PDtO6s6qVFltfvEL1NutUpSUVdm+Fw8sRVVOO7Ib/AGvYf8nm96fzVW9sh4na/hrE/wByPv8Aa7h/yeb9j+antkPEfw1if7l8yW7rbwpjoeMiMgzFLPa9xbwJHWrEJqaujjYvCzwtTs57kd272mw4bESQNDIxjIBYFbG4B6m/WtJ1srtZl/DcHnXpKoppX6mh/bDh/wDAl+0v31p7R/iyx/D9T8SJvbE7T4cTPHAsMitI2UElbDQnob9K2jXzO1mV8TwedCm6jnF2OpvTvpHgXCPFI44ZlZ1KhVUNl1LMNSxAAF71dp0s/O3I4rlY5WB7To5JY4jhMVG0il0MihQygE3GtyNOgrapQyRclJO2mhtT77sju/hQv+E9U1UTLLwskfN7d7odnpE8yyMJWyKIwCb2v1IqzRoyq3ylVuxxtqdqGHw7KssOIXPy7qEerR9D5VI8LNQc+SNqUXUmox5nj+1bB/Um+yv81cv2ymd7+HMZ4epMtl49Z4Y5kBCyKGAPOx8asxkpK6OJWpSpTcJbp2IlvX2if1e9p8Ficl+7KuRo2/WzaHyNjVilRdTZkVzgf264T8mxP7H89T+w1DOp3ty+02DaOIMEUMyMEZ7vltYFRbRib94VFVw06cczB2dub1R4aXhNHK5EfFJQAgLmy9SNS1gANTeqkqijuWKOGlV93yODJ2r4RTYxTj9VdfMHPYjzFRPEwR0YcDxMtrep4Pa5g/8ADn+yv81FiYN2EuBYpJt208SeiTu5gOl7VYOPbWxFfwyl/wB243/LH31XeISdmn6HRXD4Wv20PU+fhrJ/u3Hf5Q++ntC6P0M/d8Pxoep1dgbebEswbC4jD5QDeZMobyGupqSFTNyK2IwypJWnGXkzxvTvRFgQjSq5EhIGQA8hfW5FKlVU1dm2DwNXFycaXIj39rGD+pN9lf5qh9rgdH+HsX4eoPaxg/qTfZX+antdMy/s7i0r6epOsPKHVWHJgCPaL1ZTucKScW0zJWTBwN99lyYnCtFFO+HcspEsZIYWPLQg6+uqPEMasHRdVq5vCGd2K6n2dtuFGX5aMTGRaxWze2wD+5/ZXJh9pMNV0aafjsdDC4aGa03Y9Q75Y/B5Vn2dJNCFAzR3NvO5zMfDUi1qtU6nD8VG08vyuRYqGSX/AB6li7mbfjx2GWeON4lLMuR7XBU2PI108PQpUYZaS0Kcm29Sre2jFom0EDGxMCf65PKtK2CrV5Xpq56vgHE8PhqEo1Xre/yNzZu0NhLAqSTqXKx8QhJbFlOa47nUk38RVmPCaqjbKcuvxrEyrOcZWSbt8SK7JxuH/rSBYZFdDiouGVDAEGRco7wB05a1W+7cRCebLojvVeNYetgJQlLvuLW3Oxe+82xkxkBgdmVWKklbX0OYcwRzFWJRUlZnkMLiZYeqqsVqiI/2SYb/AB5/2P5Kq+xQ6nb/AIlxP9sT4eyPDf48/wCx/JT2OHUx/EuJ/tiSvdXYCYKEwozOuYtd7XubeAA6VZp01COVHHxmMniqvaTWp+f+0vBM21MWbaGQdfzErsYfiWEo01CqtSzhuFYqtTzwjdPxNrC7Uwq7JfCNhL4okkTWXmWuGz3zAhdMtrVUljsN2/aZu70sS/ceOf8A2aXZvg3XamDJFgJPH81qt4jiWErU3Gna5FiuF4ujDPONkvEtbtM2HLiJlysnDaExyI6uwPfzKQUF1IIBBvXL9ohSSbTundWKNKhGpe8rEWwW7OLE8Us04mESMiKY27qkEWGaFh7wTWJ4ukoOMIWu7vxZZp4aEXdP5nfOFf6g+wP/AIlUVJlm8b3/AF/U9duGGz4bC6lSstwR+gfKrvtssL3oq9zXhPDo46q4SdrK5VW05JMQyNNIWyeiNLeNQy4zN03DKtT0tH7NUadRTU3p5fofRXGPSpJH6H3J/wBgwv8A/FP3V26H8tHy3iX/AKup/wC5/U87z7Xw0EbfKipRhbhEBy/kF6+3SqidWnXdSUrR5GMNg6uKeSlG7+R+d9v7Ow0szPh42gjJ0jzZreet8vquQKt/fVRaJXR6ej9l4KC7SevgS7sT2cse0WIJJ4Eg/aT7qzHiM8Q8kkc/jHBaWDpKpGTbvb6lp7e3VGJmMpmdLxCJkCgqRmzgm45hrEerwuKTp5jj0MV2Sta+tyOSdkULc8TLyA0RB8AtqgeFT5nTjx+tFWUUYn7HYLH/AMRL9lfuosIk9zMvtBWaayoscr83YH6Nr+yra0OA22fn38F8f/vXD/8AqEn8tdyPEcGopZfkiVYStb+W/mffwX2h/vXD/wDqEn3Vn7xwfOPyQ9krfhv5k87J9kYmCWcz4yPEgooUJiWnym5uSGHdv41RxuJoVklSVreBpKhOm7yi15njtw/F4b9OT9y1xMZ7qPR/Zr+bPyIDutNhFZzi1JBUqpF73bunQdLEm/SuNilWaSou2up6DiEMRJR7B+ZxZyLtlFhrYAk2HTU6n11OuVy/FNQs97H6c2X+Ji/QT/SK7kdkfL6v8yXmzarYjPLoDoReo6tGFWOWaTXiZTa2MfyZPqj3VT+68H+FH0Rt2kup9+Tr9Ue6i4Xg1qqUfRDtJdT2igcharsKcYK0VZGrdzRx+w8NO2ebDwyta2Z41c21Nrkcrk++po1JxVkzWyNX8EcB+RYb/IT+Ws9rPqxY9QbrYJGDphMOrKQyssKAgg3BBC3BB60dao1ZyZm512W/OoweeGPP3n76GLDhjz+0fvoZPqpb/wC70BzMVu3hJHLyYaF3bVmaNST01NtajlShJ3aLFPF16aywm0vMxfglgfySD/KX7q17Cn0JPvDFfiS9TJhd2sJG6vHhoUddVZYwCPUbaVtGlBO6RpPGV6kcsptrzN+fCRvq6Ix/OUH94reyK6k1sY/6sh/wY/sL91MqM55dR/VkP+DH9hfurGWPQZ5dTHtTY8GIVVmjWQKbqG6Hl+6sTpxmrNElHEVaLzU5NPwOb+BOA/JY/cfvqL2an0LP3pjPxH6j8CMB+Sx/H76ezU+hn71xn4jO3hMMsaLGihUUAKo5ADkKnjFRVkUZzlOTlJ3bOXi908HK5eSBHc82a5PvJqKVGEndos0cfiKKtTm0vAw/gVgPyWP3H76x7NT6En3rjPxH6m3szdvC4d+JDCkb2K5l52PMfAVtCjCDukRVsbiK0ctSba8TplP+71KVT5w/X7zQDhjz95++gPRXS3TlQHE/A/A/kkH+WPuqLsYdC2sfiUrKo/U+fgdgPySD/LFOxh0M/eGJ/EfqbuzNiYfDkmCGOIsLMUUC4HK9bxhGOyIauIq1f5km/M9bT2RBiAoniSQLcrmF7X52pKCluYpV6lF3pya8jn/gbgPyWH7FadjDoT/eOK/El6j8DcB+SQ/Yp2MOg+8cV+JL1O5GgUAAWAFgPKpUVG7u56oYFAV/vdvs6yGHCC+W4kmAU2YEgouY2JBGrWIHLxtfwuDlVd2tCCpWUdERqPePHA5hM9/znUj7PDIroS4dC1ox+ZX9od9yb7ob3NiGEM6BJrMVKao4HxVrcwdPA9K5WIwk6Or2LVOqpkuqqSnE3j3tweBA+VTrGW1VbFmPmFUE287WoCIf23bNzZfn7fX4Wn+rN8KGCwNl7RjxESTQuHjcXVhyI/hrcWoZNqgF6A+A0Bzd49uRYLDviJiQi20UXZiTZVUdSTQFTbR7Y8cru8eziMPG2Vy6vmFjYhnXuIffbzpdC1iy9yd7YdpYfjQ3Ug5ZEbmjc7eBFtQRQEhoBQCgFAKAUAoBQCgFAKAUAoBQGOaZUBZ2CqOZYgD3mgPsMyuMysGB5EG494oD3QGOeZUUs7BVAuWY2AHmTyrDdgQbb3abBHdcOpmb6xOVPZ9JvXax6Gq1TFQjtqWqWEqT12I5sztNxSsWmRJY82qouRlB5ZTexA8G9/WoI4+Oa0iaWAla8Syd3t5MPjFLQPcj0kOjr61/iLjzq/GcZK8WUZRlF2aOvWxqaW1ZpFVeGL3YBjYsVXW5CjVjew8r31tasMEGwe56PlPFnZXklFxGq5LM/pA3PMFb9fAVPHidamlGNtPA0lQjLVm5jdyI0jd1fESMqkhF4d2I+iLpa5rdcWr+HoY9nge4N3VwswaGSZ8QyOY1YIUC9wMGsq925XrfwqOpi6tfSbMxpxhsTRnst2IAAuTfQeOp6VEbn5/2hsc7Y2jjJMRPkEEiwxCPLYx3dlYsTouWxzWNywrDdgSSbss2ZDA4DtJJLG/CmklWyHLdGCgqDr1sfjWt2LHY7GNqxJsnDRu4DZpV5GwJmewLWygm4sCdbitwSLtC3j+QYGWdbGTRIgeWdtFv5DVj6qA/L0m1p2LFp5iXJL/OMMxOpuAbGo8z5AvX+j/tN5MFLE5LcGWykm5syhrfaze+t1sDF26K0zbOwgJCz4kBiP1VB9gcmsvYE6hOHXDCJVXhFmw4Q8mOYxsp53JIa9+Z51FcyVx/R3iy/L7egJUVR10z/wALVKYJ/wBoO3nwWBlmiXPL3UjFs3fdgqkjrqeVPMFPYCHeDHTZXxcmHPpMDJwsgv8AUj1HqNj7KjnWjFXMqNza2HtPaeA2nBE+KfG4eeYRZzIZUa7WNrk8KReeW/Q8xW0ZqQasX3Wxg1sZj4oheWRIx4u4UfE1htLcyk3sYsBteCa/Bmiltz4civ8AuNFJPZhxlHdG9WTAoBQCgOFvpvImz8JJiHGYqLIl7Z2Oirf1nU9Behgodu2zaXEzfMZb/i+HpbwvfN7b1mwudravbzM0eWDCpFIQt5HfOAfpWTKOvK59lNATDcbfLE/1RNjseUJQyGEtaLiAKCo6DvPdQQNaAic25G0tsZcTjsSIUcB44QC4RSLrZLhVNjzJJ8ahlWSdrEkadzxLurjdhh8TgsYssaWM8LRkWU6ZzGHIa3O+hsPKsxq5nawlCxccO2Q2CXFRq+IzRK6rGlmkJAtZT6Nz48vZUhGUrvbtTa2KYs+BxSqLkKYnKJ4WULZiPrnXwtyqtUpym9XoWqdSEFtqSfdHs8SeCKXEvMHlQSZUyhQDawLZSc2vK9Q+zQRs8XUfMyb3bixwYOeXDNKJIxdQ9nEnLQALckk2HnT2Sm3qjEcXUWzINu5sfa4mSWHCSI6nR3UwjzBznVSOYsalp0cj7oqV8613P0VBmyrmADWGYDUA21seovVoqmWgIJvFvMdnQuhCmcyMYEa+WVXluLEXsVD2INj3SbW1qCUNTdJ2uYH3q+S8JTLh3V5kjKKWZ1VjYuPnGNhbkfHnWsUmZSctiX7PjdpHldcgyhI0JBIW9yxtoCxtpfQKOpIE8Y2IzLtrBGaIopAOaNxfkcjq+VvzWy5T5E1loEZ2ThZsPicWVjLGVopG4citZu9cfOBNCgVdOVr87msXtuDJsUywPilMDkvNxsycNgqsARGczrqADyuO9oTWcyuD5sfYZmRpT83HPnOQglxG7tJlFzliLZrtYG9/EA0sDX313fixeKhEzsyrFKeDfuX7oVypuCwL6EjoedQ4io4x0JaMMzOE3Z/s+QSIMOEkQAH5xwLlAQwsdVuedhqDVB15osdlE6/Znu0cFNi1jYGAmKy2JIkyAsbkk5e9yN/XXRpTzRuVakcsjjdtmOWKTZmJuCsWKJNtdAVLe7KRUr2NCT4nfPCpPIpkkPDiMzWjPDCWUg3t19IHkb6EnSoktTdx7tzi9gyocBLKCM02JlZhysbCy+7X21KaEv3owhKcYFfmlc5XTOuuU5gLizDLodbXOlaTjdGYvUju0MGscYhlnjjWzFXubi0PCIAt3FN8zXJuS3jpA6t1sSZWbDbGaTEwBxHdVd1cEuyhZY3OU2GX0sq/VW/OpIVM70Ro1Y9b3b7RRRzRQy5cUrJGFMbEgsyhmF1sbKxNzpe3iL4rVckXbcloUe0mk9mV9K65i7vdzzZ2uxPmTXlalWtVet2eupUaNGKtYwT4mK186XXVSHAIPQgg3B9Vb0I14TVk0YxHYzpyz2ZeGx5C0ELFsxMaEt43UG/tr1sdtTxkt3Y3KyYFAfDQFM9rOwp9pSxcJo1aJpY+A7ENlBJMp56EKDoOTLqTpUTq5XqbKm5bGTdnsvwBw6NIDM7IQz5yBc31VQbKR0vr4i96qTxE82hYjRjbU42x+zT5PikxSTRvh4WZwsmrNlNgt1urAnqPVlvpViOIvo0RSpWRYm/uz0xcHAxPEhhMayjhpmPEBJykhGC5RbTS+Y25VNJsjR8hWFFiEKyJOzRXLLNYtYcTOT3GGRTbva2FulaNxtc2Wa5q7Sw0PyV1kiY4jIEkZInDN3rSWkYZWRlubE21opRtoGpX1JTuphnih4RDiOPKkXECh8gUCxCaaG4BsDb3mReJoza2zs4zoFzlAGDEZQwYC/dYHmL2PrAvcaVkwR7EbZnwaqssSZQAqlWVQcq62AOa1lLWyC17a1G4u5m5sYHF4jFhWVY0hdb5jlmVgdQQA/ePLnltc89BRRYvckWCw4jjSMXIRQoJNzYC2tSAz0B8JoD8772bxGXaD4q2aON8qr6QKobC4P1luf1x66oVZ5pOKOtTw0lQuuZj312ks05WIkxR93MSWB+uSxJJ07oHS3gagjmh7z1NsHh2oNvcuLsy2t8owEdzd4vmm1v6Pok+ZQqfXeulSlmjc5uIpKnUaWxK6kISNwbYh/rHEQCRTKIYWMdxmuOJcC/M5WQ2vpccr1pNBM8YvbEUUcz2kGYOzNKrR6hbKgzgXJIChVvzvWi3DO/s+HJFGh+iir7gBUwIFv8A4gYecNASsrKXl7xN1uuWy39LuG3QhSCDfShi6sISipcyakpNOxwMLvNi2UOytZpHVPnUUMIzZiwWG665dM30ufOosSqdGOd8zeFSUnYsPdPBqUXFZyzzortplUXsbZR9XRbsSRbnzq9RhGMe7zIJtt6lXb89mzjErI2KL4d5XZIGzEoDeRwutgubS4t6QqScrInwlHtalj0cGz4ePDtMDhnAUoFtcBWKqrWzFFPeCkixHTQCDtNTq/d9Pqdfsg3Gkw5474pmQPJlgW4XOA0RdtbE5L2Fuo8KsJ3RxKtPJOxON/dsphcBPI4DXQoqHkzMCoX1a6+QNG7CnBzlZFP7ubxTTLC7JAzNx0xErKqO6xx8Yiy2MilPrmxa4Ol6i7NNG9ROMrEq7GN5/lUuIjZI0yIhhWNcgWO5zLlubG5Uk+fkK2hZGa9Jxs3zM29+46q7TqjyR5SzuZmDg5iWJOYEgLltz5W8CNKtO+pvRrtaMwx7OjhLPYBfAJy18AOgtrz5kk1z+WVaHS55rmRYkc8TvdQASVBFte7yI59NfYKc0kzVpatnd2btWPZuDE+NlEcb5OEl2kyjLdVGl75egFhl9tdSlF2scmrJSloc2Xtr2aLBeO5JsAsOvxIrcjSb2NfF9sUcLAz4PEpE34tygBYac1LaEa6X158qxGcZaJmXGUdWif7A2zFjIExEJJjkFxcWOhsQR0IIIrJqae21BxESsAVaGcG40Peh0+zm09dVcToiajuc7E4wIzKUUxMVXMCoXMxyOGJbny0try51Tytq5aNrC4WM4uLuL3IZiBlFlu8NiNND6VvbVnDRvqyCs7aEiZAQQRoRYirpXIlirxskEgkIW5jeMEsQPQcAAklVJRhY8wbWOlacLO5NGSaPWwX+UM6A/NQyjNmbMxYBWCNrcHPdzfxQfWA3hTad2azlyJZUxGaO3dprhsPLO+ojQtbqx+io8ybAeuhrKSirs/Mm1dsPPiGxOI4khzA2U+jY+it/RS2lhz661qpalSnWvKzZKuyDbrRY5UuwixBKlCdASCUa3IG4tp0b1UUrsQqvtcvI/QFbF0UBxd89pfJ8FPKDZghVD+c3dT9oitKkssWySjDPUUT83MDGRbUHT/p6/D2jwrmRaqq3M9HKDoHiBy4UDQC3s8z/AAHtNZnFQuzNK9Z2tYs7sax/DxEmH+jJHnX9JCAfaVf9k1Ng6jldM5/FKOVqRbWMxCxxvIxsqKzMfAAXPwFXzjn5L2jtNpMS+Ie+aSRpDyuMxOguCLgHKD008KhUrshUtTC8vFNyLHKq3Ns1woBN7am9zfn461HWnZ6Gs5O5+pdzNq/KsDh5zzdBm/SW6P8AtKasp3VyeLuist8cSZcTJKCABKUVj0Kdxb/mkhwfJ68/i6qniJR8Plz+PQv0Y2hcjuyMBw1bIWHEdiik8r8+X0FOv52h8KjxWIVS0XtFa/vqzalStLzLj7O5b4MJe5jkkT9osPgwrt4Kp2lCMvAp1VabRxN/5HbEqI8uaKNSAxIBzswYGwPRVPrAqSqzpcMhLWSIrHh2UK6MC5zhLjR2d806NbSNoioPXNdbaE1rZWuS0sXUlUVO3Mn/AGekhJ0LZrSKwPLRo0BPtZWNSU3dFLiEctYgn9IHapzYfDAiwDTOOtz3E+GesVXob8Pp3bn0KcTMD3WI0INj0Isw9oNq1U7KxZnhu0npyJ72KYnh7TjH+JHJH8A/70pTd5GuOp/8KZ+isRErIysAVYEMD1BFj8KnOOUSN60406RNIyRqzI3dPERNNFKklyNdCAQLkL0iq4GS7xapYzSzMcu83/iMOk+dY5AjM+gMayArfLl1OU+lmIAYkXNbU8DpmMVMZfREw303cWeZFxQ4kJYmALKwVVCDTIAByB1vreq2JlUprNFjDxhN5WauztmQYRBlijRj/hqSzeFubNpz9tc6dWpPZ6F+FOnE25olnORuHJFZhIhGY5rjL1sLDNcW6itU3BXW5mSUtOR2NwNkmIK0amLD5GCJxMwYlrhstyFAAJ8e95a9bDxmlebObWlBu0URPtG3zc4kJA+UYZzZhrmlysGv4oBmS3U5utiOvSwcZ0nKZCnZ3NjD7XcPNE+GywwopZmbLBZlzI3CCM6ltTlLEA87GxrkvCZpWiyVV3zRudnm97TYp0nCBphaMroFKAng6kk6Zmv4hvIDpVeHrD0lOLvcjlLNqWbVU1KN7T9rPiMSWjL5MMSq8NsrW1DyKbWDZxlv9VfOulSweajdrUruqs1kzX7O9rthZBKx7jECUaDNHoC5tp3GJYeWYa3qaWDz0MyWqI1U/wCQvkGuOXCue2zaOXDQwX/GvmP6Mdj/AKinurD2KeNnlp2XMo+Uak62PIeP/QG5rQox91Lmd3c8AYzBm/PEw6+N5F/fyrEdzNCT7dH6aqU7IoCs+2raeWKCC9s7GRvUlgo+01/ZVTFt5bI6PDYp1Mz5FQS97mOfop/E+H8PXVKCSeh2qrctX+2eIL9D3rX15MPHTkenurednvsaUbxv15kt3FxTw4uDEPHMsKl87iF2GUxuL3Cm65suorfDU3CpqU8diIVaNone3+7VIJsNLhsIrvxUZGmb5tQraEgHvNpfoB51elNLQ8+5LYpt0J1HvP8ADwqFSVyHNqeomyjT0fHwrWSzbmJF7djO11XZk2chVglkJJNhZlWTn62NWIPuXZYp3aImjFow0twgAJB9J2PO482+jzJ91eTqfzXld5NvXp++p14xtFHmHOXZvRlHNCe6U+iB4eNx9K45UlkjHLvHrzv+/kZje9ywuzDHAjERnutnV8jaHVApNuouvMXFd7haUaNk7lHEXzXOdvNiQ+LnsSACilrXygKBoPpMWLKq9T5AkXKm5fwlR06Xc95nNMRAPPKwUGNTcqFvkZD9KVbsST+MuwbQi2mZ7Fh4Jwjnh761JN2e4m7z5iL5YrW5MBxLst9SOmuoIIOoqaCsjmYyt2s72symO0nbaYvaE0sbhorKkbDkQq6kX6Zi1Q1HdnRwMHGlrpci4HQafxrXxLaV+6tPzJL2cz5dp4M9eMF+0Cv8azTVpEOOlmw7T3RevajtVsPs6ZkNnfLEp8M5AY+xMx9ldDDwU6iTPNzdkfmma5vkJ1BW6nkCLEEjpbTzBIrqVaeeNiOLfMYQHQMxawsL35eC3+jrelCnl7rE7M/Quw8ZHiNiwS4ksDGtg6ennQtEpXoWa1rHQ5ta42NUIOSlsWMO5yaybkLxU8g4smVWmEbNHlBzsq3LqXzhY7JZiQLHWwJtXHwkqWJbhHSx1sXSqYbLJ6mTZ2LkcI4VVJjiMgClZGDDOUErM1+6ykPbrbu62jxVanh5xjNXTvfwM4SjUxFJyTsWVjtvQw7NbExWEaRfNq2lmAyqhvyIbQjyrt0MtTLl2ZyZwcJOMtygpznOgL3Fnv3Qb65sx63108TXpsvdSWxhmy22phG8TSZuLkWY8s2S/CDvYWyiwsoW9hfmaqxwcaTzS1fIxltuZ9lYj5MySjUxusmmnokEgDkBbT2+2rlakpYdxRnkX7vBtLhYSWZNSEJTzZtE97EV5qnDNNRNJOyKOxB5ZCLx83J7tgNVJ630v4czqLV6tLLFKO6OWtG3IxYW2rxrcEAPEdGXmbAH1nQ6HpWY2abXM2lf+r1Lf3J2/G2zxJI4HADJKW0KhLgMwOougU15fE08lRo6FOV4JlSdpG86Y/EI8SsI41KIG0La3LW+iOXPwF7cqqyfI5+IrZ3ZESMWvPW1/VWmYrZ7LwOnuliUjxuHeRskaTI7nnlsb3t9U29l62iTUrKakz9NYbEpIMyMrg9VII94qQ65moCve1Ldlp0bEKqFoIWZWaRlyhczuMgUh8wsOYItUNWnnVifD1nSldFGw7QF7spzHwI0HgPAVRlR5Jndhi9HmWoONQqAUJt6tPjTspXumZ9og4qLjcszsvfEYs8MtM2CQZHXiBQDYFF558lhYqptra1WMPGf9Wpysd2KfcVmbXaxulg8LhJcRFCFllmiF+iXN2yLyS+XWw6mrFRJJs5c4pK5TMp0PqqpFaleO5jI6j2+db36mbplmdm2xflOFkjhMl86SSFiVjikVmsMoYcUGML6iTqLVvUpOrDLfQt0pRir2ITNvrOzhwIwv0VYEge24ufOqceF0Ywy6+JYeKnc9vvvKwF1jzA91lJUj4m48jWsOF0ot6u3ibe1y6FidmcUu0FadkS8DZAA7RnOVBzhlBKkA2t+cakocPjRblTbNZV826IHvvtvEYbaGJjicoVkOY5jIWYqLsS41YC6hrA2Nq6KjpqRxquDvHQ4f4ZY78of3L/LWckSf26v/d9CxeybC4rHpiWM0T5XQZcRCJluykMwAIIbKANCL6a0y2K86kqkry1K/wAa/wA9KHPfEjhtLahiDp018z6zVapGV9Dv4KpRyK71MAAJ6VpqkWUozludzcgA7QwwYMx4gy5GCnNrk1Og1tW8F0KeOl/xtSaZNu1hsTwoRMHCyOzLHM6uylAAT3O7Y5ha+vpa10MBSnKeup56rNKOxW5j07xv5WsPdXeyPL3is5J+B8Cm3Rhpof8Av99a5Wo6ajS9+ZOtibadNnw4dbqjyPq4ukbK3ELq2lhmZQVPPNYW515XifdzxmtOnPyOzw+OecXDdbnnacEjxsjsoDixkEoTvWKhlvr3gSpXXQ8/Hz+ErU6c1Kne65W5dGegxVJ1YZZ/DwPmyAVCoGkfJ+YRyFlVVI5BbLnfSw0Gt62xlRVW5ySV/G/78ka4Kl2KyJ3t4G3tHGycKRCVAzgtA/eS0oKKwsRmk7he9+6U5G5J7HBIucFGDulu/HocficbVb2I5wnIszeXd0J9bdPUPfXvIU21a5zUtTDh4iubKLrme6cup5Hp6v3VFTg4XtqY2PqhfRDGK9hZlJUX5nLbUAa909DWmInkptwuPIszbG0WOFMErtNCsMKrwo2g75cIplZixXXhsALX72hFeZw0p1KqsrGamSMG2Q7E4YiJi5VsikhQtk0GmnX/AL9dewjBqPeOOms11zNzEYUMb6hhyZTYj29R5HSpcqeqI89tHsTPcndZJ8M0skj53Z0uoUCyEoO6ysGOhOulzoBYV5bHTbqs6VBJwIv2j7p4fCywcENHnjkL964OVlse9cj0m+HhXPqdSjxGSppWWpEDs9OfEb4fdUWvQ52atb+X9SQ7g7sQYrGKkuaSPhO+jZb2aO2q8wbkWv1renqXcBLtJOMo7Fx7D3dXDMWEjubFVzBRlQkEL3VBa1hYsSefjUyOykduhk1Nr4YSQSxnk8bof1lI/jRhFKdimxcNiTiUxMEcpVYmXOoJFy4NvDpUFLmW8S3o0SftP3TwOG2bPJDhYUkBiAYJYi8qKbHpoTUk1aOhFSbc1dm32GYIJs4yW1lmdvYtox/pNKfujEWz6HztzgdtnqUVmVJVeS3RQrC58rkVmUHJWjuV57H54fErbr7q1WDrX2IFTkmeVxA8D7q29hrPZDsZF4f0eSWhxZtZTIg9uU3+BFZ7KVPuyJoRsrGl2EIom2jhXVWCspCsAfRaSNtOXRaI2Jv2kbOw0WzMZIIIQRCwUiJQQW7qkG2huRQycnsCweTZhe342aRvYtk/epotgU9v/h0k2ljTmF+O45jpYdWHXyrSU2mXKOHjUje5Hjskcw1/+/VWFVN3gHyfyLx/o7YXJhsUfGZRzvyQH/iqSLuipVhklYgO7256bR2vj8PJK0RR8Q4KgHVZspFj071ZI1oS9uwFemOf/JH89LI2zS6nA7DNm22vNbvJBHKMx/TCL6iRc0sYuy0e13YyTYB5CDxIcpjYG2UM6CTTkRkvzrKrTpJyhuZhTjOSjJ2RTGH3VxUqZ4opHQ5gGEZINiQdV8x4CpIcXrSis0LlitgaEJNKZ4xu7eJhCmaJolJsC6kXI1NgfKt5cZnTp/yzSjw+FSdlNE+w+zOBBg47H/Zg5v1aV2d/3Lp6q8xx6q55Jdbs7HBoKMpq9zC+zo75lUIwuVdAFI8eliPIi1cSGJqLut3T3TO1KlFmPDcV0VmlCgqCcqAHUX5kkD3e6tpqnGbjCN/iLO2pu7M2ck8WOiiKsThHvrmOcm8ZJ1N7qbGvQcFdVOUpq21uRweMyTcbMpSLaUq2AkYeV7/vr2faaLU4qZkXbEw5SW1J5L11PStlWcVozDOzua0uKx+Fgdi6vKuZdLFR3muBzGUGoK9eWS6Zg/TG8myFnwrw6qLKy5ejIQ6esBlXTrXMpzcJqSMSimrMovY8GPxkLmLCiUA8NyrhCCVB9Fjrow1rvT4jlSUiksOr6HvePC7Rw0avNCsIkYotmV2zWJ0sxHTwrEeI5k1EdgluXzsHZ6wYeKJRbKov5sdXOvUsSfbXBnJyk2y7FJKyK67ZT85Dpyhm+JT7vjUU9jk8VesF4ljhBwOn4vw/Nrc6zWhWnYzDeWRvqQRD7ZJ/5daR3OVwyPenLxLYrc64oD4aAqHsvw/yfbW0MOdLCQqL/REqsunXuutRRVpMsVXeESVdsbAbJnv1aEf+6lbT90jpe+dHs4wvD2ZhFta8Qc+t7ufi1ZgrRsYqO82z72jwZ9l40f8A68jfZUt/CpYe8iNkT7Ndzdn4nZmFmlwsTyMhDMRqSrshJ156VvUnNS3FjsbX7OtmJBMy4SMMI3IIvoQpII10rEatS+4scr+j/g8mzDJzMszt9kKn/Ca2xE3KeoRFtyAcNvPiYekjYgc+jWnX4fvqvzMkm/pAbVEez1h+lPKv2U77fEKPbRgl3Z9sw4bZ2FiIswiUsPzm77fEmsg09tbIhlx8KyQxSKUJYPGrA2Eg1BGtyw91AaW8u4OzhC8i4KIMMtsq5fpKOQIHKhjYku7GzI8Phoo440jGRSwRQveIGYm3M360MlR7mw8LerFr9b5QftZZP40MF14ycJG7nQKrMT5AEmhkqD+jphSyY3FNzkkRfcGdre1x7qywWjvRheLg8RHa5aKQD15Tb41rJXVjaEssk0RPsVxokwDAfRmb9oK//FUWHVoJE2Kd6lzW7Wl4s2Awy6tK7i3kTGpPsBY+w1piIZ8q8TfCzyZpeBzO3mPhQ4WSI8N+Jws6nK2UKSASLaAipKlKE7KSTMYWrKEnZnMn7NdsKSqYyJ16M0jqfdkNvfVZ8Pw975F6FmPE6lrO5hh7GcbL/tGLjX2vNb2HKKsRoxjskiOWOb5erOz/AEe9m2w+JnI0kkWNdOYQE39V3I9lSRViDEyzSTsaW5G70UG2cds/ERRyROnGiWRFZSocMtgbi4VyP1DVqpJuCZWLRw+6mBjN0weGQ+KwID7wtQXZmxCsFswPvPLIFAXD4VDoNM7AKvq7hb3Vvm7ljBZlRmSvuzrC/JcftLCWIUOkyX+q9yLeQBVfZU1WWaMWaRVm0Zt/cN8ox+y8PzXiyTuPKIIR7Dcj2msQeWLYkrtE8qI3Ks7Yz87ABzEU1/aUt+41pPY4/FU3kt1J/LMFwZYagQFtPJL1udZvukM7GsHljxD63Jij+wpb/mGtY9Shw6NoSfVssetjoigPEwJUhSA1jYkXAPQ2uL+q9ARPY250ke0Hx82JEsjxmPKIRGLd2x0J5BbVi2tzN3axub97tttDDfJxKIQXVmbJnNl1AAuLa21rLVwnZ3NvdzZk2HjEcs6yoiKkYEXDICi2pzHNpbwoY5mXeXZ8mIws0EbrG0qNHmdC4CsCrd0MNbE2199ZTs7hmnuNu8cBg48KZOLwy9ny5bhnZ+VzyLGsylmdzB1dqYTiwyxZsvEjdMw1tmUrf2XvWqMkd3C3bxOAwowrzxSIgbhFIirAszMS13IbVvAe2st3dzBqr2fKdortGTEO0ykHKsaopspTXmeR53rBk1e0js8fac0Mi4hYhEpAVo84JLAk+kOYAHsoYJpsuGVIws0iyOPpJHwxb9HM376GTk4PYuIOOOLnlQhUeKKFF0VGKnMWIzM5Ki/Qch4kDobxbL+VYeSDMUEi5Sw52628DbS9AZNmRTrAqzOjTBbM6qQpboct7+sXoCI7H3Dlj2q20psSjuylSiQlBqoUamRuVhQEu27gTPhpoVbKZI3QNa9swIvbrzoCLdnW6GK2bHwGxEUsF2bKISr3Nvp8S1vIg+ugO7vNDjHQJhDhxmDCQz5zoRayhCPPUnwoDjdmG6EuzcPJFLIkheQOMgNhZVTrqfRrCVjaUnLc197d2cdLtGDGYV8MBDEUUTh2szcQM1l/NYW1pZXuYu0rHjfLdXG7Qw+HhlOFDJIsskil7EgMpVYyp0Kt1asiMmmT6hgxYmMsjKDlJBAPgSLX9lARbcbdfEbPwvybjxSKobhnglbMSTdvnDn1PLTpQNtnyDdWd8fDjsRPGXhRowsUJQOrX9ItI3K+lvCs5u7YEvrAI1Lu9OmKnxGHnSM4gx8QPDxCAihAFIdbCwJ1B1JoYM+8uyMTPwxh8Y2FC3LlYw5blbmbADXQg86A1t3N15IMRJiZ8U2JlkjWMlokjsFNxbIBWzlpYJampvfu5jJsVBicHPFC0McifOIXvntfTl0HPwFE9LCxu7n7Lx0HE+W4tcVmy5LJky882gFtdPdWoObvPu3NjplzYfDJGkkZMzsXldEfMY8oQBVYZhYsfSOlDWUFLdEyOHXJkyjJly5baZbWtbwtpQ3I/sDdl8HdIJ1EJkZzG0Iv3jcqGDA6CygkGwAoaxioqyJLQ2FAKAUAoBQCgFAKAUAoBQCgFAKAUAoBQCgFAKAUAoBQCgFAKAUAoBQCgFAKAUAoBQCgFAf/2Q=="/>
          <p:cNvSpPr>
            <a:spLocks noChangeAspect="1" noChangeArrowheads="1"/>
          </p:cNvSpPr>
          <p:nvPr/>
        </p:nvSpPr>
        <p:spPr bwMode="auto">
          <a:xfrm>
            <a:off x="250825" y="-300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9" name="AutoShape 6" descr="data:image/jpeg;base64,/9j/4AAQSkZJRgABAQAAAQABAAD/2wCEAAkGBxQTEhUUExQWFRUXGBgYFxcXFiAXHRwdIBwaGhobIBwfHCkgGB0lGxsYITEhJSkrLi4uHB8zODMsNygtLi4BCgoKDg0OGxAQGy0kICYvLCwsNCwsLCwsLCwsLCwsLCwsLCwsLCwsLCwsLCwsLCwsLCwsLCwsLCwsLCwsLCwsLP/AABEIALEBHAMBEQACEQEDEQH/xAAcAAEAAgMBAQEAAAAAAAAAAAAABgcDBAUCAQj/xABPEAACAQIDBQQFBgoHBgYDAAABAgMAEQQSIQUGEzFBByJRYTJxgZGhFCNCUpLRFjNUYnKCorHB0ggVF0NTk7I0VcLD4fAkY5Wj1PFEZHP/xAAbAQEAAgMBAQAAAAAAAAAAAAAAAwQBAgUGB//EAD0RAAIBAgQDBQUGBgIBBQAAAAABAgMRBBIhMQVBURMiYXGRFDKBobEGFVPB0fAWM0JSYuEj8cI0coKSov/aAAwDAQACEQMRAD8AvGgFAKAUAoBQCgFAKAUAoBQCgFAKA+E250Bwp97MPmKRcTEOOYgQygeth3R7TVhYadry0XjoQPEQvaOvlqa0m8s/TAuB+fiIYz7sxp2VJb1F6MynXl7tJsyJvQyi8uDxCD6yKs6/+2xPwrPs8Ze5NP5fUw6so+/Br5/Q6my9sQYgXhlV7cwD3h61Oq+0VFUpTp+8rG8KsJ+6zfqMkFAKAUAoBQCgFAKAUAoBQCgFAKAUAoBQCgFAKAUAoBQCgFAKAUAoBQGntbaceHjMkhsBoABcsTyVR1YnQCt6dN1JZYmk5qCuyuN6d4dbYrvNoVwSvZE6gzuNXbrwxpypVxkMP3aOsub/AE6fU6fDeBVsf/yVu7T6df1+nmRLG7wzyjKZMkY5RRfNoPIKvMeu9cmpWqVHeTZ7XC8LwuGVqdNeb1f78rHKbKdTY+uorHQV0Z8NimjN43ZCOqMV/caK62I50o1FacU/NXO7hN58zKcSCzD0cRFaOdPaLCUfmtV/D4+rS7stY9Ged4h9maFfv0e5L5fqvmvAsbd7eQkxxzuriS4gxKiyy2+gw/u5R1XkbG1dBxhVh2lLbmun+jxtSFXDVexrqz69f38yV1AbigFAKAUAoBQCgFAKAUAoBQCgFAKAUAoBQCgFAKAUAoBQCgFAKA+E0BWO9G8NycSNdXjwSnUDL3ZcSR1N+6nv8a3xdX2en2cfee/6fvmXuB8P9vxDqz/lx+f/AH9DhbjWeaZX7zSRNYtqb31OvXW968jxNtU4zXKWp6/i14UoSjolJbdP2iTYoJwWfIvewwcDKL93Vvb3hXNhn7RRvtO3rovocinn7VRu9J2366L6G/FAnEk7i/jl+iOXCWoJTlkWr93/AMmV5Tn2cdX7r5/5M5+VVysUWywYpz3R9dMvwDVPeTvG7u5QXydyzeUrxu7uUFv4O/5Da0SJHiDkWyYZFvlHpHiD3+j76UJSnKCvvJv4af7GGlKc6aTes29+Xd/2QnYO01iJjmucPJYSAc1P0ZV8HXncdPZXrcLiJUJ5kdji/DIY+g427y91/l8fk/iXButtF3V4ZmDTQEKzD+8Ui8co8mX4g1168Iq04e6/l1R86pSlrCfvLR/qd2oCYUAoBQCgFAKAUAoBQCgFAKAUAoBQCgFAKAUAoBQCgFAKAUAoDi744to8JJkNnfLEn6UjBAfZmJ9lT4aKlUV9lr6akOIk1Tdt9vUp/eqcHENGn4uACCMeUfdJ9rBjeuNiarq1ZSZ9F4NhVhsHCK3au/j/AKsaWyscYJklXUqb28RyYe0E1Tr0lVpuD5l7EUVWpSpvn+0WHHMjBWU3jbOVb/y5NJF8ikmUkdBbwNefcZRbT309Y7eqvbqzy8oTi2pLvK3/ANo7P/5K9urM+BexXN6XzZb9JVkjb4pUdVb221t5Npr6kdZaO23et5Npr6msGGlzYZIlbS/dHzsunW+ZE9bVLZ8urt5+7H6N+SJWny3vJrzfdj6Wb8kcLfHancMH03fiTC98vLJH6wAt/V51e4fQ73a8krR8er+p0uGYa8u2/pSyx8er+Ov7REK6x2yxNyNpHNhJDzu+CkPiAvGgPs1X312sFLtMNKD/AKdfyZ89+0GHWHx6nHaa/X80/Us6sHOFAKAUAoBQCgFAKAUAoBQCgFAKAUAoBQCgFAKAUAoBQCgFAKAj292pwY6HFxX9iuw+IFWcPtN/4v8AIr194L/JfRlKY1iZJCeZdyfaxNeee59YpK1OK8F9DDWDcnOwtkPAtma7uVJjPoqxvlXzYrmLEckBGt71xMTiY1ZXS0V9ebXN+V9ur15WPPYvFwryulor682lu/K9sq5y15WOrh4c3ImzgAHyYSgH1lQretjVWUsvw/K353XwKU55eW1/ll/PTySPGUsBa4JsRY2N2BkUA/RNy6g9GRfHTN0t/wB20f5N9U2bXUd+Xpo8r89k31Tfxgu29lNAw1zo4zJJa2Ydb+DDqK7mHxCrRfJrRrp/o9FhMVGvF6Wa0a6eXh0OdVgtEt3Nb5o+WNwZHrLlT8K63C3rNf4v6HjPtalei/H80XLW558UAoBQCgFAKAUAoBQCgFAKAUAoBQCgFAKAUAoBQCgFAKAUAoCP77gjDiUf3EsU3sVwG/ZLVZwus8vVNfL9SvidIZujTKe3iwpixU6f+YzL5qxzqfskVwKkXGbTPqOBrKthqc10XqlZ/M3dysGJMUC3oxAyH1jRfib+yudxGq4UGlu9P1IOK1nTw7Ud5O36kwmZhFn+lwZZiD0kkACD2DMvurkRUXPLyzKPwW/rozhQUXUycs0Y/CO/q7M3YIwr5RyWWNB6hCPvqGTvG75pv/8ARXnLNG75xb9Zf6NB+Wgu3BcqPzoJQV+LVOt9dsy9Jx1+hZW+u2ZX8px1+hg3nwQeDEKNSmXER6cg18wHryyH9at8HVcKsH1vF/Db6r0JcBWcK1OT53g/hs/ml8Cuq9CeoJxuVhCVwyEfjsWZv1IE5+riG1djh0ctKpU8LL4/tnhftTVU8VSpLkrv5v8AQtqsnGFAKAUAoBQCgFAKAUAoBQCgFAKAUAoBQCgFAKAUAoBQCgFAKAxYqBZEZGF1YFWHkRY1mMnF3RiSTVmU9vRspshvrLhAIpfF4f7ibzGXusfEeVRcSo3arx2f15/voeh+y/EMt8HUeq939+K+a8Ti7G2ucPxbIG4iZNSRbnry86408D7XKMc1ra67HoeJqnkhKebSSsoxzNvpb89jpz75OwYcJe8iJ6Z0ykm/o9b/AApH7OTjNrMu7rfl3tvocKNbBRjTmpTbcp2Sj3rq2ZWvbTz15GX8OHDFuCurh/TP1AlvR8r1HD7OTmrZ1/ar21d76ddxWeDpJJym+5d2hrGLbd5K6try35mJN8WBHzK6CUemf7xgx6dCLVmP2fnOLamuttL9zR6ElaWEhNQcp2k4d5Q7t7d3W+t78r25nyTfJirLwl1i4ROY+evLnryrZfZ+cVnzrTv2ur28jEKmE7ZRUp/zMt8ndz3929+fI4uzMA88qxR+kx5nkB1Y+AA1qeEXJ2R6bEYiFCm6tTZfu3xLa3KwSsxnUfNKgw+Gv1jU3eT9d7m/gBXfqRVGnGiuWr8+nwPl8q0sVXniJ89iXVXNxQCgFAKAUAoBQCgFAKAUAoBQCgFAKAUAoBQCgFAKAUAoBQCgFAcPePYzS5ZYSqzxghcwusin0onHVG+B1qalUSThNXi9/wBURVISupwdpLYqza272Yu2HRgV1lwrfjYvUP72PwZb1A6M8HJzgs0WmrrT0a1TPSUeI0eK040MTLJOMk9UnGVuUk9H9L6+BHLf9RUK4lLPncdbJaNp6eP1vc6r4BT7FUlN2zSlrGLTzdVa2nJq1uh8y1suK1Lu63d9G1b03X5kcvs1QtHLN6Ryu6jK6Tbv3lo9bJrlpY+2rWHE5xill6rd8/Dr4m9X7P0p1HNTa1i13YtrJayTtfLpsra+ht7M2VLO2WJS1tWbkqjmSzHRRWkMTUnLux/oyfDr5mcTgsNhqV6tSy7XteV273ypdPEnW6+7okUxxEmFtMRibZeLbnDD1Ed/Sfr0q/QoRwizS1ny8PF/oeU4pxSfE55Y6U18/wB/9FlRRBVCqAAAAAOQA0AqNtt3ZVSsrI91gyKAUAoBQCgFAKAUAoBQCgFAKAUAoBQCgFAKAUAoBQCgFAKAUAoBQHM2vsOLEWLgh19CVCUkX1MNfZyqWnWlT226ciOpSjPffrzIxtXdKZvTSDFj6z3w03tkjBV/WQKTp4Wr7ycX4ar8mWcNxDH4XSnO66P9tHEfcwH/APCxa+SYiFh72INQvh9DlU+T/Q6cftPjUu9TT/fmjYwm5pv3cBqPpYrFafYiBvWywWFj70m/JfrYhqfaLiNRNRSj6f7ZJcHulcAYlw6DUYeJODAD5oNZNfrH2VOq0aatRjl8ef8Ao5FSNSvLNXk5P5f7JNGgUAAAACwAFgB4AdKrt31JErHqhkUAoBQCgFAKAUAoBQCgFAKAUAoDy7EDQX8qjqzlCN4xv4GUa0mNy80auJV43Ol71CZLGjm2Z4XaanUD41Vf2porenI29ml1NqCXML13cDjI4ukqsVZPqQzjldiG759o8Oz5xBJBNIxQSZowtrEsttSNe6a6dKjnV7peZmNKpP3It+SOF/bbhvyTFe5P5ql9kX98fU29mr/2P0NrZfbBh554oVw2IBlkSMEhbAswUE97kL1ieGUY3zoPD1kruD9GTTeXba4PDtO6s6qVFltfvEL1NutUpSUVdm+Fw8sRVVOO7Ib/AGvYf8nm96fzVW9sh4na/hrE/wByPv8Aa7h/yeb9j+antkPEfw1if7l8yW7rbwpjoeMiMgzFLPa9xbwJHWrEJqaujjYvCzwtTs57kd272mw4bESQNDIxjIBYFbG4B6m/WtJ1srtZl/DcHnXpKoppX6mh/bDh/wDAl+0v31p7R/iyx/D9T8SJvbE7T4cTPHAsMitI2UElbDQnob9K2jXzO1mV8TwedCm6jnF2OpvTvpHgXCPFI44ZlZ1KhVUNl1LMNSxAAF71dp0s/O3I4rlY5WB7To5JY4jhMVG0il0MihQygE3GtyNOgrapQyRclJO2mhtT77sju/hQv+E9U1UTLLwskfN7d7odnpE8yyMJWyKIwCb2v1IqzRoyq3ylVuxxtqdqGHw7KssOIXPy7qEerR9D5VI8LNQc+SNqUXUmox5nj+1bB/Um+yv81cv2ymd7+HMZ4epMtl49Z4Y5kBCyKGAPOx8asxkpK6OJWpSpTcJbp2IlvX2if1e9p8Ficl+7KuRo2/WzaHyNjVilRdTZkVzgf264T8mxP7H89T+w1DOp3ty+02DaOIMEUMyMEZ7vltYFRbRib94VFVw06cczB2dub1R4aXhNHK5EfFJQAgLmy9SNS1gANTeqkqijuWKOGlV93yODJ2r4RTYxTj9VdfMHPYjzFRPEwR0YcDxMtrep4Pa5g/8ADn+yv81FiYN2EuBYpJt208SeiTu5gOl7VYOPbWxFfwyl/wB243/LH31XeISdmn6HRXD4Wv20PU+fhrJ/u3Hf5Q++ntC6P0M/d8Pxoep1dgbebEswbC4jD5QDeZMobyGupqSFTNyK2IwypJWnGXkzxvTvRFgQjSq5EhIGQA8hfW5FKlVU1dm2DwNXFycaXIj39rGD+pN9lf5qh9rgdH+HsX4eoPaxg/qTfZX+antdMy/s7i0r6epOsPKHVWHJgCPaL1ZTucKScW0zJWTBwN99lyYnCtFFO+HcspEsZIYWPLQg6+uqPEMasHRdVq5vCGd2K6n2dtuFGX5aMTGRaxWze2wD+5/ZXJh9pMNV0aafjsdDC4aGa03Y9Q75Y/B5Vn2dJNCFAzR3NvO5zMfDUi1qtU6nD8VG08vyuRYqGSX/AB6li7mbfjx2GWeON4lLMuR7XBU2PI108PQpUYZaS0Kcm29Sre2jFom0EDGxMCf65PKtK2CrV5Xpq56vgHE8PhqEo1Xre/yNzZu0NhLAqSTqXKx8QhJbFlOa47nUk38RVmPCaqjbKcuvxrEyrOcZWSbt8SK7JxuH/rSBYZFdDiouGVDAEGRco7wB05a1W+7cRCebLojvVeNYetgJQlLvuLW3Oxe+82xkxkBgdmVWKklbX0OYcwRzFWJRUlZnkMLiZYeqqsVqiI/2SYb/AB5/2P5Kq+xQ6nb/AIlxP9sT4eyPDf48/wCx/JT2OHUx/EuJ/tiSvdXYCYKEwozOuYtd7XubeAA6VZp01COVHHxmMniqvaTWp+f+0vBM21MWbaGQdfzErsYfiWEo01CqtSzhuFYqtTzwjdPxNrC7Uwq7JfCNhL4okkTWXmWuGz3zAhdMtrVUljsN2/aZu70sS/ceOf8A2aXZvg3XamDJFgJPH81qt4jiWErU3Gna5FiuF4ujDPONkvEtbtM2HLiJlysnDaExyI6uwPfzKQUF1IIBBvXL9ohSSbTundWKNKhGpe8rEWwW7OLE8Us04mESMiKY27qkEWGaFh7wTWJ4ukoOMIWu7vxZZp4aEXdP5nfOFf6g+wP/AIlUVJlm8b3/AF/U9duGGz4bC6lSstwR+gfKrvtssL3oq9zXhPDo46q4SdrK5VW05JMQyNNIWyeiNLeNQy4zN03DKtT0tH7NUadRTU3p5fofRXGPSpJH6H3J/wBgwv8A/FP3V26H8tHy3iX/AKup/wC5/U87z7Xw0EbfKipRhbhEBy/kF6+3SqidWnXdSUrR5GMNg6uKeSlG7+R+d9v7Ow0szPh42gjJ0jzZreet8vquQKt/fVRaJXR6ej9l4KC7SevgS7sT2cse0WIJJ4Eg/aT7qzHiM8Q8kkc/jHBaWDpKpGTbvb6lp7e3VGJmMpmdLxCJkCgqRmzgm45hrEerwuKTp5jj0MV2Sta+tyOSdkULc8TLyA0RB8AtqgeFT5nTjx+tFWUUYn7HYLH/AMRL9lfuosIk9zMvtBWaayoscr83YH6Nr+yra0OA22fn38F8f/vXD/8AqEn8tdyPEcGopZfkiVYStb+W/mffwX2h/vXD/wDqEn3Vn7xwfOPyQ9krfhv5k87J9kYmCWcz4yPEgooUJiWnym5uSGHdv41RxuJoVklSVreBpKhOm7yi15njtw/F4b9OT9y1xMZ7qPR/Zr+bPyIDutNhFZzi1JBUqpF73bunQdLEm/SuNilWaSou2up6DiEMRJR7B+ZxZyLtlFhrYAk2HTU6n11OuVy/FNQs97H6c2X+Ji/QT/SK7kdkfL6v8yXmzarYjPLoDoReo6tGFWOWaTXiZTa2MfyZPqj3VT+68H+FH0Rt2kup9+Tr9Ue6i4Xg1qqUfRDtJdT2igcharsKcYK0VZGrdzRx+w8NO2ebDwyta2Z41c21Nrkcrk++po1JxVkzWyNX8EcB+RYb/IT+Ws9rPqxY9QbrYJGDphMOrKQyssKAgg3BBC3BB60dao1ZyZm512W/OoweeGPP3n76GLDhjz+0fvoZPqpb/wC70BzMVu3hJHLyYaF3bVmaNST01NtajlShJ3aLFPF16aywm0vMxfglgfySD/KX7q17Cn0JPvDFfiS9TJhd2sJG6vHhoUddVZYwCPUbaVtGlBO6RpPGV6kcsptrzN+fCRvq6Ix/OUH94reyK6k1sY/6sh/wY/sL91MqM55dR/VkP+DH9hfurGWPQZ5dTHtTY8GIVVmjWQKbqG6Hl+6sTpxmrNElHEVaLzU5NPwOb+BOA/JY/cfvqL2an0LP3pjPxH6j8CMB+Sx/H76ezU+hn71xn4jO3hMMsaLGihUUAKo5ADkKnjFRVkUZzlOTlJ3bOXi908HK5eSBHc82a5PvJqKVGEndos0cfiKKtTm0vAw/gVgPyWP3H76x7NT6En3rjPxH6m3szdvC4d+JDCkb2K5l52PMfAVtCjCDukRVsbiK0ctSba8TplP+71KVT5w/X7zQDhjz95++gPRXS3TlQHE/A/A/kkH+WPuqLsYdC2sfiUrKo/U+fgdgPySD/LFOxh0M/eGJ/EfqbuzNiYfDkmCGOIsLMUUC4HK9bxhGOyIauIq1f5km/M9bT2RBiAoniSQLcrmF7X52pKCluYpV6lF3pya8jn/gbgPyWH7FadjDoT/eOK/El6j8DcB+SQ/Yp2MOg+8cV+JL1O5GgUAAWAFgPKpUVG7u56oYFAV/vdvs6yGHCC+W4kmAU2YEgouY2JBGrWIHLxtfwuDlVd2tCCpWUdERqPePHA5hM9/znUj7PDIroS4dC1ox+ZX9od9yb7ob3NiGEM6BJrMVKao4HxVrcwdPA9K5WIwk6Or2LVOqpkuqqSnE3j3tweBA+VTrGW1VbFmPmFUE287WoCIf23bNzZfn7fX4Wn+rN8KGCwNl7RjxESTQuHjcXVhyI/hrcWoZNqgF6A+A0Bzd49uRYLDviJiQi20UXZiTZVUdSTQFTbR7Y8cru8eziMPG2Vy6vmFjYhnXuIffbzpdC1iy9yd7YdpYfjQ3Ug5ZEbmjc7eBFtQRQEhoBQCgFAKAUAoBQCgFAKAUAoBQGOaZUBZ2CqOZYgD3mgPsMyuMysGB5EG494oD3QGOeZUUs7BVAuWY2AHmTyrDdgQbb3abBHdcOpmb6xOVPZ9JvXax6Gq1TFQjtqWqWEqT12I5sztNxSsWmRJY82qouRlB5ZTexA8G9/WoI4+Oa0iaWAla8Syd3t5MPjFLQPcj0kOjr61/iLjzq/GcZK8WUZRlF2aOvWxqaW1ZpFVeGL3YBjYsVXW5CjVjew8r31tasMEGwe56PlPFnZXklFxGq5LM/pA3PMFb9fAVPHidamlGNtPA0lQjLVm5jdyI0jd1fESMqkhF4d2I+iLpa5rdcWr+HoY9nge4N3VwswaGSZ8QyOY1YIUC9wMGsq925XrfwqOpi6tfSbMxpxhsTRnst2IAAuTfQeOp6VEbn5/2hsc7Y2jjJMRPkEEiwxCPLYx3dlYsTouWxzWNywrDdgSSbss2ZDA4DtJJLG/CmklWyHLdGCgqDr1sfjWt2LHY7GNqxJsnDRu4DZpV5GwJmewLWygm4sCdbitwSLtC3j+QYGWdbGTRIgeWdtFv5DVj6qA/L0m1p2LFp5iXJL/OMMxOpuAbGo8z5AvX+j/tN5MFLE5LcGWykm5syhrfaze+t1sDF26K0zbOwgJCz4kBiP1VB9gcmsvYE6hOHXDCJVXhFmw4Q8mOYxsp53JIa9+Z51FcyVx/R3iy/L7egJUVR10z/wALVKYJ/wBoO3nwWBlmiXPL3UjFs3fdgqkjrqeVPMFPYCHeDHTZXxcmHPpMDJwsgv8AUj1HqNj7KjnWjFXMqNza2HtPaeA2nBE+KfG4eeYRZzIZUa7WNrk8KReeW/Q8xW0ZqQasX3Wxg1sZj4oheWRIx4u4UfE1htLcyk3sYsBteCa/Bmiltz4civ8AuNFJPZhxlHdG9WTAoBQCgOFvpvImz8JJiHGYqLIl7Z2Oirf1nU9Behgodu2zaXEzfMZb/i+HpbwvfN7b1mwudravbzM0eWDCpFIQt5HfOAfpWTKOvK59lNATDcbfLE/1RNjseUJQyGEtaLiAKCo6DvPdQQNaAic25G0tsZcTjsSIUcB44QC4RSLrZLhVNjzJJ8ahlWSdrEkadzxLurjdhh8TgsYssaWM8LRkWU6ZzGHIa3O+hsPKsxq5nawlCxccO2Q2CXFRq+IzRK6rGlmkJAtZT6Nz48vZUhGUrvbtTa2KYs+BxSqLkKYnKJ4WULZiPrnXwtyqtUpym9XoWqdSEFtqSfdHs8SeCKXEvMHlQSZUyhQDawLZSc2vK9Q+zQRs8XUfMyb3bixwYOeXDNKJIxdQ9nEnLQALckk2HnT2Sm3qjEcXUWzINu5sfa4mSWHCSI6nR3UwjzBznVSOYsalp0cj7oqV8613P0VBmyrmADWGYDUA21seovVoqmWgIJvFvMdnQuhCmcyMYEa+WVXluLEXsVD2INj3SbW1qCUNTdJ2uYH3q+S8JTLh3V5kjKKWZ1VjYuPnGNhbkfHnWsUmZSctiX7PjdpHldcgyhI0JBIW9yxtoCxtpfQKOpIE8Y2IzLtrBGaIopAOaNxfkcjq+VvzWy5T5E1loEZ2ThZsPicWVjLGVopG4citZu9cfOBNCgVdOVr87msXtuDJsUywPilMDkvNxsycNgqsARGczrqADyuO9oTWcyuD5sfYZmRpT83HPnOQglxG7tJlFzliLZrtYG9/EA0sDX313fixeKhEzsyrFKeDfuX7oVypuCwL6EjoedQ4io4x0JaMMzOE3Z/s+QSIMOEkQAH5xwLlAQwsdVuedhqDVB15osdlE6/Znu0cFNi1jYGAmKy2JIkyAsbkk5e9yN/XXRpTzRuVakcsjjdtmOWKTZmJuCsWKJNtdAVLe7KRUr2NCT4nfPCpPIpkkPDiMzWjPDCWUg3t19IHkb6EnSoktTdx7tzi9gyocBLKCM02JlZhysbCy+7X21KaEv3owhKcYFfmlc5XTOuuU5gLizDLodbXOlaTjdGYvUju0MGscYhlnjjWzFXubi0PCIAt3FN8zXJuS3jpA6t1sSZWbDbGaTEwBxHdVd1cEuyhZY3OU2GX0sq/VW/OpIVM70Ro1Y9b3b7RRRzRQy5cUrJGFMbEgsyhmF1sbKxNzpe3iL4rVckXbcloUe0mk9mV9K65i7vdzzZ2uxPmTXlalWtVet2eupUaNGKtYwT4mK186XXVSHAIPQgg3B9Vb0I14TVk0YxHYzpyz2ZeGx5C0ELFsxMaEt43UG/tr1sdtTxkt3Y3KyYFAfDQFM9rOwp9pSxcJo1aJpY+A7ENlBJMp56EKDoOTLqTpUTq5XqbKm5bGTdnsvwBw6NIDM7IQz5yBc31VQbKR0vr4i96qTxE82hYjRjbU42x+zT5PikxSTRvh4WZwsmrNlNgt1urAnqPVlvpViOIvo0RSpWRYm/uz0xcHAxPEhhMayjhpmPEBJykhGC5RbTS+Y25VNJsjR8hWFFiEKyJOzRXLLNYtYcTOT3GGRTbva2FulaNxtc2Wa5q7Sw0PyV1kiY4jIEkZInDN3rSWkYZWRlubE21opRtoGpX1JTuphnih4RDiOPKkXECh8gUCxCaaG4BsDb3mReJoza2zs4zoFzlAGDEZQwYC/dYHmL2PrAvcaVkwR7EbZnwaqssSZQAqlWVQcq62AOa1lLWyC17a1G4u5m5sYHF4jFhWVY0hdb5jlmVgdQQA/ePLnltc89BRRYvckWCw4jjSMXIRQoJNzYC2tSAz0B8JoD8772bxGXaD4q2aON8qr6QKobC4P1luf1x66oVZ5pOKOtTw0lQuuZj312ks05WIkxR93MSWB+uSxJJ07oHS3gagjmh7z1NsHh2oNvcuLsy2t8owEdzd4vmm1v6Pok+ZQqfXeulSlmjc5uIpKnUaWxK6kISNwbYh/rHEQCRTKIYWMdxmuOJcC/M5WQ2vpccr1pNBM8YvbEUUcz2kGYOzNKrR6hbKgzgXJIChVvzvWi3DO/s+HJFGh+iir7gBUwIFv8A4gYecNASsrKXl7xN1uuWy39LuG3QhSCDfShi6sISipcyakpNOxwMLvNi2UOytZpHVPnUUMIzZiwWG665dM30ufOosSqdGOd8zeFSUnYsPdPBqUXFZyzzortplUXsbZR9XRbsSRbnzq9RhGMe7zIJtt6lXb89mzjErI2KL4d5XZIGzEoDeRwutgubS4t6QqScrInwlHtalj0cGz4ePDtMDhnAUoFtcBWKqrWzFFPeCkixHTQCDtNTq/d9Pqdfsg3Gkw5474pmQPJlgW4XOA0RdtbE5L2Fuo8KsJ3RxKtPJOxON/dsphcBPI4DXQoqHkzMCoX1a6+QNG7CnBzlZFP7ubxTTLC7JAzNx0xErKqO6xx8Yiy2MilPrmxa4Ol6i7NNG9ROMrEq7GN5/lUuIjZI0yIhhWNcgWO5zLlubG5Uk+fkK2hZGa9Jxs3zM29+46q7TqjyR5SzuZmDg5iWJOYEgLltz5W8CNKtO+pvRrtaMwx7OjhLPYBfAJy18AOgtrz5kk1z+WVaHS55rmRYkc8TvdQASVBFte7yI59NfYKc0kzVpatnd2btWPZuDE+NlEcb5OEl2kyjLdVGl75egFhl9tdSlF2scmrJSloc2Xtr2aLBeO5JsAsOvxIrcjSb2NfF9sUcLAz4PEpE34tygBYac1LaEa6X158qxGcZaJmXGUdWif7A2zFjIExEJJjkFxcWOhsQR0IIIrJqae21BxESsAVaGcG40Peh0+zm09dVcToiajuc7E4wIzKUUxMVXMCoXMxyOGJbny0try51Tytq5aNrC4WM4uLuL3IZiBlFlu8NiNND6VvbVnDRvqyCs7aEiZAQQRoRYirpXIlirxskEgkIW5jeMEsQPQcAAklVJRhY8wbWOlacLO5NGSaPWwX+UM6A/NQyjNmbMxYBWCNrcHPdzfxQfWA3hTad2azlyJZUxGaO3dprhsPLO+ojQtbqx+io8ybAeuhrKSirs/Mm1dsPPiGxOI4khzA2U+jY+it/RS2lhz661qpalSnWvKzZKuyDbrRY5UuwixBKlCdASCUa3IG4tp0b1UUrsQqvtcvI/QFbF0UBxd89pfJ8FPKDZghVD+c3dT9oitKkssWySjDPUUT83MDGRbUHT/p6/D2jwrmRaqq3M9HKDoHiBy4UDQC3s8z/AAHtNZnFQuzNK9Z2tYs7sax/DxEmH+jJHnX9JCAfaVf9k1Ng6jldM5/FKOVqRbWMxCxxvIxsqKzMfAAXPwFXzjn5L2jtNpMS+Ie+aSRpDyuMxOguCLgHKD008KhUrshUtTC8vFNyLHKq3Ns1woBN7am9zfn461HWnZ6Gs5O5+pdzNq/KsDh5zzdBm/SW6P8AtKasp3VyeLuist8cSZcTJKCABKUVj0Kdxb/mkhwfJ68/i6qniJR8Plz+PQv0Y2hcjuyMBw1bIWHEdiik8r8+X0FOv52h8KjxWIVS0XtFa/vqzalStLzLj7O5b4MJe5jkkT9osPgwrt4Kp2lCMvAp1VabRxN/5HbEqI8uaKNSAxIBzswYGwPRVPrAqSqzpcMhLWSIrHh2UK6MC5zhLjR2d806NbSNoioPXNdbaE1rZWuS0sXUlUVO3Mn/AGekhJ0LZrSKwPLRo0BPtZWNSU3dFLiEctYgn9IHapzYfDAiwDTOOtz3E+GesVXob8Pp3bn0KcTMD3WI0INj0Isw9oNq1U7KxZnhu0npyJ72KYnh7TjH+JHJH8A/70pTd5GuOp/8KZ+isRErIysAVYEMD1BFj8KnOOUSN60406RNIyRqzI3dPERNNFKklyNdCAQLkL0iq4GS7xapYzSzMcu83/iMOk+dY5AjM+gMayArfLl1OU+lmIAYkXNbU8DpmMVMZfREw303cWeZFxQ4kJYmALKwVVCDTIAByB1vreq2JlUprNFjDxhN5WauztmQYRBlijRj/hqSzeFubNpz9tc6dWpPZ6F+FOnE25olnORuHJFZhIhGY5rjL1sLDNcW6itU3BXW5mSUtOR2NwNkmIK0amLD5GCJxMwYlrhstyFAAJ8e95a9bDxmlebObWlBu0URPtG3zc4kJA+UYZzZhrmlysGv4oBmS3U5utiOvSwcZ0nKZCnZ3NjD7XcPNE+GywwopZmbLBZlzI3CCM6ltTlLEA87GxrkvCZpWiyVV3zRudnm97TYp0nCBphaMroFKAng6kk6Zmv4hvIDpVeHrD0lOLvcjlLNqWbVU1KN7T9rPiMSWjL5MMSq8NsrW1DyKbWDZxlv9VfOulSweajdrUruqs1kzX7O9rthZBKx7jECUaDNHoC5tp3GJYeWYa3qaWDz0MyWqI1U/wCQvkGuOXCue2zaOXDQwX/GvmP6Mdj/AKinurD2KeNnlp2XMo+Uak62PIeP/QG5rQox91Lmd3c8AYzBm/PEw6+N5F/fyrEdzNCT7dH6aqU7IoCs+2raeWKCC9s7GRvUlgo+01/ZVTFt5bI6PDYp1Mz5FQS97mOfop/E+H8PXVKCSeh2qrctX+2eIL9D3rX15MPHTkenurednvsaUbxv15kt3FxTw4uDEPHMsKl87iF2GUxuL3Cm65suorfDU3CpqU8diIVaNone3+7VIJsNLhsIrvxUZGmb5tQraEgHvNpfoB51elNLQ8+5LYpt0J1HvP8ADwqFSVyHNqeomyjT0fHwrWSzbmJF7djO11XZk2chVglkJJNhZlWTn62NWIPuXZYp3aImjFow0twgAJB9J2PO482+jzJ91eTqfzXld5NvXp++p14xtFHmHOXZvRlHNCe6U+iB4eNx9K45UlkjHLvHrzv+/kZje9ywuzDHAjERnutnV8jaHVApNuouvMXFd7haUaNk7lHEXzXOdvNiQ+LnsSACilrXygKBoPpMWLKq9T5AkXKm5fwlR06Xc95nNMRAPPKwUGNTcqFvkZD9KVbsST+MuwbQi2mZ7Fh4Jwjnh761JN2e4m7z5iL5YrW5MBxLst9SOmuoIIOoqaCsjmYyt2s72symO0nbaYvaE0sbhorKkbDkQq6kX6Zi1Q1HdnRwMHGlrpci4HQafxrXxLaV+6tPzJL2cz5dp4M9eMF+0Cv8azTVpEOOlmw7T3RevajtVsPs6ZkNnfLEp8M5AY+xMx9ldDDwU6iTPNzdkfmma5vkJ1BW6nkCLEEjpbTzBIrqVaeeNiOLfMYQHQMxawsL35eC3+jrelCnl7rE7M/Quw8ZHiNiwS4ksDGtg6ennQtEpXoWa1rHQ5ta42NUIOSlsWMO5yaybkLxU8g4smVWmEbNHlBzsq3LqXzhY7JZiQLHWwJtXHwkqWJbhHSx1sXSqYbLJ6mTZ2LkcI4VVJjiMgClZGDDOUErM1+6ykPbrbu62jxVanh5xjNXTvfwM4SjUxFJyTsWVjtvQw7NbExWEaRfNq2lmAyqhvyIbQjyrt0MtTLl2ZyZwcJOMtygpznOgL3Fnv3Qb65sx63108TXpsvdSWxhmy22phG8TSZuLkWY8s2S/CDvYWyiwsoW9hfmaqxwcaTzS1fIxltuZ9lYj5MySjUxusmmnokEgDkBbT2+2rlakpYdxRnkX7vBtLhYSWZNSEJTzZtE97EV5qnDNNRNJOyKOxB5ZCLx83J7tgNVJ630v4czqLV6tLLFKO6OWtG3IxYW2rxrcEAPEdGXmbAH1nQ6HpWY2abXM2lf+r1Lf3J2/G2zxJI4HADJKW0KhLgMwOougU15fE08lRo6FOV4JlSdpG86Y/EI8SsI41KIG0La3LW+iOXPwF7cqqyfI5+IrZ3ZESMWvPW1/VWmYrZ7LwOnuliUjxuHeRskaTI7nnlsb3t9U29l62iTUrKakz9NYbEpIMyMrg9VII94qQ65moCve1Ldlp0bEKqFoIWZWaRlyhczuMgUh8wsOYItUNWnnVifD1nSldFGw7QF7spzHwI0HgPAVRlR5Jndhi9HmWoONQqAUJt6tPjTspXumZ9og4qLjcszsvfEYs8MtM2CQZHXiBQDYFF558lhYqptra1WMPGf9Wpysd2KfcVmbXaxulg8LhJcRFCFllmiF+iXN2yLyS+XWw6mrFRJJs5c4pK5TMp0PqqpFaleO5jI6j2+db36mbplmdm2xflOFkjhMl86SSFiVjikVmsMoYcUGML6iTqLVvUpOrDLfQt0pRir2ITNvrOzhwIwv0VYEge24ufOqceF0Ywy6+JYeKnc9vvvKwF1jzA91lJUj4m48jWsOF0ot6u3ibe1y6FidmcUu0FadkS8DZAA7RnOVBzhlBKkA2t+cakocPjRblTbNZV826IHvvtvEYbaGJjicoVkOY5jIWYqLsS41YC6hrA2Nq6KjpqRxquDvHQ4f4ZY78of3L/LWckSf26v/d9CxeybC4rHpiWM0T5XQZcRCJluykMwAIIbKANCL6a0y2K86kqkry1K/wAa/wA9KHPfEjhtLahiDp018z6zVapGV9Dv4KpRyK71MAAJ6VpqkWUozludzcgA7QwwYMx4gy5GCnNrk1Og1tW8F0KeOl/xtSaZNu1hsTwoRMHCyOzLHM6uylAAT3O7Y5ha+vpa10MBSnKeup56rNKOxW5j07xv5WsPdXeyPL3is5J+B8Cm3Rhpof8Av99a5Wo6ajS9+ZOtibadNnw4dbqjyPq4ukbK3ELq2lhmZQVPPNYW515XifdzxmtOnPyOzw+OecXDdbnnacEjxsjsoDixkEoTvWKhlvr3gSpXXQ8/Hz+ErU6c1Kne65W5dGegxVJ1YZZ/DwPmyAVCoGkfJ+YRyFlVVI5BbLnfSw0Gt62xlRVW5ySV/G/78ka4Kl2KyJ3t4G3tHGycKRCVAzgtA/eS0oKKwsRmk7he9+6U5G5J7HBIucFGDulu/HocficbVb2I5wnIszeXd0J9bdPUPfXvIU21a5zUtTDh4iubKLrme6cup5Hp6v3VFTg4XtqY2PqhfRDGK9hZlJUX5nLbUAa909DWmInkptwuPIszbG0WOFMErtNCsMKrwo2g75cIplZixXXhsALX72hFeZw0p1KqsrGamSMG2Q7E4YiJi5VsikhQtk0GmnX/AL9dewjBqPeOOms11zNzEYUMb6hhyZTYj29R5HSpcqeqI89tHsTPcndZJ8M0skj53Z0uoUCyEoO6ysGOhOulzoBYV5bHTbqs6VBJwIv2j7p4fCywcENHnjkL964OVlse9cj0m+HhXPqdSjxGSppWWpEDs9OfEb4fdUWvQ52atb+X9SQ7g7sQYrGKkuaSPhO+jZb2aO2q8wbkWv1renqXcBLtJOMo7Fx7D3dXDMWEjubFVzBRlQkEL3VBa1hYsSefjUyOykduhk1Nr4YSQSxnk8bof1lI/jRhFKdimxcNiTiUxMEcpVYmXOoJFy4NvDpUFLmW8S3o0SftP3TwOG2bPJDhYUkBiAYJYi8qKbHpoTUk1aOhFSbc1dm32GYIJs4yW1lmdvYtox/pNKfujEWz6HztzgdtnqUVmVJVeS3RQrC58rkVmUHJWjuV57H54fErbr7q1WDrX2IFTkmeVxA8D7q29hrPZDsZF4f0eSWhxZtZTIg9uU3+BFZ7KVPuyJoRsrGl2EIom2jhXVWCspCsAfRaSNtOXRaI2Jv2kbOw0WzMZIIIQRCwUiJQQW7qkG2huRQycnsCweTZhe342aRvYtk/epotgU9v/h0k2ljTmF+O45jpYdWHXyrSU2mXKOHjUje5Hjskcw1/+/VWFVN3gHyfyLx/o7YXJhsUfGZRzvyQH/iqSLuipVhklYgO7256bR2vj8PJK0RR8Q4KgHVZspFj071ZI1oS9uwFemOf/JH89LI2zS6nA7DNm22vNbvJBHKMx/TCL6iRc0sYuy0e13YyTYB5CDxIcpjYG2UM6CTTkRkvzrKrTpJyhuZhTjOSjJ2RTGH3VxUqZ4opHQ5gGEZINiQdV8x4CpIcXrSis0LlitgaEJNKZ4xu7eJhCmaJolJsC6kXI1NgfKt5cZnTp/yzSjw+FSdlNE+w+zOBBg47H/Zg5v1aV2d/3Lp6q8xx6q55Jdbs7HBoKMpq9zC+zo75lUIwuVdAFI8eliPIi1cSGJqLut3T3TO1KlFmPDcV0VmlCgqCcqAHUX5kkD3e6tpqnGbjCN/iLO2pu7M2ck8WOiiKsThHvrmOcm8ZJ1N7qbGvQcFdVOUpq21uRweMyTcbMpSLaUq2AkYeV7/vr2faaLU4qZkXbEw5SW1J5L11PStlWcVozDOzua0uKx+Fgdi6vKuZdLFR3muBzGUGoK9eWS6Zg/TG8myFnwrw6qLKy5ejIQ6esBlXTrXMpzcJqSMSimrMovY8GPxkLmLCiUA8NyrhCCVB9Fjrow1rvT4jlSUiksOr6HvePC7Rw0avNCsIkYotmV2zWJ0sxHTwrEeI5k1EdgluXzsHZ6wYeKJRbKov5sdXOvUsSfbXBnJyk2y7FJKyK67ZT85Dpyhm+JT7vjUU9jk8VesF4ljhBwOn4vw/Nrc6zWhWnYzDeWRvqQRD7ZJ/5daR3OVwyPenLxLYrc64oD4aAqHsvw/yfbW0MOdLCQqL/REqsunXuutRRVpMsVXeESVdsbAbJnv1aEf+6lbT90jpe+dHs4wvD2ZhFta8Qc+t7ufi1ZgrRsYqO82z72jwZ9l40f8A68jfZUt/CpYe8iNkT7Ndzdn4nZmFmlwsTyMhDMRqSrshJ156VvUnNS3FjsbX7OtmJBMy4SMMI3IIvoQpII10rEatS+4scr+j/g8mzDJzMszt9kKn/Ca2xE3KeoRFtyAcNvPiYekjYgc+jWnX4fvqvzMkm/pAbVEez1h+lPKv2U77fEKPbRgl3Z9sw4bZ2FiIswiUsPzm77fEmsg09tbIhlx8KyQxSKUJYPGrA2Eg1BGtyw91AaW8u4OzhC8i4KIMMtsq5fpKOQIHKhjYku7GzI8Phoo440jGRSwRQveIGYm3M360MlR7mw8LerFr9b5QftZZP40MF14ycJG7nQKrMT5AEmhkqD+jphSyY3FNzkkRfcGdre1x7qywWjvRheLg8RHa5aKQD15Tb41rJXVjaEssk0RPsVxokwDAfRmb9oK//FUWHVoJE2Kd6lzW7Wl4s2Awy6tK7i3kTGpPsBY+w1piIZ8q8TfCzyZpeBzO3mPhQ4WSI8N+Jws6nK2UKSASLaAipKlKE7KSTMYWrKEnZnMn7NdsKSqYyJ16M0jqfdkNvfVZ8Pw975F6FmPE6lrO5hh7GcbL/tGLjX2vNb2HKKsRoxjskiOWOb5erOz/AEe9m2w+JnI0kkWNdOYQE39V3I9lSRViDEyzSTsaW5G70UG2cds/ERRyROnGiWRFZSocMtgbi4VyP1DVqpJuCZWLRw+6mBjN0weGQ+KwID7wtQXZmxCsFswPvPLIFAXD4VDoNM7AKvq7hb3Vvm7ljBZlRmSvuzrC/JcftLCWIUOkyX+q9yLeQBVfZU1WWaMWaRVm0Zt/cN8ox+y8PzXiyTuPKIIR7Dcj2msQeWLYkrtE8qI3Ks7Yz87ABzEU1/aUt+41pPY4/FU3kt1J/LMFwZYagQFtPJL1udZvukM7GsHljxD63Jij+wpb/mGtY9Shw6NoSfVssetjoigPEwJUhSA1jYkXAPQ2uL+q9ARPY250ke0Hx82JEsjxmPKIRGLd2x0J5BbVi2tzN3axub97tttDDfJxKIQXVmbJnNl1AAuLa21rLVwnZ3NvdzZk2HjEcs6yoiKkYEXDICi2pzHNpbwoY5mXeXZ8mIws0EbrG0qNHmdC4CsCrd0MNbE2199ZTs7hmnuNu8cBg48KZOLwy9ny5bhnZ+VzyLGsylmdzB1dqYTiwyxZsvEjdMw1tmUrf2XvWqMkd3C3bxOAwowrzxSIgbhFIirAszMS13IbVvAe2st3dzBqr2fKdortGTEO0ykHKsaopspTXmeR53rBk1e0js8fac0Mi4hYhEpAVo84JLAk+kOYAHsoYJpsuGVIws0iyOPpJHwxb9HM376GTk4PYuIOOOLnlQhUeKKFF0VGKnMWIzM5Ki/Qch4kDobxbL+VYeSDMUEi5Sw52628DbS9AZNmRTrAqzOjTBbM6qQpboct7+sXoCI7H3Dlj2q20psSjuylSiQlBqoUamRuVhQEu27gTPhpoVbKZI3QNa9swIvbrzoCLdnW6GK2bHwGxEUsF2bKISr3Nvp8S1vIg+ugO7vNDjHQJhDhxmDCQz5zoRayhCPPUnwoDjdmG6EuzcPJFLIkheQOMgNhZVTrqfRrCVjaUnLc197d2cdLtGDGYV8MBDEUUTh2szcQM1l/NYW1pZXuYu0rHjfLdXG7Qw+HhlOFDJIsskil7EgMpVYyp0Kt1asiMmmT6hgxYmMsjKDlJBAPgSLX9lARbcbdfEbPwvybjxSKobhnglbMSTdvnDn1PLTpQNtnyDdWd8fDjsRPGXhRowsUJQOrX9ItI3K+lvCs5u7YEvrAI1Lu9OmKnxGHnSM4gx8QPDxCAihAFIdbCwJ1B1JoYM+8uyMTPwxh8Y2FC3LlYw5blbmbADXQg86A1t3N15IMRJiZ8U2JlkjWMlokjsFNxbIBWzlpYJampvfu5jJsVBicHPFC0McifOIXvntfTl0HPwFE9LCxu7n7Lx0HE+W4tcVmy5LJky882gFtdPdWoObvPu3NjplzYfDJGkkZMzsXldEfMY8oQBVYZhYsfSOlDWUFLdEyOHXJkyjJly5baZbWtbwtpQ3I/sDdl8HdIJ1EJkZzG0Iv3jcqGDA6CygkGwAoaxioqyJLQ2FAKAUAoBQCgFAKAUAoBQCgFAKAUAoBQCgFAKAUAoBQCgFAKAUAoBQCgFAKAUAoBQCgFA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4572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36" name="Picture 12" descr="https://encrypted-tbn3.gstatic.com/images?q=tbn:ANd9GcQ2zuh05cco639rP-SYdvuZGDtRpJdNfiTLuwITb60Xc3zvUH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365104"/>
            <a:ext cx="4824536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21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20</a:t>
            </a:fld>
            <a:endParaRPr lang="th-TH"/>
          </a:p>
        </p:txBody>
      </p:sp>
      <p:sp>
        <p:nvSpPr>
          <p:cNvPr id="3" name="สี่เหลี่ยมผืนผ้ามุมมน 2"/>
          <p:cNvSpPr/>
          <p:nvPr/>
        </p:nvSpPr>
        <p:spPr>
          <a:xfrm>
            <a:off x="611560" y="332656"/>
            <a:ext cx="7848872" cy="1296144"/>
          </a:xfrm>
          <a:prstGeom prst="roundRect">
            <a:avLst/>
          </a:prstGeom>
          <a:ln w="76200"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เส้นทางการคมนาคมใน  </a:t>
            </a:r>
            <a:r>
              <a:rPr lang="en-US" sz="3600" b="1" dirty="0" smtClean="0">
                <a:latin typeface="BrowalliaUPC" pitchFamily="34" charset="-34"/>
                <a:cs typeface="BrowalliaUPC" pitchFamily="34" charset="-34"/>
              </a:rPr>
              <a:t>GMS Economic Corridors</a:t>
            </a:r>
          </a:p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แบ่งออกเป็น </a:t>
            </a:r>
            <a:r>
              <a:rPr lang="en-US" sz="3600" b="1" dirty="0" smtClean="0">
                <a:latin typeface="BrowalliaUPC" pitchFamily="34" charset="-34"/>
                <a:cs typeface="BrowalliaUPC" pitchFamily="34" charset="-34"/>
              </a:rPr>
              <a:t>3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 ส่วนใหญ่ ๆ  ตามภูมิภาค   ได้แก่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863588" y="2132856"/>
            <a:ext cx="7344816" cy="1080120"/>
          </a:xfrm>
          <a:prstGeom prst="round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North-South  Economic  Corridor</a:t>
            </a:r>
            <a:endParaRPr lang="th-TH" sz="3200" b="1" dirty="0">
              <a:solidFill>
                <a:schemeClr val="bg1"/>
              </a:solidFill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223628" y="3717032"/>
            <a:ext cx="6624736" cy="1152128"/>
          </a:xfrm>
          <a:prstGeom prst="roundRect">
            <a:avLst/>
          </a:prstGeom>
          <a:ln w="76200"/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East-West  Economic  Corridor</a:t>
            </a:r>
            <a:endParaRPr lang="th-TH" sz="3200" b="1" dirty="0"/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439652" y="5301208"/>
            <a:ext cx="6192688" cy="1080120"/>
          </a:xfrm>
          <a:prstGeom prst="roundRect">
            <a:avLst/>
          </a:prstGeom>
          <a:ln w="76200"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Southern  Economic  Corridor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843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4752528"/>
          </a:xfr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North-South Economic Corridor (NSEC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)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เส้นทางนี้เป็นเส้นทางหลักของ </a:t>
            </a:r>
            <a:r>
              <a:rPr lang="en-US" sz="3600" b="1" dirty="0">
                <a:latin typeface="BrowalliaUPC" pitchFamily="34" charset="-34"/>
                <a:cs typeface="BrowalliaUPC" pitchFamily="34" charset="-34"/>
              </a:rPr>
              <a:t>GMS Economic Corridors 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โดยจะเน้นการเชื่อมต่อจีนตอนใต้ (มณฑล</a:t>
            </a:r>
            <a:r>
              <a:rPr lang="th-TH" sz="3600" b="1" dirty="0" err="1">
                <a:latin typeface="BrowalliaUPC" pitchFamily="34" charset="-34"/>
                <a:cs typeface="BrowalliaUPC" pitchFamily="34" charset="-34"/>
              </a:rPr>
              <a:t>ยูน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นาน) เข้ากับภูมิภาคแหลมทองผ่านถนนในแนวเหนือ-ใต้</a:t>
            </a:r>
            <a:r>
              <a:rPr lang="en-US" sz="36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3600" b="1" dirty="0">
                <a:latin typeface="BrowalliaUPC" pitchFamily="34" charset="-34"/>
                <a:cs typeface="BrowalliaUPC" pitchFamily="34" charset="-34"/>
              </a:rPr>
            </a:b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342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22</a:t>
            </a:fld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251520" y="476672"/>
            <a:ext cx="8712968" cy="6120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เส้นทางในกลุ่มเหนือ-ใต้ แบ่งออกเป็น 3 เส้น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ย่อย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เส้นทาง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สายตะวันตก (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Western </a:t>
            </a:r>
            <a:r>
              <a:rPr lang="en-US" sz="3200" b="1" dirty="0" smtClean="0">
                <a:latin typeface="BrowalliaUPC" pitchFamily="34" charset="-34"/>
                <a:cs typeface="BrowalliaUPC" pitchFamily="34" charset="-34"/>
              </a:rPr>
              <a:t>Sub-corridor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)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เริ่ม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จาก      </a:t>
            </a:r>
            <a:r>
              <a:rPr lang="th-TH" sz="3200" b="1" dirty="0" err="1" smtClean="0">
                <a:latin typeface="BrowalliaUPC" pitchFamily="34" charset="-34"/>
                <a:cs typeface="BrowalliaUPC" pitchFamily="34" charset="-34"/>
              </a:rPr>
              <a:t>คุนห</a:t>
            </a:r>
            <a:r>
              <a:rPr lang="th-TH" sz="3200" b="1" dirty="0" err="1">
                <a:latin typeface="BrowalliaUPC" pitchFamily="34" charset="-34"/>
                <a:cs typeface="BrowalliaUPC" pitchFamily="34" charset="-34"/>
              </a:rPr>
              <a:t>มิง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 มายังเชียงราย และลงมาถึงกรุงเทพ โดยมีส่วนที่ผ่านลาวและพม่าเล็กน้อย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เส้นทางสายกลาง (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Central </a:t>
            </a:r>
            <a:r>
              <a:rPr lang="en-US" sz="3200" b="1" dirty="0" smtClean="0">
                <a:latin typeface="BrowalliaUPC" pitchFamily="34" charset="-34"/>
                <a:cs typeface="BrowalliaUPC" pitchFamily="34" charset="-34"/>
              </a:rPr>
              <a:t>Sub-corridor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)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เริ่มจาก</a:t>
            </a:r>
            <a:r>
              <a:rPr lang="th-TH" sz="3200" b="1" dirty="0" err="1">
                <a:latin typeface="BrowalliaUPC" pitchFamily="34" charset="-34"/>
                <a:cs typeface="BrowalliaUPC" pitchFamily="34" charset="-34"/>
              </a:rPr>
              <a:t>คุนหมิง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แต่ไปสิ้นสุดที่ฮานอย เมืองหลวงของเวียดนาม โดยจะเชื่อมต่อกับทางหลวงสายเอเชีย 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A1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ที่วิ่งในทิศเหนือ-ใต้ของประเทศเวียดนามที่เมืองฮานอย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เส้นทางสายตะวันออก (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Eastern </a:t>
            </a:r>
            <a:r>
              <a:rPr lang="en-US" sz="3200" b="1" dirty="0" smtClean="0">
                <a:latin typeface="BrowalliaUPC" pitchFamily="34" charset="-34"/>
                <a:cs typeface="BrowalliaUPC" pitchFamily="34" charset="-34"/>
              </a:rPr>
              <a:t>Sub-corridor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)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เริ่มจากเมือง</a:t>
            </a:r>
            <a:r>
              <a:rPr lang="th-TH" sz="3200" b="1" dirty="0" err="1">
                <a:latin typeface="BrowalliaUPC" pitchFamily="34" charset="-34"/>
                <a:cs typeface="BrowalliaUPC" pitchFamily="34" charset="-34"/>
              </a:rPr>
              <a:t>หนานห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นิง ในมณฑลกว่างสี (</a:t>
            </a:r>
            <a:r>
              <a:rPr lang="en-US" sz="3200" b="1" dirty="0">
                <a:latin typeface="BrowalliaUPC" pitchFamily="34" charset="-34"/>
                <a:cs typeface="BrowalliaUPC" pitchFamily="34" charset="-34"/>
              </a:rPr>
              <a:t>Guangxi)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ของประเทศจีนมายังเมืองฮานอย โดยเลือกได้ว่าจะเป็นเส้นทางเลียบชายทะเล หรือเส้นทางในทวีป </a:t>
            </a:r>
          </a:p>
        </p:txBody>
      </p:sp>
    </p:spTree>
    <p:extLst>
      <p:ext uri="{BB962C8B-B14F-4D97-AF65-F5344CB8AC3E}">
        <p14:creationId xmlns:p14="http://schemas.microsoft.com/office/powerpoint/2010/main" val="288319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4752528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East-West Economic Corridor (EWEC</a:t>
            </a:r>
            <a:r>
              <a:rPr lang="en-US" sz="48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)</a:t>
            </a:r>
            <a:br>
              <a:rPr lang="en-US" sz="48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en-US" sz="40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เส้นทางที่สองแนวตะวันออก-</a:t>
            </a:r>
            <a:r>
              <a:rPr lang="th-TH" sz="4000" b="1" dirty="0" smtClean="0">
                <a:latin typeface="BrowalliaUPC" pitchFamily="34" charset="-34"/>
                <a:cs typeface="BrowalliaUPC" pitchFamily="34" charset="-34"/>
              </a:rPr>
              <a:t>ตะวันตก</a:t>
            </a:r>
            <a:br>
              <a:rPr lang="th-TH" sz="40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40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เป็นการ </a:t>
            </a:r>
            <a:r>
              <a:rPr lang="en-US" sz="4000" b="1" dirty="0">
                <a:latin typeface="BrowalliaUPC" pitchFamily="34" charset="-34"/>
                <a:cs typeface="BrowalliaUPC" pitchFamily="34" charset="-34"/>
              </a:rPr>
              <a:t>“</a:t>
            </a: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ตัดขวาง</a:t>
            </a:r>
            <a:r>
              <a:rPr lang="en-US" sz="4000" b="1" dirty="0">
                <a:latin typeface="BrowalliaUPC" pitchFamily="34" charset="-34"/>
                <a:cs typeface="BrowalliaUPC" pitchFamily="34" charset="-34"/>
              </a:rPr>
              <a:t>” </a:t>
            </a: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เชื่อมระหว่างสองมหาสมุทรคือ มหาสมุทรแปซิฟิกทางตะวันออก และมหาสมุทรอินเดียทางตะวันตก</a:t>
            </a:r>
            <a:r>
              <a:rPr lang="en-US" sz="40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4000" b="1" dirty="0">
                <a:latin typeface="BrowalliaUPC" pitchFamily="34" charset="-34"/>
                <a:cs typeface="BrowalliaUPC" pitchFamily="34" charset="-34"/>
              </a:rPr>
            </a:br>
            <a:endParaRPr lang="th-TH" sz="40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726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24</a:t>
            </a:fld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50284" y="304025"/>
            <a:ext cx="8424936" cy="61926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schemeClr val="accent6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เส้นทางในแนวแนว</a:t>
            </a:r>
            <a:r>
              <a:rPr lang="th-TH" sz="4000" b="1" dirty="0">
                <a:solidFill>
                  <a:schemeClr val="accent6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ตะวันออก-</a:t>
            </a:r>
            <a:r>
              <a:rPr lang="th-TH" sz="4000" b="1" dirty="0" smtClean="0">
                <a:solidFill>
                  <a:schemeClr val="accent6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ตะวันตก</a:t>
            </a:r>
          </a:p>
          <a:p>
            <a:r>
              <a:rPr lang="th-TH" sz="4000" b="1" dirty="0" smtClean="0">
                <a:latin typeface="BrowalliaUPC" pitchFamily="34" charset="-34"/>
                <a:cs typeface="BrowalliaUPC" pitchFamily="34" charset="-34"/>
              </a:rPr>
              <a:t>เป็น</a:t>
            </a: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การ “ตัดขวาง” เชื่อมระหว่างสองมหาสมุทรคือ มหาสมุทรแปซิฟิกทางตะวันออก และมหาสมุทรอินเดียทางตะวันตก เส้นทางกลุ่ม </a:t>
            </a:r>
            <a:r>
              <a:rPr lang="en-US" sz="4000" b="1" dirty="0">
                <a:latin typeface="BrowalliaUPC" pitchFamily="34" charset="-34"/>
                <a:cs typeface="BrowalliaUPC" pitchFamily="34" charset="-34"/>
              </a:rPr>
              <a:t>EWEC </a:t>
            </a: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มีเส้นเดียว ไม่มีเส้นย่อย จุดเริ่มต้นคือเมือง</a:t>
            </a:r>
            <a:r>
              <a:rPr lang="th-TH" sz="4000" b="1" dirty="0" err="1">
                <a:latin typeface="BrowalliaUPC" pitchFamily="34" charset="-34"/>
                <a:cs typeface="BrowalliaUPC" pitchFamily="34" charset="-34"/>
              </a:rPr>
              <a:t>ดานัง</a:t>
            </a: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ในเวียดนาม (ซึ่งเป็นเมืองท่าสำคัญของเวียดนาม) ตัดผ่านลาวและไทย มายังเมืองเมาะละแหม่ง หรือเมาะลำไย (</a:t>
            </a:r>
            <a:r>
              <a:rPr lang="en-US" sz="4000" b="1" dirty="0" err="1">
                <a:latin typeface="BrowalliaUPC" pitchFamily="34" charset="-34"/>
                <a:cs typeface="BrowalliaUPC" pitchFamily="34" charset="-34"/>
              </a:rPr>
              <a:t>Mawlamyine</a:t>
            </a:r>
            <a:r>
              <a:rPr lang="en-US" sz="4000" b="1" dirty="0">
                <a:latin typeface="BrowalliaUPC" pitchFamily="34" charset="-34"/>
                <a:cs typeface="BrowalliaUPC" pitchFamily="34" charset="-34"/>
              </a:rPr>
              <a:t>) </a:t>
            </a:r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ในพม่า</a:t>
            </a:r>
          </a:p>
        </p:txBody>
      </p:sp>
    </p:spTree>
    <p:extLst>
      <p:ext uri="{BB962C8B-B14F-4D97-AF65-F5344CB8AC3E}">
        <p14:creationId xmlns:p14="http://schemas.microsoft.com/office/powerpoint/2010/main" val="143218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4752528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  <a:t>Southern Economic Corridor (SEC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  <a:t>)</a:t>
            </a:r>
            <a:b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</a:b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</a:b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เส้นทางเชื่อมต่อระหว่าง</a:t>
            </a:r>
            <a:br>
              <a:rPr lang="th-TH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b="1" dirty="0">
                <a:latin typeface="BrowalliaUPC" pitchFamily="34" charset="-34"/>
                <a:cs typeface="BrowalliaUPC" pitchFamily="34" charset="-34"/>
              </a:rPr>
            </a:b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ไทย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-กัมพูชา-เวียดนาม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726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26</a:t>
            </a:fld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22470" y="188640"/>
            <a:ext cx="8496944" cy="6408712"/>
          </a:xfrm>
          <a:prstGeom prst="roundRect">
            <a:avLst/>
          </a:prstGeom>
          <a:ln w="76200"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Southern Economic Corridor (SEC)</a:t>
            </a:r>
          </a:p>
          <a:p>
            <a:r>
              <a:rPr lang="th-TH" sz="36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เส้นทางเชื่อมต่อระหว่างไทย-กัมพูชา-เวียดนาม</a:t>
            </a:r>
            <a:r>
              <a:rPr lang="th-TH" sz="24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 </a:t>
            </a:r>
          </a:p>
          <a:p>
            <a:r>
              <a:rPr lang="th-TH" sz="24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แบ่งเป็น </a:t>
            </a:r>
            <a:r>
              <a:rPr lang="th-TH" sz="24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4 เส้นทางย่อย เรียงตาม</a:t>
            </a:r>
            <a:r>
              <a:rPr lang="th-TH" sz="24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แนวบน</a:t>
            </a:r>
            <a:r>
              <a:rPr lang="th-TH" sz="24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-ล่าง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400" b="1" dirty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เส้นทางสายกลาง (</a:t>
            </a:r>
            <a:r>
              <a:rPr lang="en-US" sz="2400" b="1" dirty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Central </a:t>
            </a:r>
            <a:r>
              <a:rPr lang="en-US" sz="24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Sub-corridor</a:t>
            </a:r>
            <a:r>
              <a:rPr lang="en-US" sz="2400" b="1" dirty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)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เริ่มจากกรุงเทพ ผ่านพนมเปญ ไปยังโฮจิ</a:t>
            </a:r>
            <a:r>
              <a:rPr lang="th-TH" sz="2400" b="1" dirty="0" err="1">
                <a:latin typeface="BrowalliaUPC" pitchFamily="34" charset="-34"/>
                <a:cs typeface="BrowalliaUPC" pitchFamily="34" charset="-34"/>
              </a:rPr>
              <a:t>มิห์นซิตี้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 และสุดที่เมือง</a:t>
            </a:r>
            <a:r>
              <a:rPr lang="th-TH" sz="2400" b="1" dirty="0" err="1">
                <a:latin typeface="BrowalliaUPC" pitchFamily="34" charset="-34"/>
                <a:cs typeface="BrowalliaUPC" pitchFamily="34" charset="-34"/>
              </a:rPr>
              <a:t>หวุง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เต่าหรือวังเทา (</a:t>
            </a:r>
            <a:r>
              <a:rPr lang="en-US" sz="2400" b="1" dirty="0" err="1">
                <a:latin typeface="BrowalliaUPC" pitchFamily="34" charset="-34"/>
                <a:cs typeface="BrowalliaUPC" pitchFamily="34" charset="-34"/>
              </a:rPr>
              <a:t>Vang</a:t>
            </a:r>
            <a:r>
              <a:rPr lang="en-US" sz="2400" b="1" dirty="0">
                <a:latin typeface="BrowalliaUPC" pitchFamily="34" charset="-34"/>
                <a:cs typeface="BrowalliaUPC" pitchFamily="34" charset="-34"/>
              </a:rPr>
              <a:t> Tau)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ริมชายทะเลเวียดนาม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4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เส้นทางสายเหนือ (</a:t>
            </a:r>
            <a:r>
              <a:rPr lang="en-US" sz="24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Northern </a:t>
            </a:r>
            <a:r>
              <a:rPr lang="en-US" sz="2400" b="1" dirty="0" smtClean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Sub-corridor</a:t>
            </a:r>
            <a:r>
              <a:rPr lang="en-US" sz="24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)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เริ่มจากกรุงเทพ ไปยังอรัญประเทศ (ส่วนนี้จะเป็นเส้นทางเดียวกับเส้นทางสายกลาง) แต่เมื่อเข้าเขตกัมพูชาแล้วจะแยกขึ้นเหนือ ผ่านเสียมเรียบ และไปสุดที่เมือง </a:t>
            </a:r>
            <a:r>
              <a:rPr lang="en-US" sz="2400" b="1" dirty="0" err="1">
                <a:latin typeface="BrowalliaUPC" pitchFamily="34" charset="-34"/>
                <a:cs typeface="BrowalliaUPC" pitchFamily="34" charset="-34"/>
              </a:rPr>
              <a:t>Quy</a:t>
            </a:r>
            <a:r>
              <a:rPr lang="en-US" sz="24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2400" b="1" dirty="0" err="1">
                <a:latin typeface="BrowalliaUPC" pitchFamily="34" charset="-34"/>
                <a:cs typeface="BrowalliaUPC" pitchFamily="34" charset="-34"/>
              </a:rPr>
              <a:t>Nhon</a:t>
            </a:r>
            <a:r>
              <a:rPr lang="en-US" sz="24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ทางตอนกลางของเวียดนาม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เส้นทางเลียบชายฝั่งด้านใต้ (</a:t>
            </a:r>
            <a:r>
              <a:rPr lang="en-US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Southern Coastal </a:t>
            </a:r>
            <a:r>
              <a:rPr lang="en-US" sz="2400" b="1" dirty="0" smtClean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Sub-corridor</a:t>
            </a:r>
            <a:r>
              <a:rPr lang="en-US" sz="2400" b="1" dirty="0">
                <a:solidFill>
                  <a:srgbClr val="00B0F0"/>
                </a:solidFill>
                <a:latin typeface="BrowalliaUPC" pitchFamily="34" charset="-34"/>
                <a:cs typeface="BrowalliaUPC" pitchFamily="34" charset="-34"/>
              </a:rPr>
              <a:t>)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เริ่มจากกรุงเทพ ผ่านทางภาคตะวันออกของไทยเลียบอ่าวไทย มาออกที่ จ.ตราด ข้ามมายังเกาะกงของกัมพูชา และไปสุดที่ปลายแหลมของเวียดนามที่เมือง </a:t>
            </a:r>
            <a:r>
              <a:rPr lang="en-US" sz="2400" b="1" dirty="0">
                <a:latin typeface="BrowalliaUPC" pitchFamily="34" charset="-34"/>
                <a:cs typeface="BrowalliaUPC" pitchFamily="34" charset="-34"/>
              </a:rPr>
              <a:t>Nam Can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h-TH" sz="2400" b="1" dirty="0">
                <a:solidFill>
                  <a:schemeClr val="accent2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เส้นทางเชื่อมภายในทวีป (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Inter corridor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Link)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เป็นเส้นทางแนวตั้งผ่านกัมพูชาและลาว โดยจะเชื่อมเส้นทาง 3 เส้นก่อนหน้า (และเส้นทางหลักสาย </a:t>
            </a:r>
            <a:r>
              <a:rPr lang="en-US" sz="2400" b="1" dirty="0">
                <a:latin typeface="BrowalliaUPC" pitchFamily="34" charset="-34"/>
                <a:cs typeface="BrowalliaUPC" pitchFamily="34" charset="-34"/>
              </a:rPr>
              <a:t>East-West)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ในแนวดิ่ง</a:t>
            </a:r>
          </a:p>
        </p:txBody>
      </p:sp>
    </p:spTree>
    <p:extLst>
      <p:ext uri="{BB962C8B-B14F-4D97-AF65-F5344CB8AC3E}">
        <p14:creationId xmlns:p14="http://schemas.microsoft.com/office/powerpoint/2010/main" val="30799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8064896" cy="302433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60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6000" b="1" dirty="0" smtClean="0">
                <a:latin typeface="BrowalliaUPC" pitchFamily="34" charset="-34"/>
                <a:cs typeface="BrowalliaUPC" pitchFamily="34" charset="-34"/>
              </a:rPr>
              <a:t>ประเทศไทยได้ประโยชน์อะไรจาก </a:t>
            </a:r>
            <a:br>
              <a:rPr lang="th-TH" sz="60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en-US" sz="6000" b="1" dirty="0" smtClean="0">
                <a:latin typeface="BrowalliaUPC" pitchFamily="34" charset="-34"/>
                <a:cs typeface="BrowalliaUPC" pitchFamily="34" charset="-34"/>
              </a:rPr>
              <a:t>GMS Economic Corridors</a:t>
            </a:r>
            <a:r>
              <a:rPr lang="th-TH" sz="6000" b="1" dirty="0" smtClean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6000" b="1" dirty="0" smtClean="0">
                <a:latin typeface="BrowalliaUPC" pitchFamily="34" charset="-34"/>
                <a:cs typeface="BrowalliaUPC" pitchFamily="34" charset="-34"/>
              </a:rPr>
            </a:br>
            <a:endParaRPr lang="th-TH" sz="60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27</a:t>
            </a:fld>
            <a:endParaRPr lang="th-TH"/>
          </a:p>
        </p:txBody>
      </p:sp>
      <p:pic>
        <p:nvPicPr>
          <p:cNvPr id="2050" name="Picture 2" descr="https://encrypted-tbn1.gstatic.com/images?q=tbn:ANd9GcRWgUpoAPTBJNOGarsKYFNqHtr0tcew168tlJ7Qi_ueWN53P4uyG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5930"/>
            <a:ext cx="211223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0.gstatic.com/images?q=tbn:ANd9GcTpolMELcsRL9HGZ4_ZO4JGsHvC9j4W_7vFQonMd5k-qYgoQJq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73216"/>
            <a:ext cx="1919729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06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11560" y="332656"/>
            <a:ext cx="6264696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latin typeface="BrowalliaUPC" pitchFamily="34" charset="-34"/>
                <a:cs typeface="BrowalliaUPC" pitchFamily="34" charset="-34"/>
              </a:rPr>
              <a:t>ผลประโยชน์ที่จะเกิดขึ้น</a:t>
            </a:r>
            <a:endParaRPr lang="th-TH" sz="60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539552" y="1988840"/>
            <a:ext cx="8064896" cy="439248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accent2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ระดับประเทศ </a:t>
            </a:r>
          </a:p>
          <a:p>
            <a:pPr algn="ctr"/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กระตุ้น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กิจกรรมทางเศรษฐกิจตามแนวพื้นที่พัฒนาซึ่งเป็นพื้นที่ยากจนส่งผลต่อการกระจายรายได้และบรรเทาความยากจนประชาชน ผ่อนคลายกฎระเบียบที่เป็นอุปสรรคต่อการค้า การลงทุนระหว่างประเทศ พัฒนาโครงสร้างพื้นฐานเชื่อมโยงทั้งภายในและประเทศเพื่อนบ้าน บริการทางการศึกษา สาธารณสุข เพื่อส่งเสริมคุณภาพชีวิตของประชาชน</a:t>
            </a:r>
            <a:br>
              <a:rPr lang="th-TH" sz="3200" b="1" dirty="0">
                <a:latin typeface="BrowalliaUPC" pitchFamily="34" charset="-34"/>
                <a:cs typeface="BrowalliaUPC" pitchFamily="34" charset="-34"/>
              </a:rPr>
            </a:br>
            <a:endParaRPr lang="th-TH" sz="32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28</a:t>
            </a:fld>
            <a:endParaRPr lang="th-TH"/>
          </a:p>
        </p:txBody>
      </p:sp>
      <p:pic>
        <p:nvPicPr>
          <p:cNvPr id="4098" name="Picture 2" descr="http://www.phichai.ac.th/asean/images/asean/asean_564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52636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26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877794" y="482289"/>
            <a:ext cx="6984776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latin typeface="BrowalliaUPC" pitchFamily="34" charset="-34"/>
                <a:cs typeface="BrowalliaUPC" pitchFamily="34" charset="-34"/>
              </a:rPr>
              <a:t>ผลประโยชน์ที่จะเกิดขึ้น (ต่อ)</a:t>
            </a:r>
            <a:endParaRPr lang="th-TH" sz="60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50346" y="2348880"/>
            <a:ext cx="8539042" cy="38884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</a:rPr>
              <a:t>ระดับ</a:t>
            </a:r>
            <a:r>
              <a:rPr lang="th-TH" sz="4800" b="1" dirty="0">
                <a:solidFill>
                  <a:srgbClr val="FF0000"/>
                </a:solidFill>
              </a:rPr>
              <a:t>กลุ่ม </a:t>
            </a:r>
            <a:r>
              <a:rPr lang="en-US" sz="4800" b="1" dirty="0" smtClean="0">
                <a:solidFill>
                  <a:srgbClr val="FF0000"/>
                </a:solidFill>
              </a:rPr>
              <a:t>GMS</a:t>
            </a:r>
          </a:p>
          <a:p>
            <a:pPr algn="ctr"/>
            <a:r>
              <a:rPr lang="en-US" sz="3200" dirty="0" smtClean="0"/>
              <a:t> </a:t>
            </a:r>
            <a:r>
              <a:rPr lang="th-TH" sz="4000" b="1" dirty="0"/>
              <a:t>ดึงดูดนักลงทุนต่างชาติให้เข้ามาลงทุนในอนุภูมิภาคนำไปสู่การพัฒนาขีดความสามารถในการแข่งขันของ </a:t>
            </a:r>
            <a:r>
              <a:rPr lang="en-US" sz="4000" b="1" dirty="0"/>
              <a:t>GMS </a:t>
            </a:r>
            <a:r>
              <a:rPr lang="th-TH" sz="4000" b="1" dirty="0"/>
              <a:t>กับกลุ่มประเทศอื่นในที่สุด</a:t>
            </a:r>
            <a:r>
              <a:rPr lang="th-TH" sz="3600" b="1" dirty="0"/>
              <a:t/>
            </a:r>
            <a:br>
              <a:rPr lang="th-TH" sz="3600" b="1" dirty="0"/>
            </a:b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29</a:t>
            </a:fld>
            <a:endParaRPr lang="th-TH"/>
          </a:p>
        </p:txBody>
      </p:sp>
      <p:pic>
        <p:nvPicPr>
          <p:cNvPr id="5122" name="Picture 2" descr="http://www.oknation.net/blog/home/blog_data/944/944/images/asea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41" y="476672"/>
            <a:ext cx="1508139" cy="135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83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382000" cy="2046288"/>
          </a:xfrm>
          <a:prstGeom prst="rect">
            <a:avLst/>
          </a:prstGeom>
          <a:ln w="76200"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  <a:t>Association of Southeast Asian Nations (ASEAN) 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owalliaUPC" pitchFamily="34" charset="-34"/>
              <a:cs typeface="BrowalliaUPC" pitchFamily="34" charset="-34"/>
            </a:endParaRP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th-TH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  <a:t>สมาคมแห่งประชาชาติเอเชียตะวันออกเฉียงใต้ 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th-TH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  <a:t>ก่อตั้งโดยปฏิญญากรุงเทพ 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  <a:t>(Bangkok Declaration) 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rowalliaUPC" pitchFamily="34" charset="-34"/>
              <a:cs typeface="BrowalliaUPC" pitchFamily="34" charset="-34"/>
            </a:endParaRPr>
          </a:p>
          <a:p>
            <a:pPr algn="ctr">
              <a:lnSpc>
                <a:spcPct val="75000"/>
              </a:lnSpc>
              <a:spcBef>
                <a:spcPct val="50000"/>
              </a:spcBef>
              <a:defRPr/>
            </a:pPr>
            <a:r>
              <a:rPr lang="th-TH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owalliaUPC" pitchFamily="34" charset="-34"/>
                <a:cs typeface="BrowalliaUPC" pitchFamily="34" charset="-34"/>
              </a:rPr>
              <a:t>เมื่อ 8 สิงหาคม 1967 (พ.ศ. 2510)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3</a:t>
            </a:fld>
            <a:endParaRPr lang="th-TH"/>
          </a:p>
        </p:txBody>
      </p:sp>
      <p:pic>
        <p:nvPicPr>
          <p:cNvPr id="88067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4" t="11348" r="1707" b="6236"/>
          <a:stretch>
            <a:fillRect/>
          </a:stretch>
        </p:blipFill>
        <p:spPr>
          <a:xfrm>
            <a:off x="424377" y="2971800"/>
            <a:ext cx="40386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0" y="2971800"/>
            <a:ext cx="4267200" cy="3657600"/>
            <a:chOff x="3222" y="2640"/>
            <a:chExt cx="2319" cy="1680"/>
          </a:xfrm>
        </p:grpSpPr>
        <p:pic>
          <p:nvPicPr>
            <p:cNvPr id="512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2" y="2640"/>
              <a:ext cx="1194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7" y="2640"/>
              <a:ext cx="1164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1625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51520" y="188640"/>
            <a:ext cx="8640960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latin typeface="BrowalliaUPC" pitchFamily="34" charset="-34"/>
                <a:cs typeface="BrowalliaUPC" pitchFamily="34" charset="-34"/>
              </a:rPr>
              <a:t>ผลประโยชน์ที่จะเกิดขึ้น (ต่อ)</a:t>
            </a:r>
            <a:endParaRPr lang="th-TH" sz="60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251520" y="1628800"/>
            <a:ext cx="8640960" cy="511256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แนว</a:t>
            </a:r>
            <a:r>
              <a:rPr lang="th-TH" sz="4400" b="1" dirty="0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ทางการดำเนินการร่วม 6 </a:t>
            </a:r>
            <a:r>
              <a:rPr lang="th-TH" sz="4400" b="1" dirty="0" smtClean="0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ประเทศ</a:t>
            </a:r>
          </a:p>
          <a:p>
            <a:pPr algn="ctr"/>
            <a:r>
              <a:rPr lang="th-TH" sz="3600" dirty="0" smtClean="0"/>
              <a:t> 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ประกอบด้วย การพัฒนาพื้นที่และโครงสร้างพื้นฐาน เชื่อมโยง และพัฒนาพื้นที่เป้าหมายหลัก ปรับปรุงนโยบาย กฎระเบียบ พิธีการ แผนงานการสนับสนุนระบบข้อมูลการค้าและการลงทุน การศึกษาวิจัยโครงการต่าง ๆ การพัฒนาทักษะฝีมือ โดยเฉพาะในพื้นที่เป้าหมาย เพิ่มความสามารถในการเข้าถึงแหล่งทุนและเงินอุดหนุน การพัฒนาองค์กรและสถาบันเพื่อรองรับการพัฒนาในพื้นที่</a:t>
            </a: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26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944216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ความตระหนักรู้เกี่ยวกับประชาคมอาเซียน</a:t>
            </a:r>
            <a:endParaRPr lang="th-TH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31</a:t>
            </a:fld>
            <a:endParaRPr lang="th-TH"/>
          </a:p>
        </p:txBody>
      </p:sp>
      <p:pic>
        <p:nvPicPr>
          <p:cNvPr id="3076" name="Picture 4" descr="https://encrypted-tbn3.gstatic.com/images?q=tbn:ANd9GcQU4kHBV0IkypKQdyLVMlpl6MAGgkrFgzugEIwo6PhOTFAHx6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028" y="3595686"/>
            <a:ext cx="6696744" cy="271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94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5904656"/>
          </a:xfrm>
          <a:ln>
            <a:solidFill>
              <a:srgbClr val="0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sz="6000" b="1" dirty="0" smtClean="0">
                <a:latin typeface="BrowalliaUPC" pitchFamily="34" charset="-34"/>
                <a:cs typeface="BrowalliaUPC" pitchFamily="34" charset="-34"/>
              </a:rPr>
              <a:t>ถาม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  </a:t>
            </a:r>
            <a:r>
              <a:rPr lang="th-TH" sz="31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คุณรู้สึกว่าคุณ</a:t>
            </a:r>
            <a:r>
              <a:rPr lang="th-TH" sz="31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เป็น</a:t>
            </a:r>
            <a:r>
              <a:rPr lang="th-TH" sz="31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ประชาชนอาเซียน </a:t>
            </a:r>
            <a:br>
              <a:rPr lang="th-TH" sz="31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sz="31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ตอบว่า  มาก ถึง มากที่</a:t>
            </a:r>
            <a:r>
              <a:rPr lang="th-TH" sz="31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สุด </a:t>
            </a:r>
            <a:br>
              <a:rPr lang="th-TH" sz="31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1.LAOS  </a:t>
            </a:r>
            <a:r>
              <a:rPr lang="th-TH" sz="31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96.0% 	</a:t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2. Cambodia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92.7%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br>
              <a:rPr lang="en-US" sz="3100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3. Vietnam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91.7%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br>
              <a:rPr lang="en-US" sz="3100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4. Malaysia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86.8%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br>
              <a:rPr lang="en-US" sz="3100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5. Brunei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82.2%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br>
              <a:rPr lang="en-US" sz="3100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6. Indonesia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73.0%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br>
              <a:rPr lang="en-US" sz="3100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7. Philippines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69.6%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br>
              <a:rPr lang="en-US" sz="3100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solidFill>
                  <a:srgbClr val="002060"/>
                </a:solidFill>
                <a:latin typeface="BrowalliaUPC" pitchFamily="34" charset="-34"/>
                <a:cs typeface="BrowalliaUPC" pitchFamily="34" charset="-34"/>
              </a:rPr>
              <a:t>8. THAILAND </a:t>
            </a:r>
            <a:r>
              <a:rPr lang="en-US" sz="3100" dirty="0">
                <a:solidFill>
                  <a:srgbClr val="002060"/>
                </a:solidFill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100" b="1" dirty="0">
                <a:solidFill>
                  <a:srgbClr val="002060"/>
                </a:solidFill>
                <a:latin typeface="BrowalliaUPC" pitchFamily="34" charset="-34"/>
                <a:cs typeface="BrowalliaUPC" pitchFamily="34" charset="-34"/>
              </a:rPr>
              <a:t>67.0% </a:t>
            </a:r>
            <a:r>
              <a:rPr lang="en-US" sz="3100" dirty="0">
                <a:solidFill>
                  <a:srgbClr val="002060"/>
                </a:solidFill>
                <a:latin typeface="BrowalliaUPC" pitchFamily="34" charset="-34"/>
                <a:cs typeface="BrowalliaUPC" pitchFamily="34" charset="-34"/>
              </a:rPr>
              <a:t>	</a:t>
            </a:r>
            <a:br>
              <a:rPr lang="en-US" sz="3100" dirty="0">
                <a:solidFill>
                  <a:srgbClr val="002060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9. Myanmar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59.5%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br>
              <a:rPr lang="en-US" sz="3100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10.Singapore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49.3% </a:t>
            </a:r>
            <a:r>
              <a:rPr lang="en-US" sz="3100" dirty="0">
                <a:latin typeface="BrowalliaUPC" pitchFamily="34" charset="-34"/>
                <a:cs typeface="BrowalliaUPC" pitchFamily="34" charset="-34"/>
              </a:rPr>
              <a:t>	</a:t>
            </a:r>
            <a:br>
              <a:rPr lang="en-US" sz="3100" dirty="0">
                <a:latin typeface="BrowalliaUPC" pitchFamily="34" charset="-34"/>
                <a:cs typeface="BrowalliaUPC" pitchFamily="34" charset="-34"/>
              </a:rPr>
            </a:br>
            <a:endParaRPr lang="th-TH" sz="31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32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926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5976664"/>
          </a:xfrm>
          <a:ln w="76200"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ถาม  โดยทั่วไป</a:t>
            </a:r>
            <a:r>
              <a:rPr lang="th-TH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คุ้นเคย</a:t>
            </a:r>
            <a:r>
              <a:rPr lang="th-TH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กับอาเซียน</a:t>
            </a:r>
            <a:r>
              <a:rPr lang="th-TH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แค่</a:t>
            </a:r>
            <a:r>
              <a:rPr lang="th-TH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ไหน</a:t>
            </a:r>
            <a:br>
              <a:rPr lang="th-TH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 ตอบว่า     ค่อนข้างมาก ถึง มาก</a:t>
            </a:r>
            <a:r>
              <a:rPr lang="th-TH" sz="3100" b="1" dirty="0" smtClean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1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1.Vietnam 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      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88.6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2.Laos 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          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84.5% </a:t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3.Indonesia 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       68.3%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4.THAILAND </a:t>
            </a:r>
            <a:r>
              <a:rPr lang="th-TH" sz="31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	68.0</a:t>
            </a:r>
            <a:r>
              <a:rPr lang="th-TH" sz="31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5.Malaysia 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     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65.9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6.Philippines 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59.6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7.Cambodia    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58.8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8.Brunei 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        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53.8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9.Singapore  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50.3%</a:t>
            </a:r>
            <a:br>
              <a:rPr lang="th-TH" sz="31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10</a:t>
            </a: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. Myanmar </a:t>
            </a: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      9.6%</a:t>
            </a: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3100" b="1" dirty="0">
                <a:latin typeface="BrowalliaUPC" pitchFamily="34" charset="-34"/>
                <a:cs typeface="BrowalliaUPC" pitchFamily="34" charset="-34"/>
              </a:rPr>
            </a:b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endParaRPr lang="th-TH" sz="31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33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93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6120680"/>
          </a:xfrm>
          <a:ln w="76200"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sz="7300" b="1" dirty="0" smtClean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ถาม</a:t>
            </a:r>
            <a:r>
              <a:rPr lang="th-TH" b="1" dirty="0" smtClean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   รู้จักธงอาเซียนหรือไม่</a:t>
            </a:r>
            <a:r>
              <a:rPr lang="th-TH" b="1" dirty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/>
            </a:r>
            <a:br>
              <a:rPr lang="th-TH" b="1" dirty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</a:br>
            <a:r>
              <a:rPr lang="th-TH" sz="3600" b="1" dirty="0" smtClean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ตอบว่า   รู้จัก</a:t>
            </a:r>
            <a:r>
              <a:rPr lang="th-TH" sz="3600" dirty="0">
                <a:solidFill>
                  <a:srgbClr val="7030A0"/>
                </a:solidFill>
              </a:rPr>
              <a:t/>
            </a:r>
            <a:br>
              <a:rPr lang="th-TH" sz="3600" dirty="0">
                <a:solidFill>
                  <a:srgbClr val="7030A0"/>
                </a:solidFill>
              </a:rPr>
            </a:br>
            <a:r>
              <a:rPr lang="en-US" sz="3100" b="1" dirty="0">
                <a:latin typeface="BrowalliaUPC" pitchFamily="34" charset="-34"/>
                <a:cs typeface="BrowalliaUPC" pitchFamily="34" charset="-34"/>
              </a:rPr>
              <a:t>1.Brunei 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98.5% </a:t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2.Indonesia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92.2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3.Laos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87.5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4.Myanmar	 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85.0%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5.Singapore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81.5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6.Vietnam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81.3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7.Malaysia	 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80.9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% </a:t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8.Cambodia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63.1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th-TH" sz="3100" b="1" dirty="0">
                <a:latin typeface="BrowalliaUPC" pitchFamily="34" charset="-34"/>
                <a:cs typeface="BrowalliaUPC" pitchFamily="34" charset="-34"/>
              </a:rPr>
            </a:br>
            <a:r>
              <a:rPr lang="en-US" sz="3100" b="1" dirty="0" smtClean="0">
                <a:latin typeface="BrowalliaUPC" pitchFamily="34" charset="-34"/>
                <a:cs typeface="BrowalliaUPC" pitchFamily="34" charset="-34"/>
              </a:rPr>
              <a:t>9.Philippines</a:t>
            </a:r>
            <a:r>
              <a:rPr lang="th-TH" sz="3100" b="1" dirty="0">
                <a:latin typeface="BrowalliaUPC" pitchFamily="34" charset="-34"/>
                <a:cs typeface="BrowalliaUPC" pitchFamily="34" charset="-34"/>
              </a:rPr>
              <a:t>	38.6</a:t>
            </a: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%</a:t>
            </a:r>
            <a:br>
              <a:rPr lang="th-TH" sz="3100" b="1" dirty="0" smtClean="0">
                <a:latin typeface="BrowalliaUPC" pitchFamily="34" charset="-34"/>
                <a:cs typeface="BrowalliaUPC" pitchFamily="34" charset="-34"/>
              </a:rPr>
            </a:br>
            <a:r>
              <a:rPr lang="th-TH" sz="31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10.THAILAND </a:t>
            </a:r>
            <a:r>
              <a:rPr lang="en-US" sz="31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31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 38.5</a:t>
            </a:r>
            <a:r>
              <a:rPr lang="en-US" sz="31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% 	</a:t>
            </a:r>
            <a:br>
              <a:rPr lang="en-US" sz="31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</a:br>
            <a:endParaRPr lang="th-TH" sz="3100" b="1" dirty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34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608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000" b="1" dirty="0">
                <a:latin typeface="BrowalliaUPC" pitchFamily="34" charset="-34"/>
                <a:cs typeface="BrowalliaUPC" pitchFamily="34" charset="-34"/>
              </a:rPr>
              <a:t>ทักษะที่ข้าราชการต้องมี</a:t>
            </a: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35</a:t>
            </a:fld>
            <a:endParaRPr lang="th-TH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854" y="2286480"/>
            <a:ext cx="4266641" cy="386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ภาษาอังกฤษ(การฟัง  เขียน พูด)</a:t>
            </a:r>
          </a:p>
          <a:p>
            <a:pPr eaLnBrk="1" hangingPunct="1">
              <a:spcBef>
                <a:spcPct val="50000"/>
              </a:spcBef>
              <a:buSzPct val="75000"/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การประชุมนานาชาติ</a:t>
            </a:r>
          </a:p>
          <a:p>
            <a:pPr eaLnBrk="1" hangingPunct="1">
              <a:spcBef>
                <a:spcPct val="50000"/>
              </a:spcBef>
              <a:buSzPct val="75000"/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การใช้เทคโนโลยีสารสนเทศที่ทันสมัย</a:t>
            </a:r>
          </a:p>
          <a:p>
            <a:pPr eaLnBrk="1" hangingPunct="1">
              <a:spcBef>
                <a:spcPct val="50000"/>
              </a:spcBef>
              <a:buSzPct val="75000"/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การเจรจาต่อรอง</a:t>
            </a:r>
          </a:p>
          <a:p>
            <a:pPr eaLnBrk="1" hangingPunct="1">
              <a:spcBef>
                <a:spcPct val="50000"/>
              </a:spcBef>
              <a:buSzPct val="75000"/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การบริหารความเสี่ยง</a:t>
            </a:r>
          </a:p>
          <a:p>
            <a:pPr eaLnBrk="1" hangingPunct="1">
              <a:spcBef>
                <a:spcPct val="50000"/>
              </a:spcBef>
              <a:buSzPct val="75000"/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การติดต่อประสานงาน</a:t>
            </a:r>
          </a:p>
          <a:p>
            <a:pPr eaLnBrk="1" hangingPunct="1">
              <a:spcBef>
                <a:spcPct val="50000"/>
              </a:spcBef>
              <a:buSzPct val="75000"/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ฯ ล ฯ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4877359" y="2590289"/>
            <a:ext cx="3961981" cy="378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TH SarabunPSK" pitchFamily="34" charset="-34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ภาษาประเทศเพื่อนบ้าน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การวิเคราะห์ตลาด/การ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วิเคราะห์คู่แข่ง</a:t>
            </a:r>
            <a:endParaRPr lang="th-TH" sz="2400" b="1" dirty="0"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การวางแผนเชิงกล</a:t>
            </a:r>
            <a:r>
              <a:rPr lang="th-TH" sz="2400" b="1" dirty="0" err="1">
                <a:latin typeface="BrowalliaUPC" pitchFamily="34" charset="-34"/>
                <a:cs typeface="BrowalliaUPC" pitchFamily="34" charset="-34"/>
              </a:rPr>
              <a:t>ยุทธ</a:t>
            </a:r>
            <a:endParaRPr lang="th-TH" sz="2400" b="1" dirty="0"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การยกร่าง </a:t>
            </a:r>
            <a:r>
              <a:rPr lang="en-US" sz="2000" b="1" dirty="0">
                <a:latin typeface="BrowalliaUPC" pitchFamily="34" charset="-34"/>
                <a:cs typeface="BrowalliaUPC" pitchFamily="34" charset="-34"/>
              </a:rPr>
              <a:t>MOU</a:t>
            </a:r>
            <a:r>
              <a:rPr lang="en-US" sz="2400" b="1" dirty="0">
                <a:latin typeface="BrowalliaUPC" pitchFamily="34" charset="-34"/>
                <a:cs typeface="BrowalliaUPC" pitchFamily="34" charset="-34"/>
              </a:rPr>
              <a:t> 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สัญญาระหว่างประเทศ 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การบริหารแรงงานต่างด้าว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การวางแผนกำลังคนเชิงกล</a:t>
            </a:r>
            <a:r>
              <a:rPr lang="th-TH" sz="2400" b="1" dirty="0" err="1">
                <a:latin typeface="BrowalliaUPC" pitchFamily="34" charset="-34"/>
                <a:cs typeface="BrowalliaUPC" pitchFamily="34" charset="-34"/>
              </a:rPr>
              <a:t>ยุทธ</a:t>
            </a:r>
            <a:endParaRPr lang="th-TH" sz="2400" b="1" dirty="0">
              <a:latin typeface="BrowalliaUPC" pitchFamily="34" charset="-34"/>
              <a:cs typeface="BrowalliaUPC" pitchFamily="34" charset="-34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ฯ ล ฯ</a:t>
            </a:r>
          </a:p>
        </p:txBody>
      </p:sp>
      <p:sp>
        <p:nvSpPr>
          <p:cNvPr id="12295" name="Oval 8"/>
          <p:cNvSpPr>
            <a:spLocks noChangeArrowheads="1"/>
          </p:cNvSpPr>
          <p:nvPr/>
        </p:nvSpPr>
        <p:spPr bwMode="auto">
          <a:xfrm>
            <a:off x="1066312" y="1219553"/>
            <a:ext cx="2667873" cy="106692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algn="ctr"/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ทักษะทั่วไป</a:t>
            </a:r>
          </a:p>
        </p:txBody>
      </p:sp>
      <p:sp>
        <p:nvSpPr>
          <p:cNvPr id="12296" name="Oval 9"/>
          <p:cNvSpPr>
            <a:spLocks noChangeArrowheads="1"/>
          </p:cNvSpPr>
          <p:nvPr/>
        </p:nvSpPr>
        <p:spPr bwMode="auto">
          <a:xfrm>
            <a:off x="5486679" y="1295864"/>
            <a:ext cx="2666476" cy="10669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31" tIns="45716" rIns="91431" bIns="45716" anchor="ctr"/>
          <a:lstStyle/>
          <a:p>
            <a:pPr algn="ctr"/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ทักษะเฉพาะ</a:t>
            </a:r>
          </a:p>
        </p:txBody>
      </p:sp>
    </p:spTree>
    <p:extLst>
      <p:ext uri="{BB962C8B-B14F-4D97-AF65-F5344CB8AC3E}">
        <p14:creationId xmlns:p14="http://schemas.microsoft.com/office/powerpoint/2010/main" val="289305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/>
      <p:bldP spid="12293" grpId="0"/>
      <p:bldP spid="12295" grpId="0" animBg="1"/>
      <p:bldP spid="1229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83671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251520" y="2924944"/>
            <a:ext cx="8602221" cy="3456384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ระบบ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ราชการในฐานะที่เป็น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กลไกสำคัญ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ในการขับเคลื่อน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การ       </a:t>
            </a:r>
          </a:p>
          <a:p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พัฒนา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ของ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ประเทศจำเป็น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อย่าง ยิ่งที่จะต้องมีการ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ปรับตัวเพื่อ</a:t>
            </a: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รองรับ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ต่อผลกระทบที่จะเกิดขึ้น ซึ่งก็จะมีทั้งส่วนราชการ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ที่</a:t>
            </a: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เกี่ยวข้อง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หลัก และ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ส่วนราชการ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ที่เกี่ยวข้อง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ในลำดับ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รองลงไป </a:t>
            </a:r>
            <a:endParaRPr lang="th-TH" sz="3200" b="1" dirty="0" smtClean="0">
              <a:latin typeface="BrowalliaUPC" pitchFamily="34" charset="-34"/>
              <a:cs typeface="BrowalliaUPC" pitchFamily="34" charset="-34"/>
            </a:endParaRP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แต่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อย่างไรก็ตามในการ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ปรับตัวเพื่อ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รองรับผลกระทบที่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เกิดขึ้น     </a:t>
            </a:r>
          </a:p>
          <a:p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จำเป็นที่จะต้อง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มีการ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วิเคราะห์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และขับเคลื่อนพร้อม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กันอย่าง</a:t>
            </a: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เป็นระบบ</a:t>
            </a:r>
            <a:endParaRPr lang="en-US" sz="32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3827" name="สี่เหลี่ยมผืนผ้ามุมมน 33826"/>
          <p:cNvSpPr/>
          <p:nvPr/>
        </p:nvSpPr>
        <p:spPr>
          <a:xfrm>
            <a:off x="356975" y="421401"/>
            <a:ext cx="8568952" cy="108012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ประชาคมอาเซียนกับผลกระทบต่อระบบราชการ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และ</a:t>
            </a:r>
          </a:p>
          <a:p>
            <a:pPr algn="ctr"/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กรมการ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ปกครอง</a:t>
            </a:r>
            <a:endParaRPr lang="en-US" sz="32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36</a:t>
            </a:fld>
            <a:endParaRPr lang="th-TH"/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1871210" y="1812682"/>
            <a:ext cx="5328592" cy="86409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ผลกระทบต่อระบบราชการ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00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3827" grpId="0" animBg="1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99592" y="462697"/>
            <a:ext cx="7776864" cy="936104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latin typeface="BrowalliaUPC" pitchFamily="34" charset="-34"/>
                <a:cs typeface="BrowalliaUPC" pitchFamily="34" charset="-34"/>
              </a:rPr>
              <a:t>ผลกระทบต่อกรมการปกครอง</a:t>
            </a:r>
            <a:endParaRPr lang="th-TH" sz="48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403648" y="1844824"/>
            <a:ext cx="6912768" cy="1080120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มิติด้านความมั่นคงภายใน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403648" y="3573016"/>
            <a:ext cx="6912768" cy="900100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มิติด้านการบริหารจัดการพื้นที่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427909" y="5085184"/>
            <a:ext cx="6912768" cy="1152128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มิติด้านการสื่อสาร และการสร้างความรู้</a:t>
            </a:r>
          </a:p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ความเข้าใจให้กับประชาชนในพื้นที่ 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72779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83671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611560" y="836712"/>
            <a:ext cx="8064896" cy="5400600"/>
          </a:xfrm>
          <a:prstGeom prst="roundRect">
            <a:avLst/>
          </a:prstGeom>
          <a:ln w="76200"/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ปัญหาความมั่นคงรูปแบบ</a:t>
            </a:r>
            <a:r>
              <a:rPr lang="th-TH" sz="3600" b="1" dirty="0" smtClean="0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ใหม่</a:t>
            </a:r>
          </a:p>
          <a:p>
            <a:r>
              <a:rPr lang="th-TH" sz="3600" b="1" dirty="0" smtClean="0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3600" b="1" dirty="0">
                <a:solidFill>
                  <a:srgbClr val="C00000"/>
                </a:solidFill>
                <a:latin typeface="BrowalliaUPC" pitchFamily="34" charset="-34"/>
                <a:cs typeface="BrowalliaUPC" pitchFamily="34" charset="-34"/>
              </a:rPr>
              <a:t>Non-traditional Security Issues)</a:t>
            </a:r>
          </a:p>
          <a:p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การเป็นประชาคมอาเซียนจะส่งผลกระทบ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ทางอ้อม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ให้เกิดปัญหาความมั่นคงรูปแบบใหม่ (</a:t>
            </a:r>
            <a:r>
              <a:rPr lang="en-US" sz="3600" b="1" dirty="0">
                <a:latin typeface="BrowalliaUPC" pitchFamily="34" charset="-34"/>
                <a:cs typeface="BrowalliaUPC" pitchFamily="34" charset="-34"/>
              </a:rPr>
              <a:t>non-traditional   </a:t>
            </a:r>
            <a:r>
              <a:rPr lang="en-US" sz="3600" b="1" dirty="0" smtClean="0">
                <a:latin typeface="BrowalliaUPC" pitchFamily="34" charset="-34"/>
                <a:cs typeface="BrowalliaUPC" pitchFamily="34" charset="-34"/>
              </a:rPr>
              <a:t>security Issues) 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เช่น  ปัญหา</a:t>
            </a:r>
            <a:r>
              <a:rPr lang="th-TH" sz="3600" b="1" dirty="0" err="1" smtClean="0">
                <a:latin typeface="BrowalliaUPC" pitchFamily="34" charset="-34"/>
                <a:cs typeface="BrowalliaUPC" pitchFamily="34" charset="-34"/>
              </a:rPr>
              <a:t>ยาเสพติด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   อาชญากรรม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ข้ามชาติ 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  การลักลอบนำเข้า  หรือ    การเคลื่อนย้าย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สินค้า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ผิด ต้น     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ซึ่งปัญหาเหล่านี้เป็นปัญหาที่สามารถแอบแฝงมากับการลงทุน หรือ กา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รทำการค้า</a:t>
            </a:r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กับต่างประเทศ</a:t>
            </a:r>
            <a:endParaRPr lang="en-US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38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132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83671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827584" y="188640"/>
            <a:ext cx="7488832" cy="64807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การบริหารงานทะเบียนราษฎร</a:t>
            </a:r>
            <a:endParaRPr lang="en-US" sz="3600" b="1" dirty="0">
              <a:solidFill>
                <a:srgbClr val="FFFF00"/>
              </a:solidFill>
              <a:latin typeface="BrowalliaUPC" pitchFamily="34" charset="-34"/>
              <a:cs typeface="BrowalliaUPC" pitchFamily="34" charset="-34"/>
            </a:endParaRPr>
          </a:p>
          <a:p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แม้ประชาคมอาเซียนจะ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มีการทำข้อตกลง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ให้มีการเคลื่อนย้ายแรงงาน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วิชาชีพ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อย่าง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เสรีใน </a:t>
            </a: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7 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สา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ขา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วิชาชีพ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คือ แพทย์ </a:t>
            </a:r>
            <a:r>
              <a:rPr lang="th-TH" sz="2400" b="1" dirty="0" err="1">
                <a:latin typeface="BrowalliaUPC" pitchFamily="34" charset="-34"/>
                <a:cs typeface="BrowalliaUPC" pitchFamily="34" charset="-34"/>
              </a:rPr>
              <a:t>ทันตแพทย์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 พยาบาล 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วิศวกรรม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สถาปัตยกรรม 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บัญชี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และการ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สำรวจ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อย่างไรก็ดีใน ระยะเฉพาะหน้า การเตรียมพร้อมเข้าสู่ประชาคมเศรษฐกิจอาเซียนของประเทศต่างๆ รวมทั้งไทยจะส่งผลให้เกิด การลงทุนด้านโครงสร้าง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พื้นฐาน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ขนาดใหญ่จากภาครัฐและเอกชน 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เช่น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ถนน ท่าเรือ โรงงาน สถานประกอบการ เป็นต้น ดังนั้น จึงเป็นโอกาสให้เกิดการเคลื่อนย้ายของแรงงานต่างด้าวทั้งที่ถูกและผิดกฎหมายจากประเทศ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อื่น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เข้า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มาทำงาน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รับจ้างเป็นแรงงานให้กับผู้ประกอบการภายในประเทศมากขึ้น ขณะเดียวกันการเคลื่อนย้ายแรงงาน 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วิชาชีพ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เสรีในปี </a:t>
            </a: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2558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ยังจะก่อให้เกิดการย้ายถิ่นฐานของผู้ประกอบ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อาชีพ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ตามข้อตกลง 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เช่น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แพทย์ 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วิศวกร 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ที่ สามารถเข้า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มาทำงาน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และ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พำนัก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ในประเทศไทยมากขึ้น ดังนั้น งานทะเบียนที่เกี่ยวกับบุคคลภายใต้ความ รับผิดชอบของกระทรวงมหาดไทยจึงได้รับผลกระทบในแง่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การบังคับใช้ให้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เป็นไปตามกฎหมาย และป้องกันมิให้มี การแสวงหาประโยชน์จากระบบทะเบียนและบัตร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ประจำตัว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ประชาชน</a:t>
            </a:r>
            <a:endParaRPr lang="en-US" sz="24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39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132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76872"/>
            <a:ext cx="8229600" cy="373380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thaiDist" eaLnBrk="1" hangingPunct="1">
              <a:lnSpc>
                <a:spcPct val="70000"/>
              </a:lnSpc>
              <a:buClr>
                <a:schemeClr val="tx1"/>
              </a:buClr>
              <a:buSzPct val="70000"/>
              <a:buFont typeface="Wingdings" pitchFamily="2" charset="2"/>
              <a:buChar char="%"/>
              <a:defRPr/>
            </a:pPr>
            <a:endParaRPr lang="th-TH" sz="3600" b="1" dirty="0" smtClean="0">
              <a:latin typeface="BrowalliaUPC" pitchFamily="34" charset="-34"/>
              <a:cs typeface="BrowalliaUPC" pitchFamily="34" charset="-34"/>
            </a:endParaRPr>
          </a:p>
          <a:p>
            <a:pPr algn="thaiDist" eaLnBrk="1" hangingPunct="1">
              <a:lnSpc>
                <a:spcPct val="70000"/>
              </a:lnSpc>
              <a:buClr>
                <a:schemeClr val="tx1"/>
              </a:buClr>
              <a:buSzPct val="70000"/>
              <a:buFont typeface="Wingdings" pitchFamily="2" charset="2"/>
              <a:buChar char="%"/>
              <a:defRPr/>
            </a:pP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 ส่งเสริมความเข้าใจอันดีระหว่างประเทศสมาชิก</a:t>
            </a:r>
          </a:p>
          <a:p>
            <a:pPr algn="thaiDist" eaLnBrk="1" hangingPunct="1">
              <a:lnSpc>
                <a:spcPct val="70000"/>
              </a:lnSpc>
              <a:buClr>
                <a:schemeClr val="tx1"/>
              </a:buClr>
              <a:buSzPct val="70000"/>
              <a:buFont typeface="Wingdings" pitchFamily="2" charset="2"/>
              <a:buChar char="%"/>
              <a:defRPr/>
            </a:pP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 ธำรงสันติภาพ เสถียรภาพ ความมั่นคง</a:t>
            </a:r>
          </a:p>
          <a:p>
            <a:pPr algn="thaiDist" eaLnBrk="1" hangingPunct="1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Char char="%"/>
              <a:defRPr/>
            </a:pP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 เสริมสร้างเศรษฐกิจและความอยู่ดีกินดีของประชาชน</a:t>
            </a:r>
          </a:p>
          <a:p>
            <a:pPr algn="thaiDist" eaLnBrk="1" hangingPunct="1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Char char="%"/>
              <a:defRPr/>
            </a:pP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 พัฒนาสังคมและวัฒนธรรม</a:t>
            </a:r>
          </a:p>
          <a:p>
            <a:pPr algn="thaiDist" eaLnBrk="1" hangingPunct="1"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SzPct val="70000"/>
              <a:buFont typeface="Wingdings" pitchFamily="2" charset="2"/>
              <a:buChar char="%"/>
              <a:defRPr/>
            </a:pP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 ส่งเสริมความร่วมมือกับภายนอก (อาเซียน)  และ          องค์การระหว่างประเทศต่างๆ</a:t>
            </a:r>
          </a:p>
          <a:p>
            <a:pPr algn="thaiDist">
              <a:lnSpc>
                <a:spcPct val="70000"/>
              </a:lnSpc>
              <a:buClr>
                <a:schemeClr val="tx1"/>
              </a:buClr>
              <a:buSzPct val="70000"/>
              <a:buFont typeface="Wingdings" pitchFamily="2" charset="2"/>
              <a:buChar char="%"/>
              <a:defRPr/>
            </a:pPr>
            <a:endParaRPr lang="th-TH" dirty="0" smtClean="0">
              <a:effectLst/>
              <a:cs typeface="JasmineUPC" pitchFamily="18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4</a:t>
            </a:fld>
            <a:endParaRPr lang="th-TH"/>
          </a:p>
        </p:txBody>
      </p:sp>
      <p:pic>
        <p:nvPicPr>
          <p:cNvPr id="118786" name="Picture 2" descr="Flags-11flags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5"/>
          <a:stretch>
            <a:fillRect/>
          </a:stretch>
        </p:blipFill>
        <p:spPr bwMode="auto">
          <a:xfrm>
            <a:off x="6019800" y="304800"/>
            <a:ext cx="2895600" cy="168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62608" y="685800"/>
            <a:ext cx="4800600" cy="769441"/>
          </a:xfrm>
          <a:prstGeom prst="rect">
            <a:avLst/>
          </a:prstGeom>
          <a:ln w="76200"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4400" b="1" dirty="0">
                <a:latin typeface="BrowalliaUPC" pitchFamily="34" charset="-34"/>
                <a:cs typeface="BrowalliaUPC" pitchFamily="34" charset="-34"/>
              </a:rPr>
              <a:t>วัตถุประสงค์ของอาเซียน</a:t>
            </a:r>
          </a:p>
        </p:txBody>
      </p:sp>
    </p:spTree>
    <p:extLst>
      <p:ext uri="{BB962C8B-B14F-4D97-AF65-F5344CB8AC3E}">
        <p14:creationId xmlns:p14="http://schemas.microsoft.com/office/powerpoint/2010/main" val="80335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nimBg="1"/>
      <p:bldP spid="819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83671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95536" y="332656"/>
            <a:ext cx="8424936" cy="60486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>
                <a:solidFill>
                  <a:schemeClr val="accent6">
                    <a:lumMod val="50000"/>
                  </a:schemeClr>
                </a:solidFill>
                <a:latin typeface="BrowalliaUPC" pitchFamily="34" charset="-34"/>
                <a:cs typeface="BrowalliaUPC" pitchFamily="34" charset="-34"/>
              </a:rPr>
              <a:t>การจัดการความขัดแย้งและกา</a:t>
            </a:r>
            <a:r>
              <a:rPr lang="th-TH" sz="3600" b="1" dirty="0" smtClean="0">
                <a:solidFill>
                  <a:schemeClr val="accent6">
                    <a:lumMod val="50000"/>
                  </a:schemeClr>
                </a:solidFill>
                <a:latin typeface="BrowalliaUPC" pitchFamily="34" charset="-34"/>
                <a:cs typeface="BrowalliaUPC" pitchFamily="34" charset="-34"/>
              </a:rPr>
              <a:t>รอำนวย</a:t>
            </a:r>
            <a:r>
              <a:rPr lang="th-TH" sz="3600" b="1" dirty="0">
                <a:solidFill>
                  <a:schemeClr val="accent6">
                    <a:lumMod val="50000"/>
                  </a:schemeClr>
                </a:solidFill>
                <a:latin typeface="BrowalliaUPC" pitchFamily="34" charset="-34"/>
                <a:cs typeface="BrowalliaUPC" pitchFamily="34" charset="-34"/>
              </a:rPr>
              <a:t>ความเป็นธรรม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BrowalliaUPC" pitchFamily="34" charset="-34"/>
              <a:cs typeface="BrowalliaUPC" pitchFamily="34" charset="-34"/>
            </a:endParaRPr>
          </a:p>
          <a:p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บทเรียน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จากการ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พัฒนาในอดีต 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พัฒนา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ทาง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เศรษฐกิจย่อมมีผลกระทบต่อสังคม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ใน 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ด้านต่างๆ ไม่ว่า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จะ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เป็นด้านสิ่ง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แวดลอม 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วิถีชีวิตชุมชน ทำให้โครงการพัฒนาที่จะเกิดขึ้นอาจได้รับ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แรง 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ต่อต้าน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จากประชาชน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ที่อาจได้รับ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ผลกระทบ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ในพื้นที่ก่อน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ก่อสร้าง หรือ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ประชาชน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ที่ได้รับ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ผลกระทบ 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ภายหลัง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จากโครงการ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ที่มีการดำเนินการแล้วเสร็จ เช่น 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จากโรงงาน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หรือ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สถานประกอบการ 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เป็นต้น ดังนั้น 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กลไกการจดการความ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ขัดแย้งระหว่างภาครัฐ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/ภาคเอกชน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กับ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ประชาชน 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หรือระหว่าง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ประชาชน 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ด้วยกันเองจึงต้องมีการเตรียมการเพื่อรับมือกับสถานการณ์ที่อาจจะเกิดขึ้น ดังนั้น การกำหนดแนวทางการ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ไกล่เกลี่ยข้อ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พิพาท 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หรือแนวทางการจัดการทรัพยากรธรรมชาติในท้องถิ่นอย่างมีส่วน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ร่วมจึงเป็น 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สิ่งที่ต้อง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คำนึงถึง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และเตรียมการ ซึ่งเป็นภารกิจของฝ่ายปกครองด้วย ขณะเดียวกัน ยังต้องให้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ความสำคัญ</a:t>
            </a:r>
            <a:r>
              <a:rPr lang="en-US" sz="2400" dirty="0">
                <a:latin typeface="BrowalliaUPC" pitchFamily="34" charset="-34"/>
                <a:cs typeface="BrowalliaUPC" pitchFamily="34" charset="-34"/>
              </a:rPr>
              <a:t/>
            </a:r>
            <a:br>
              <a:rPr lang="en-US" sz="2400" dirty="0">
                <a:latin typeface="BrowalliaUPC" pitchFamily="34" charset="-34"/>
                <a:cs typeface="BrowalliaUPC" pitchFamily="34" charset="-34"/>
              </a:rPr>
            </a:b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กับการ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พัฒนา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กลไกการจัดการความขัดแย้ง และกา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รอำนวย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ความ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เป็น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ธรรม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ให้แก่ชาวต่างชาติที่อาศัย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อยู่ ในประเทศไทย 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เช่น 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ระบบ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ร้องเรียนหรือร้องทุกข์ 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ระบบการ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ไกล่เกลี่ย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และ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ประนีประนอม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ความ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ขัดแย้ง ระหว่าง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บริษัทต่างชาติกับประชาชน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ในพื้นที่เพื่อนำไปสู่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กระบวนการจัดการที่มี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มาตรฐานในระดับ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สากล</a:t>
            </a:r>
            <a:endParaRPr lang="en-US" sz="24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40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356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83671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755576" y="692696"/>
            <a:ext cx="7920880" cy="5544616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การค้าและการติดต่อตามแนวชายแดน</a:t>
            </a:r>
            <a:endParaRPr lang="en-US" sz="36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  <a:p>
            <a:r>
              <a:rPr lang="th-TH" b="1" dirty="0">
                <a:latin typeface="BrowalliaUPC" pitchFamily="34" charset="-34"/>
                <a:cs typeface="BrowalliaUPC" pitchFamily="34" charset="-34"/>
              </a:rPr>
              <a:t>ประชาคมอาเซียนจะก่อให้เกิดการขยายตัวของระบบการค้าชายแดนขนาดใหญ่ เนื่องจาก การขจัด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ภาษีนำเข้าระหว่าง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ประเทศ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สมาชิก ทำให้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เกิดการขนถ่าย 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นำเข้าวัตถุดิบ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/สินค้าจากประเทศ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อื่น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ที่มี ต้นทุนถูก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กว่า 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ดังนั้น 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พื้นที่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ชายแดนของ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จังหวัด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ที่มีการค้าอยู่แล้วในปัจจุบันจึงมีแนวโน้มที่จะได้รับการ ส่งเสริมการค้าขายกับประเทศ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เพื่อน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บ้านในระดับที่สูงยิ่งขึ้น ในขณะ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ที่พื้นที่จังหวัด 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หรื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ออำเภอ 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ที่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มีพื้นที่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ติด ชายแดนที่ยังไม่ได้มีการเปิดเป็นด่านการค้าหรือจุดผ่านแดนก็มีแนวโน้มที่จะได้รับการ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สนับสนุนให้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มีการ ยกระดับมากขึ้นด้วย</a:t>
            </a:r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เช่นกัน </a:t>
            </a:r>
            <a:r>
              <a:rPr lang="th-TH" b="1" dirty="0">
                <a:latin typeface="BrowalliaUPC" pitchFamily="34" charset="-34"/>
                <a:cs typeface="BrowalliaUPC" pitchFamily="34" charset="-34"/>
              </a:rPr>
              <a:t>กรมการปกครองต้องมีการเข้าไปจัดระเบียบสังคมและความสงบเรียบร้อย พร้อม ทั้งเร่งพัฒนาระบบการให้บริการให้มีศักยภาพมากยิ่งขึ้น</a:t>
            </a:r>
            <a:endParaRPr lang="en-US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41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356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83671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115616" y="548680"/>
            <a:ext cx="7200800" cy="5616624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การประกอบอาชีพของประชาชน</a:t>
            </a:r>
            <a:endParaRPr lang="en-US" sz="36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  <a:p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ภายใต้สภาพแวดล้อมทางการค้า การลงทุน การบริการ และการเคลื่อนย้ายแรงงาน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วิชาชีพเสรี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ย่อมเป็นทั้งโอกาสและผลกระทบสาหรับประชากรวัยแรงงานของไทย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ในพื้นที่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กล่าวคือ หากประเทศไทยมี ประชากร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วัย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แรงงานที่มีคุณภาพ และมีความพร้อมในการปรับตัวก็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จะทำให้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ประชาชนได้รับประโยชน์จาก โอกาสในการประกอบ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อาชีพ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ที่เปิด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กว้าง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จากการ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สามารถทำงาน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ในต่างประเทศ หรือ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การ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จ้าง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งานอันเกิดจาก </a:t>
            </a:r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การขยายตัวของการลงทุนภายในประเทศซึ่งย่อมเป็นการยกระดับชีวิตความเป็นอยู่ของตนได้</a:t>
            </a:r>
            <a:endParaRPr lang="en-US" sz="32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42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356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120680" cy="1143000"/>
          </a:xfrm>
          <a:ln w="76200"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ประเด็นคำถามที่น่าสนใจ</a:t>
            </a:r>
            <a:endParaRPr lang="th-TH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71600" y="2420888"/>
            <a:ext cx="7272808" cy="36004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th-TH" sz="3600" b="1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 algn="ctr">
              <a:buNone/>
            </a:pP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ผู้ว่า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ราชการจังหวัดที่มาจากการแต่งตั้ง </a:t>
            </a:r>
            <a:endParaRPr lang="en-US" sz="3600" b="1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BrowalliaUPC" pitchFamily="34" charset="-34"/>
                <a:cs typeface="BrowalliaUPC" pitchFamily="34" charset="-34"/>
              </a:rPr>
              <a:t>VS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 </a:t>
            </a:r>
          </a:p>
          <a:p>
            <a:pPr marL="0" indent="0" algn="ctr">
              <a:buNone/>
            </a:pP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ผู้ว่าราชการจังหวัดที่มาจากการเลือกตั้ง </a:t>
            </a:r>
          </a:p>
          <a:p>
            <a:pPr marL="0" indent="0" algn="ctr"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แบบไหนจะดีและเกิดประโยชน์ต่อประชาชนสูงสุด</a:t>
            </a:r>
            <a:endParaRPr lang="th-TH" sz="3600" b="1" dirty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43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660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44</a:t>
            </a:fld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971600" y="404664"/>
            <a:ext cx="7416824" cy="151216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เหตุผลสนับสนุนผู้ว่าราชการจังหวัดที่มาจากการแต่งตั้ง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13090" y="3212976"/>
            <a:ext cx="2808312" cy="1944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คุณสมบัติและประสบการณ์</a:t>
            </a:r>
          </a:p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การทำงาน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202507" y="2564904"/>
            <a:ext cx="4176464" cy="37444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๑) มีความรู้ความสามารถเป็น   </a:t>
            </a: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ที่ประจักษ์</a:t>
            </a: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๒) สั่งสมความ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เชี่ยวชาญ   </a:t>
            </a:r>
            <a:endParaRPr lang="th-TH" sz="3200" b="1" dirty="0" smtClean="0">
              <a:latin typeface="BrowalliaUPC" pitchFamily="34" charset="-34"/>
              <a:cs typeface="BrowalliaUPC" pitchFamily="34" charset="-34"/>
            </a:endParaRPr>
          </a:p>
          <a:p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หลายสาขา</a:t>
            </a: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๓)  มีความรู้หลากหลายซึ่งได้  </a:t>
            </a: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  จากการปฏิบัติหน้าที่ใน  </a:t>
            </a:r>
          </a:p>
          <a:p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 หลายพื้นที่</a:t>
            </a:r>
            <a:endParaRPr lang="th-TH" sz="32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3563888" y="407707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867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45</a:t>
            </a:fld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971600" y="404664"/>
            <a:ext cx="7416824" cy="151216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เหตุผลสนับสนุนผู้ว่าราชการจังหวัดที่มาจากการแต่งตั้ง (ต่อ)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13090" y="3212976"/>
            <a:ext cx="2808312" cy="1944216"/>
          </a:xfrm>
          <a:prstGeom prst="round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ค่าใช้จ่ายในการเข้าดำรงตำแหน่ง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202507" y="2564904"/>
            <a:ext cx="4176464" cy="3312368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thaiNumParenR"/>
            </a:pP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ไม่มีค่าใช้จ่ายในการเลือกตั้ง</a:t>
            </a: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๒)   ลดความ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เสี่ยง</a:t>
            </a:r>
            <a:endParaRPr lang="th-TH" sz="3200" b="1" dirty="0" smtClean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3563888" y="407707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889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46</a:t>
            </a:fld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971600" y="404664"/>
            <a:ext cx="7416824" cy="151216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เหตุผลสนับสนุนผู้ว่าราชการจังหวัดที่มาจากการแต่งตั้ง (ต่อ)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13090" y="3212976"/>
            <a:ext cx="2808312" cy="1944216"/>
          </a:xfrm>
          <a:prstGeom prst="round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ความเป็นกลางทางการเมือง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202507" y="2780928"/>
            <a:ext cx="4176464" cy="2952328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thaiNumParenR"/>
            </a:pP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ทำงานมุ่งประโยชน์ของประชาชน</a:t>
            </a: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๒)  สนองต่อนโยบายของ    </a:t>
            </a:r>
          </a:p>
          <a:p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  รัฐบาล</a:t>
            </a:r>
            <a:endParaRPr lang="th-TH" sz="32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3563888" y="407707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706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47</a:t>
            </a:fld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971600" y="404664"/>
            <a:ext cx="7416824" cy="151216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เหตุผลสนับสนุนผู้ว่าราชการจังหวัดที่มาจากการแต่งตั้ง (ต่อ)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13090" y="3212976"/>
            <a:ext cx="2808312" cy="194421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ระบบการปกครองส่วนภูมิภาค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202507" y="2564904"/>
            <a:ext cx="4176464" cy="3744416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thaiNumParenR"/>
            </a:pP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ความจำเป็นในด้าน</a:t>
            </a:r>
          </a:p>
          <a:p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   ความมั่นคง</a:t>
            </a:r>
          </a:p>
          <a:p>
            <a:pPr marL="514350" indent="-514350">
              <a:buAutoNum type="thaiNumParenR" startAt="2"/>
            </a:pP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การพัฒนาเศรษฐกิจ  </a:t>
            </a:r>
          </a:p>
          <a:p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  โดยรวมของประเทศ</a:t>
            </a:r>
          </a:p>
          <a:p>
            <a:pPr marL="514350" indent="-514350">
              <a:buAutoNum type="thaiNumParenR" startAt="3"/>
            </a:pP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การกำกับดูแล</a:t>
            </a:r>
          </a:p>
          <a:p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  องค์กรปกครองส่วน  </a:t>
            </a:r>
          </a:p>
          <a:p>
            <a:r>
              <a:rPr lang="th-TH" sz="3200" b="1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dirty="0" smtClean="0">
                <a:latin typeface="BrowalliaUPC" pitchFamily="34" charset="-34"/>
                <a:cs typeface="BrowalliaUPC" pitchFamily="34" charset="-34"/>
              </a:rPr>
              <a:t>      ท้องถิ่น</a:t>
            </a:r>
            <a:endParaRPr lang="th-TH" sz="32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3563888" y="407707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706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89299" y="4869160"/>
            <a:ext cx="4248472" cy="1080120"/>
          </a:xfrm>
          <a:ln w="76200"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atin typeface="BrowalliaUPC" pitchFamily="34" charset="-34"/>
                <a:cs typeface="BrowalliaUPC" pitchFamily="34" charset="-34"/>
              </a:rPr>
              <a:t>จบการบรรยาย</a:t>
            </a:r>
            <a:endParaRPr lang="th-TH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48</a:t>
            </a:fld>
            <a:endParaRPr lang="th-TH"/>
          </a:p>
        </p:txBody>
      </p:sp>
      <p:pic>
        <p:nvPicPr>
          <p:cNvPr id="34822" name="Picture 6" descr="https://encrypted-tbn0.gstatic.com/images?q=tbn:ANd9GcRjqgK62XoaAxBdogkysATO1leY_0oXOB0GmcFw9LVjEwtdLSw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6746"/>
            <a:ext cx="3104669" cy="201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4" name="Picture 8" descr="https://encrypted-tbn1.gstatic.com/images?q=tbn:ANd9GcQ3Z-Fkqj1PnFZX2u9uP_BiItQ-_P_AjHumyUpH0LRqklqpwmh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3199"/>
            <a:ext cx="3484646" cy="186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6" name="Picture 10" descr="https://encrypted-tbn1.gstatic.com/images?q=tbn:ANd9GcRDNWz3PiBUN2mwrrvWJPOtuznmoOqfY-hpHOqM3TCpRNoi7jD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874" y="270892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12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72985" y="860303"/>
            <a:ext cx="5019868" cy="51735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 descr="http://www.iamfkw.com/asean/images/stories/asean/pic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674" y="1159343"/>
            <a:ext cx="4392489" cy="457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วงรี 1"/>
          <p:cNvSpPr/>
          <p:nvPr/>
        </p:nvSpPr>
        <p:spPr>
          <a:xfrm rot="20189084">
            <a:off x="6444208" y="721575"/>
            <a:ext cx="2520280" cy="10081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 VISION</a:t>
            </a:r>
            <a:endParaRPr lang="th-TH" dirty="0"/>
          </a:p>
        </p:txBody>
      </p:sp>
      <p:sp>
        <p:nvSpPr>
          <p:cNvPr id="5" name="วงรี 4"/>
          <p:cNvSpPr/>
          <p:nvPr/>
        </p:nvSpPr>
        <p:spPr>
          <a:xfrm rot="20080116">
            <a:off x="6513818" y="2476067"/>
            <a:ext cx="2520280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 IDENTITY</a:t>
            </a:r>
            <a:endParaRPr lang="th-TH" dirty="0"/>
          </a:p>
        </p:txBody>
      </p:sp>
      <p:sp>
        <p:nvSpPr>
          <p:cNvPr id="6" name="วงรี 5"/>
          <p:cNvSpPr/>
          <p:nvPr/>
        </p:nvSpPr>
        <p:spPr>
          <a:xfrm rot="20055676">
            <a:off x="6210435" y="4280045"/>
            <a:ext cx="2987824" cy="12241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 COMMUNITY</a:t>
            </a:r>
            <a:endParaRPr lang="th-TH" dirty="0"/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416229" y="6092213"/>
            <a:ext cx="7180108" cy="649155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หนึ่งวิสัยทัศน์   หนึ่ง</a:t>
            </a:r>
            <a:r>
              <a:rPr lang="th-TH" sz="3600" b="1" dirty="0" err="1" smtClean="0">
                <a:latin typeface="BrowalliaUPC" pitchFamily="34" charset="-34"/>
                <a:cs typeface="BrowalliaUPC" pitchFamily="34" charset="-34"/>
              </a:rPr>
              <a:t>อัตต</a:t>
            </a:r>
            <a:r>
              <a:rPr lang="th-TH" sz="3600" b="1" dirty="0" smtClean="0">
                <a:latin typeface="BrowalliaUPC" pitchFamily="34" charset="-34"/>
                <a:cs typeface="BrowalliaUPC" pitchFamily="34" charset="-34"/>
              </a:rPr>
              <a:t>ลักษณ์   หนึ่งประชาคม</a:t>
            </a:r>
            <a:endParaRPr lang="th-TH" sz="3600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971600" y="152634"/>
            <a:ext cx="5432316" cy="540062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/>
              <a:t>คำขวัญของประชาคมอาเซียน</a:t>
            </a:r>
            <a:endParaRPr lang="th-TH" sz="3600" b="1" dirty="0"/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439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8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6</a:t>
            </a:fld>
            <a:endParaRPr lang="th-TH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188640"/>
            <a:ext cx="8229600" cy="1143000"/>
          </a:xfrm>
          <a:ln w="76200"/>
          <a:effectLst>
            <a:innerShdw blurRad="63500" dist="50800">
              <a:prstClr val="black">
                <a:alpha val="50000"/>
              </a:prstClr>
            </a:innerShdw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tx1"/>
                </a:solidFill>
                <a:effectLst/>
                <a:latin typeface="BrowalliaUPC" pitchFamily="34" charset="-34"/>
                <a:cs typeface="BrowalliaUPC" pitchFamily="34" charset="-34"/>
              </a:rPr>
              <a:t>ความเป็นมาของการจัดตั้งประชาคมอาเซียน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556792"/>
            <a:ext cx="8229600" cy="5068887"/>
          </a:xfrm>
          <a:ln w="76200"/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buClr>
                <a:schemeClr val="tx1"/>
              </a:buClr>
              <a:buSzPct val="70000"/>
              <a:buFont typeface="Wingdings" pitchFamily="2" charset="2"/>
              <a:buChar char="I"/>
            </a:pPr>
            <a:r>
              <a:rPr lang="th-TH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เดือนธันวาคม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2540 </a:t>
            </a:r>
            <a:r>
              <a:rPr lang="th-TH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ผู้นำอาเซียนได้รับรองเอกสาร "วิสัยทัศน์อาเซียน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2020" </a:t>
            </a:r>
            <a:r>
              <a:rPr lang="th-TH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กำหนดเป้าหมายหลัก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4 </a:t>
            </a:r>
            <a:r>
              <a:rPr lang="th-TH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ประการ เพื่อมุ่งพัฒนาอาเซียนไปสู่ "ประชาคมอาเซียน" (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ASEAN Community)</a:t>
            </a:r>
            <a:r>
              <a:rPr lang="th-TH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ให้เป็นผลสำเร็จภายในปี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2563 (</a:t>
            </a:r>
            <a:r>
              <a:rPr lang="th-TH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ค.ศ.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2020) </a:t>
            </a:r>
            <a:r>
              <a:rPr lang="th-TH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ซึ่งจะประกอบด้วย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 "</a:t>
            </a:r>
            <a:r>
              <a:rPr lang="th-TH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เสาประชาคมหลักรวม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3 </a:t>
            </a:r>
            <a:r>
              <a:rPr lang="th-TH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เสา" ได้แก่ ประชาคมความมั่นคงอาเซียน ประชาคมเศรษฐกิจอาเซียน และ ประชาคมสังคม-วัฒนธรรมอาเซียน รวมทั้งจัดโครงสร้างองค์กรของอาเซียน รองรับภารกิจและ</a:t>
            </a:r>
            <a:r>
              <a:rPr lang="th-TH" sz="2800" b="1" dirty="0" err="1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พันธ</a:t>
            </a:r>
            <a:r>
              <a:rPr lang="th-TH" sz="28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กิจ</a:t>
            </a:r>
          </a:p>
          <a:p>
            <a:pPr eaLnBrk="1" hangingPunct="1">
              <a:buClr>
                <a:schemeClr val="tx1"/>
              </a:buClr>
              <a:buSzPct val="70000"/>
              <a:buFont typeface="Wingdings" pitchFamily="2" charset="2"/>
              <a:buChar char="I"/>
            </a:pPr>
            <a:r>
              <a:rPr lang="th-TH" sz="2800" b="1" dirty="0" smtClean="0">
                <a:solidFill>
                  <a:srgbClr val="00B050"/>
                </a:solidFill>
                <a:effectLst/>
                <a:latin typeface="BrowalliaUPC" pitchFamily="34" charset="-34"/>
                <a:cs typeface="BrowalliaUPC" pitchFamily="34" charset="-34"/>
              </a:rPr>
              <a:t>นับเป็นการแปลงสภาพอาเซียนจากองค์กรที่มีการรวมตัวหรือร่วมมือกันแบบหลวมๆ เพื่อสร้างและพัฒนามาสู่สภาพการเป็น</a:t>
            </a:r>
            <a:r>
              <a:rPr lang="en-US" sz="2800" b="1" dirty="0" smtClean="0">
                <a:solidFill>
                  <a:srgbClr val="00B050"/>
                </a:solidFill>
                <a:effectLst/>
                <a:latin typeface="BrowalliaUPC" pitchFamily="34" charset="-34"/>
                <a:cs typeface="BrowalliaUPC" pitchFamily="34" charset="-34"/>
              </a:rPr>
              <a:t> "</a:t>
            </a:r>
            <a:r>
              <a:rPr lang="th-TH" sz="2800" b="1" dirty="0" smtClean="0">
                <a:solidFill>
                  <a:srgbClr val="00B050"/>
                </a:solidFill>
                <a:effectLst/>
                <a:latin typeface="BrowalliaUPC" pitchFamily="34" charset="-34"/>
                <a:cs typeface="BrowalliaUPC" pitchFamily="34" charset="-34"/>
              </a:rPr>
              <a:t>นิติบุคคล" ซึ่งเป็นที่มาของการนำหลักการนี้ไปร่างเป็น "กฎบัตรอาเซียน" ซึ่งเป็น "ธรรมนูญ" การบริหารปกครองกลุ่มประเทศอาเซียนทั้ง </a:t>
            </a:r>
            <a:r>
              <a:rPr lang="en-US" sz="2800" b="1" dirty="0" smtClean="0">
                <a:solidFill>
                  <a:srgbClr val="00B050"/>
                </a:solidFill>
                <a:effectLst/>
                <a:latin typeface="BrowalliaUPC" pitchFamily="34" charset="-34"/>
                <a:cs typeface="BrowalliaUPC" pitchFamily="34" charset="-34"/>
              </a:rPr>
              <a:t>10 </a:t>
            </a:r>
            <a:r>
              <a:rPr lang="th-TH" sz="2800" b="1" dirty="0" smtClean="0">
                <a:solidFill>
                  <a:srgbClr val="00B050"/>
                </a:solidFill>
                <a:effectLst/>
                <a:latin typeface="BrowalliaUPC" pitchFamily="34" charset="-34"/>
                <a:cs typeface="BrowalliaUPC" pitchFamily="34" charset="-34"/>
              </a:rPr>
              <a:t>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36141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th-TH" b="1" dirty="0" smtClean="0">
                <a:solidFill>
                  <a:schemeClr val="tx1"/>
                </a:solidFill>
                <a:effectLst/>
                <a:latin typeface="BrowalliaUPC" pitchFamily="34" charset="-34"/>
                <a:cs typeface="BrowalliaUPC" pitchFamily="34" charset="-34"/>
              </a:rPr>
              <a:t>ความเป็นมาของการจัดตั้งประชาคมอาเซียน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3136"/>
          </a:xfrm>
          <a:ln w="76200"/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buClr>
                <a:schemeClr val="tx1"/>
              </a:buClr>
              <a:buSzPct val="70000"/>
              <a:buFont typeface="Wingdings" pitchFamily="2" charset="2"/>
              <a:buChar char="I"/>
            </a:pPr>
            <a:r>
              <a:rPr lang="th-TH" sz="2600" b="1" dirty="0" smtClean="0">
                <a:effectLst/>
                <a:latin typeface="BrowalliaUPC" pitchFamily="34" charset="-34"/>
                <a:cs typeface="BrowalliaUPC" pitchFamily="34" charset="-34"/>
              </a:rPr>
              <a:t>วันที่  7  ตุลาคม  2546 ผู้นำอาเซียนเห็นชอบปฏิญญาอาเซียนคองคอร์ดสอง  ที่เมืองบาหลี  อินโดนีเซีย เพื่อจัดตั้งประชาคมอาเซียนในปี 2563  </a:t>
            </a:r>
          </a:p>
          <a:p>
            <a:pPr eaLnBrk="1" hangingPunct="1">
              <a:buClr>
                <a:schemeClr val="tx1"/>
              </a:buClr>
              <a:buSzPct val="70000"/>
              <a:buFont typeface="Wingdings" pitchFamily="2" charset="2"/>
              <a:buChar char="I"/>
            </a:pPr>
            <a:r>
              <a:rPr lang="th-TH" sz="2600" b="1" dirty="0" smtClean="0">
                <a:solidFill>
                  <a:srgbClr val="FFFF00"/>
                </a:solidFill>
                <a:effectLst/>
                <a:latin typeface="BrowalliaUPC" pitchFamily="34" charset="-34"/>
                <a:cs typeface="BrowalliaUPC" pitchFamily="34" charset="-34"/>
              </a:rPr>
              <a:t>วันที่  13 มกราคม  2550  ที่ประชุมสุดยอดอาเซียนครั้งที่ 12  ที่เมือง</a:t>
            </a:r>
            <a:r>
              <a:rPr lang="th-TH" sz="2600" b="1" dirty="0" err="1" smtClean="0">
                <a:solidFill>
                  <a:srgbClr val="FFFF00"/>
                </a:solidFill>
                <a:effectLst/>
                <a:latin typeface="BrowalliaUPC" pitchFamily="34" charset="-34"/>
                <a:cs typeface="BrowalliaUPC" pitchFamily="34" charset="-34"/>
              </a:rPr>
              <a:t>เซบู</a:t>
            </a:r>
            <a:r>
              <a:rPr lang="th-TH" sz="2600" b="1" dirty="0" smtClean="0">
                <a:solidFill>
                  <a:srgbClr val="FFFF00"/>
                </a:solidFill>
                <a:effectLst/>
                <a:latin typeface="BrowalliaUPC" pitchFamily="34" charset="-34"/>
                <a:cs typeface="BrowalliaUPC" pitchFamily="34" charset="-34"/>
              </a:rPr>
              <a:t>  ประเทศฟิลิปปินส์  ลงนามในปฏิญญา</a:t>
            </a:r>
            <a:r>
              <a:rPr lang="th-TH" sz="2600" b="1" dirty="0" err="1" smtClean="0">
                <a:solidFill>
                  <a:srgbClr val="FFFF00"/>
                </a:solidFill>
                <a:effectLst/>
                <a:latin typeface="BrowalliaUPC" pitchFamily="34" charset="-34"/>
                <a:cs typeface="BrowalliaUPC" pitchFamily="34" charset="-34"/>
              </a:rPr>
              <a:t>เซบู</a:t>
            </a:r>
            <a:r>
              <a:rPr lang="th-TH" sz="2600" b="1" dirty="0" smtClean="0">
                <a:solidFill>
                  <a:srgbClr val="FFFF00"/>
                </a:solidFill>
                <a:effectLst/>
                <a:latin typeface="BrowalliaUPC" pitchFamily="34" charset="-34"/>
                <a:cs typeface="BrowalliaUPC" pitchFamily="34" charset="-34"/>
              </a:rPr>
              <a:t>กำหนดให้มีการจัดตั้งประชาคมอาเซียนในปี  2558</a:t>
            </a:r>
          </a:p>
          <a:p>
            <a:pPr eaLnBrk="1" hangingPunct="1">
              <a:buClr>
                <a:schemeClr val="tx1"/>
              </a:buClr>
              <a:buSzPct val="70000"/>
              <a:buFont typeface="Wingdings" pitchFamily="2" charset="2"/>
              <a:buChar char="I"/>
            </a:pPr>
            <a:r>
              <a:rPr lang="th-TH" sz="2600" b="1" dirty="0" smtClean="0">
                <a:effectLst/>
                <a:latin typeface="BrowalliaUPC" pitchFamily="34" charset="-34"/>
                <a:cs typeface="BrowalliaUPC" pitchFamily="34" charset="-34"/>
              </a:rPr>
              <a:t>วันที่  20  พฤศจิกายน  2550  ที่ประชุมสุดยอดอาเซียนครั้งที่ 13  ที่สิงคโปร์   ตกลงให้มีการจัดทำแผนงานการจัดตั้งประชาคมอาเซียน 2558 ทั้งสามเสาหลัก</a:t>
            </a:r>
          </a:p>
          <a:p>
            <a:pPr eaLnBrk="1" hangingPunct="1">
              <a:buClr>
                <a:schemeClr val="tx1"/>
              </a:buClr>
              <a:buSzPct val="70000"/>
              <a:buFont typeface="Wingdings" pitchFamily="2" charset="2"/>
              <a:buChar char="I"/>
            </a:pPr>
            <a:r>
              <a:rPr lang="th-TH" sz="26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วันที่  1  มีนาคม  2552  ที่ประชุมสุดยอดอาเซียนครั้งที่ </a:t>
            </a:r>
            <a:r>
              <a:rPr lang="en-US" sz="26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 14 </a:t>
            </a:r>
            <a:r>
              <a:rPr lang="th-TH" sz="26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 ที่ ชะอำ  หัวหิน</a:t>
            </a:r>
            <a:r>
              <a:rPr lang="en-US" sz="26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  </a:t>
            </a:r>
            <a:r>
              <a:rPr lang="th-TH" sz="26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ผู้นำอาเซียนได้ลงนามรับรอง  “ปฏิญญาชะอำ หัวหินว่าด้วยแผนงานจัดตั้งประชาคมอาเซียน(ค.ศ.</a:t>
            </a:r>
            <a:r>
              <a:rPr lang="en-US" sz="26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 2009-2015)</a:t>
            </a:r>
            <a:r>
              <a:rPr lang="th-TH" sz="26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” </a:t>
            </a:r>
            <a:r>
              <a:rPr lang="en-US" sz="26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 </a:t>
            </a:r>
            <a:r>
              <a:rPr lang="th-TH" sz="26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เพื่อจัดตั้งประชาคมอาเซียนภายในปี </a:t>
            </a:r>
            <a:r>
              <a:rPr lang="en-US" sz="2600" b="1" dirty="0" smtClean="0">
                <a:solidFill>
                  <a:srgbClr val="C00000"/>
                </a:solidFill>
                <a:effectLst/>
                <a:latin typeface="BrowalliaUPC" pitchFamily="34" charset="-34"/>
                <a:cs typeface="BrowalliaUPC" pitchFamily="34" charset="-34"/>
              </a:rPr>
              <a:t>2558</a:t>
            </a:r>
            <a:endParaRPr lang="th-TH" sz="2600" b="1" dirty="0" smtClean="0">
              <a:solidFill>
                <a:srgbClr val="C00000"/>
              </a:solidFill>
              <a:effectLst/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552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838200" y="685800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JasmineUPC" pitchFamily="18" charset="-34"/>
              </a:rPr>
              <a:t>ASEAN  Community  2015</a:t>
            </a:r>
            <a:endParaRPr lang="th-TH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JasmineUPC" pitchFamily="18" charset="-34"/>
            </a:endParaRPr>
          </a:p>
        </p:txBody>
      </p:sp>
      <p:sp>
        <p:nvSpPr>
          <p:cNvPr id="14339" name="AutoShape 14"/>
          <p:cNvSpPr>
            <a:spLocks noChangeArrowheads="1"/>
          </p:cNvSpPr>
          <p:nvPr/>
        </p:nvSpPr>
        <p:spPr bwMode="auto">
          <a:xfrm>
            <a:off x="304800" y="1905000"/>
            <a:ext cx="2590800" cy="4343400"/>
          </a:xfrm>
          <a:prstGeom prst="can">
            <a:avLst>
              <a:gd name="adj" fmla="val 41912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ประชาคมการเมือง</a:t>
            </a:r>
          </a:p>
          <a:p>
            <a:pPr algn="ctr"/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และความมั่นคงอาเซียน</a:t>
            </a:r>
          </a:p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ASEAN 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Political-Security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BrowalliaUPC" pitchFamily="34" charset="-34"/>
              <a:cs typeface="BrowalliaUPC" pitchFamily="34" charset="-34"/>
            </a:endParaRPr>
          </a:p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Community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BrowalliaUPC" pitchFamily="34" charset="-34"/>
              <a:cs typeface="BrowalliaUPC" pitchFamily="34" charset="-34"/>
            </a:endParaRPr>
          </a:p>
          <a:p>
            <a:pPr algn="ctr"/>
            <a:endParaRPr lang="th-TH" sz="2000" dirty="0">
              <a:cs typeface="JasmineUPC" pitchFamily="18" charset="-34"/>
            </a:endParaRPr>
          </a:p>
        </p:txBody>
      </p:sp>
      <p:sp>
        <p:nvSpPr>
          <p:cNvPr id="14340" name="AutoShape 15"/>
          <p:cNvSpPr>
            <a:spLocks noChangeArrowheads="1"/>
          </p:cNvSpPr>
          <p:nvPr/>
        </p:nvSpPr>
        <p:spPr bwMode="auto">
          <a:xfrm>
            <a:off x="3276600" y="1905000"/>
            <a:ext cx="2743200" cy="4343400"/>
          </a:xfrm>
          <a:prstGeom prst="can">
            <a:avLst>
              <a:gd name="adj" fmla="val 39583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h-TH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ประชาคมสังคม</a:t>
            </a:r>
          </a:p>
          <a:p>
            <a:pPr algn="ctr"/>
            <a:r>
              <a:rPr lang="th-TH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และวัฒนธรรมอาเซียน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ASEAN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Socio-Cultural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Community</a:t>
            </a:r>
            <a:endParaRPr lang="th-TH" b="1" dirty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  <a:p>
            <a:pPr algn="ctr"/>
            <a:endParaRPr lang="th-TH" b="1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4341" name="AutoShape 16"/>
          <p:cNvSpPr>
            <a:spLocks noChangeArrowheads="1"/>
          </p:cNvSpPr>
          <p:nvPr/>
        </p:nvSpPr>
        <p:spPr bwMode="auto">
          <a:xfrm>
            <a:off x="6400800" y="1905000"/>
            <a:ext cx="2514600" cy="4343400"/>
          </a:xfrm>
          <a:prstGeom prst="can">
            <a:avLst>
              <a:gd name="adj" fmla="val 43182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ประชาคมเศรษฐกิจอาเซียน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ASEAN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Economic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Community</a:t>
            </a:r>
            <a:endParaRPr lang="th-TH" sz="24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  <a:p>
            <a:pPr algn="ctr"/>
            <a:endParaRPr lang="th-TH" sz="2000" dirty="0">
              <a:solidFill>
                <a:schemeClr val="tx1"/>
              </a:solidFill>
              <a:cs typeface="JasmineUPC" pitchFamily="18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22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animBg="1"/>
      <p:bldP spid="14340" grpId="0" animBg="1"/>
      <p:bldP spid="143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7"/>
          <p:cNvSpPr>
            <a:spLocks noChangeArrowheads="1"/>
          </p:cNvSpPr>
          <p:nvPr/>
        </p:nvSpPr>
        <p:spPr bwMode="auto">
          <a:xfrm>
            <a:off x="395536" y="344760"/>
            <a:ext cx="8331549" cy="6324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1</a:t>
            </a:r>
            <a:r>
              <a:rPr lang="th-TH" sz="3200" b="1" dirty="0" smtClean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. มี</a:t>
            </a:r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กฎ  กติกา  เป็นพื้นฐานภายใต้ค่านิยมร่วมกัน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2</a:t>
            </a:r>
            <a:r>
              <a:rPr lang="th-TH" sz="3200" b="1" dirty="0" smtClean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. มี</a:t>
            </a:r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ความสงบสุขและรับผิดชอบร่วมกันในการรักษาความมั่นคง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สำหรับประชาชนที่ครอบคลุมอย่างรอบด้าน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3</a:t>
            </a:r>
            <a:r>
              <a:rPr lang="th-TH" sz="3200" b="1" dirty="0" smtClean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. มี</a:t>
            </a:r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พลวัตและมีปฏิสัมพันธ์กับประเทศนอกอาเซียน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4</a:t>
            </a:r>
            <a:r>
              <a:rPr lang="th-TH" sz="3200" b="1" dirty="0" smtClean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. มุ่ง</a:t>
            </a:r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ให้ประเทศในภูมิภาคอยู่ร่วมกันอย่างสันติ 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5</a:t>
            </a:r>
            <a:r>
              <a:rPr lang="th-TH" sz="3200" b="1" dirty="0" smtClean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. มี</a:t>
            </a:r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ระบบแก้ไขความขัดแย้ง ระหว่างกันได้ด้วยดี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 6</a:t>
            </a:r>
            <a:r>
              <a:rPr lang="th-TH" sz="3200" b="1" dirty="0" smtClean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. มี</a:t>
            </a:r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เสถียรภาพอย่างรอบด้าน 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7</a:t>
            </a:r>
            <a:r>
              <a:rPr lang="th-TH" sz="3200" b="1" dirty="0" smtClean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. มี</a:t>
            </a:r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กรอบความร่วมมือเพื่อรับมือกับภัยคุกคาม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ความมั่นคงทั้งรูปแบบเดิมและรูปแบบใหม่ๆ 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BrowalliaUPC" pitchFamily="34" charset="-34"/>
                <a:cs typeface="BrowalliaUPC" pitchFamily="34" charset="-34"/>
              </a:rPr>
              <a:t>เพื่อให้ประชาชนมีความปลอดภัยและมั่นคง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04800" y="116632"/>
            <a:ext cx="3475112" cy="1102568"/>
          </a:xfrm>
          <a:prstGeom prst="rect">
            <a:avLst/>
          </a:prstGeom>
          <a:ln w="76200"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ประชาคมการเมือง</a:t>
            </a:r>
          </a:p>
          <a:p>
            <a:pPr algn="ctr"/>
            <a:r>
              <a:rPr lang="th-TH" sz="3600" b="1" dirty="0">
                <a:latin typeface="BrowalliaUPC" pitchFamily="34" charset="-34"/>
                <a:cs typeface="BrowalliaUPC" pitchFamily="34" charset="-34"/>
              </a:rPr>
              <a:t>และความมั่นคงอาเซียน</a:t>
            </a: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7957-5ADE-45A0-85BF-51D8A6127E85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399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2706</Words>
  <Application>Microsoft Office PowerPoint</Application>
  <PresentationFormat>นำเสนอทางหน้าจอ (4:3)</PresentationFormat>
  <Paragraphs>263</Paragraphs>
  <Slides>48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48</vt:i4>
      </vt:variant>
    </vt:vector>
  </HeadingPairs>
  <TitlesOfParts>
    <vt:vector size="49" baseType="lpstr">
      <vt:lpstr>ชุดรูปแบบของ Office</vt:lpstr>
      <vt:lpstr>การบรรยาย บทบาทของข้าราชการฝ่ายปกครองต่อการเข้าสู่ประชาคมอาเซียน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ความเป็นมาของการจัดตั้งประชาคมอาเซียน</vt:lpstr>
      <vt:lpstr>ความเป็นมาของการจัดตั้งประชาคมอาเซียน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 GMS  Economic  Corridors  คืออะไร  </vt:lpstr>
      <vt:lpstr> GMS  Economic  Corridors  มีชื่อเต็มว่า Greater Mekong  Sub-region Economic  Corridors หมายถึง   ระเบียงเศรษฐกิจอนุภูมิภาคลุ่มแม่น้ำโขง   </vt:lpstr>
      <vt:lpstr>GMS Economic Corridors  (ระเบียงเศรษฐกิจอนุภูมิภาคลุ่มแม่น้ำโขง)</vt:lpstr>
      <vt:lpstr>งานนำเสนอ PowerPoint</vt:lpstr>
      <vt:lpstr>North-South Economic Corridor (NSEC)  เส้นทางนี้เป็นเส้นทางหลักของ GMS Economic Corridors โดยจะเน้นการเชื่อมต่อจีนตอนใต้ (มณฑลยูนนาน) เข้ากับภูมิภาคแหลมทองผ่านถนนในแนวเหนือ-ใต้ </vt:lpstr>
      <vt:lpstr>งานนำเสนอ PowerPoint</vt:lpstr>
      <vt:lpstr>East-West Economic Corridor (EWEC)  เส้นทางที่สองแนวตะวันออก-ตะวันตก  เป็นการ “ตัดขวาง” เชื่อมระหว่างสองมหาสมุทรคือ มหาสมุทรแปซิฟิกทางตะวันออก และมหาสมุทรอินเดียทางตะวันตก </vt:lpstr>
      <vt:lpstr>งานนำเสนอ PowerPoint</vt:lpstr>
      <vt:lpstr>Southern Economic Corridor (SEC)  เส้นทางเชื่อมต่อระหว่าง  ไทย-กัมพูชา-เวียดนาม</vt:lpstr>
      <vt:lpstr>งานนำเสนอ PowerPoint</vt:lpstr>
      <vt:lpstr> ประเทศไทยได้ประโยชน์อะไรจาก  GMS Economic Corridors </vt:lpstr>
      <vt:lpstr>งานนำเสนอ PowerPoint</vt:lpstr>
      <vt:lpstr>งานนำเสนอ PowerPoint</vt:lpstr>
      <vt:lpstr>งานนำเสนอ PowerPoint</vt:lpstr>
      <vt:lpstr>ความตระหนักรู้เกี่ยวกับประชาคมอาเซียน</vt:lpstr>
      <vt:lpstr> ถาม  คุณรู้สึกว่าคุณเป็นประชาชนอาเซียน  ตอบว่า  มาก ถึง มากที่สุด  1.LAOS   96.0%   2. Cambodia  92.7%   3. Vietnam  91.7%   4. Malaysia  86.8%   5. Brunei  82.2%   6. Indonesia  73.0%   7. Philippines  69.6%   8. THAILAND  67.0%   9. Myanmar  59.5%   10.Singapore  49.3%   </vt:lpstr>
      <vt:lpstr>  ถาม  โดยทั่วไปคุ้นเคยกับอาเซียนแค่ไหน  ตอบว่า     ค่อนข้างมาก ถึง มาก  1.Vietnam        88.6% 2.Laos            84.5%  3.Indonesia        68.3% 4.THAILAND  68.0% 5.Malaysia       65.9% 6.Philippines  59.6% 7.Cambodia     58.8% 8.Brunei          53.8% 9.Singapore   50.3% 10. Myanmar       9.6%  </vt:lpstr>
      <vt:lpstr> ถาม   รู้จักธงอาเซียนหรือไม่ ตอบว่า   รู้จัก 1.Brunei  98.5%  2.Indonesia 92.2% 3.Laos  87.5% 4.Myanmar  85.0% 5.Singapore 81.5% 6.Vietnam 81.3% 7.Malaysia  80.9%  8.Cambodia 63.1% 9.Philippines 38.6%  10.THAILAND    38.5%   </vt:lpstr>
      <vt:lpstr>ทักษะที่ข้าราชการต้องมี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ประเด็นคำถามที่น่าสนใจ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จบการบรรยาย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155</cp:revision>
  <cp:lastPrinted>2014-02-18T01:04:38Z</cp:lastPrinted>
  <dcterms:created xsi:type="dcterms:W3CDTF">2014-01-19T10:20:39Z</dcterms:created>
  <dcterms:modified xsi:type="dcterms:W3CDTF">2014-02-28T00:48:40Z</dcterms:modified>
</cp:coreProperties>
</file>