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7" r:id="rId12"/>
    <p:sldId id="348" r:id="rId13"/>
    <p:sldId id="336" r:id="rId14"/>
    <p:sldId id="340" r:id="rId15"/>
    <p:sldId id="341" r:id="rId16"/>
    <p:sldId id="343" r:id="rId17"/>
    <p:sldId id="344" r:id="rId18"/>
    <p:sldId id="345" r:id="rId19"/>
    <p:sldId id="346" r:id="rId20"/>
    <p:sldId id="338" r:id="rId21"/>
    <p:sldId id="339" r:id="rId22"/>
    <p:sldId id="347" r:id="rId23"/>
    <p:sldId id="323" r:id="rId24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8EDA"/>
    <a:srgbClr val="FF66FF"/>
    <a:srgbClr val="006666"/>
    <a:srgbClr val="B4AA7A"/>
    <a:srgbClr val="736B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35D41-F10E-4843-A526-E9C8D5398F6B}" type="datetimeFigureOut">
              <a:rPr lang="th-TH" smtClean="0"/>
              <a:pPr/>
              <a:t>25/12/56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7AB4B-7E23-4640-B47A-AFB45256D41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2D109-C041-44E8-B0C4-8E1909AE6B07}" type="datetimeFigureOut">
              <a:rPr lang="th-TH" smtClean="0"/>
              <a:pPr/>
              <a:t>25/12/56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17993-BCF8-40A2-BF28-9A741A1EE1C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C4F57266-E835-4FBB-96CC-2880FB83E3CF}" type="slidenum">
              <a:rPr lang="en-US" sz="1200">
                <a:latin typeface="+mn-lt"/>
                <a:cs typeface="+mn-cs"/>
              </a:rPr>
              <a:pPr algn="r">
                <a:defRPr/>
              </a:pPr>
              <a:t>4</a:t>
            </a:fld>
            <a:endParaRPr lang="th-TH" sz="1200" dirty="0">
              <a:latin typeface="+mn-lt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4497388"/>
            <a:ext cx="5622925" cy="49641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 eaLnBrk="1" hangingPunct="1"/>
            <a:r>
              <a:rPr lang="th-TH" sz="1600" u="sng" smtClean="0">
                <a:latin typeface="CordiaUPC" pitchFamily="34" charset="-34"/>
                <a:cs typeface="CordiaUPC" pitchFamily="34" charset="-34"/>
              </a:rPr>
              <a:t>1.เป็นตลาดและฐานการผลิตเดียว </a:t>
            </a:r>
            <a:r>
              <a:rPr lang="th-TH" sz="1600" smtClean="0">
                <a:latin typeface="CordiaUPC" pitchFamily="34" charset="-34"/>
                <a:cs typeface="CordiaUPC" pitchFamily="34" charset="-34"/>
              </a:rPr>
              <a:t>เน้นการเคลื่อนย้ายสินค้า การบริการ การลงทุน เงินทุน และแรงงานมีฝีมือระหว่างกันอย่างเสรี</a:t>
            </a:r>
          </a:p>
          <a:p>
            <a:pPr defTabSz="912813" eaLnBrk="1" hangingPunct="1">
              <a:spcBef>
                <a:spcPct val="0"/>
              </a:spcBef>
            </a:pPr>
            <a:r>
              <a:rPr lang="th-TH" sz="1600" u="sng" smtClean="0">
                <a:latin typeface="CordiaUPC" pitchFamily="34" charset="-34"/>
                <a:cs typeface="CordiaUPC" pitchFamily="34" charset="-34"/>
              </a:rPr>
              <a:t>2.มีขีดความสามารถในการแข่งขันสูง </a:t>
            </a:r>
            <a:r>
              <a:rPr lang="th-TH" sz="1600" smtClean="0">
                <a:latin typeface="CordiaUPC" pitchFamily="34" charset="-34"/>
                <a:cs typeface="CordiaUPC" pitchFamily="34" charset="-34"/>
              </a:rPr>
              <a:t>เน้นการดำเนินงานนโยบายการแข่งขัน การพัฒนาโครงสร้างพื้นฐาน การคุ้มครองทรัพย์สินทางปัญญา การพัฒนา </a:t>
            </a:r>
            <a:r>
              <a:rPr lang="en-US" sz="1600" smtClean="0">
                <a:latin typeface="CordiaUPC" pitchFamily="34" charset="-34"/>
                <a:cs typeface="CordiaUPC" pitchFamily="34" charset="-34"/>
              </a:rPr>
              <a:t>ICT</a:t>
            </a:r>
            <a:r>
              <a:rPr lang="th-TH" sz="1600" smtClean="0">
                <a:latin typeface="CordiaUPC" pitchFamily="34" charset="-34"/>
                <a:cs typeface="CordiaUPC" pitchFamily="34" charset="-34"/>
              </a:rPr>
              <a:t> และพลังงาน</a:t>
            </a:r>
          </a:p>
          <a:p>
            <a:pPr defTabSz="912813" eaLnBrk="1" hangingPunct="1">
              <a:spcBef>
                <a:spcPct val="0"/>
              </a:spcBef>
            </a:pPr>
            <a:r>
              <a:rPr lang="th-TH" sz="1600" u="sng" smtClean="0">
                <a:latin typeface="CordiaUPC" pitchFamily="34" charset="-34"/>
                <a:cs typeface="CordiaUPC" pitchFamily="34" charset="-34"/>
              </a:rPr>
              <a:t>3.มีการพัฒนาทางเศรษฐกิจที่เท่าเทียมกัน </a:t>
            </a:r>
            <a:r>
              <a:rPr lang="th-TH" sz="1600" smtClean="0">
                <a:latin typeface="CordiaUPC" pitchFamily="34" charset="-34"/>
                <a:cs typeface="CordiaUPC" pitchFamily="34" charset="-34"/>
              </a:rPr>
              <a:t>ส่งเสริมการมีส่วนร่วมและการขยายตัวของ </a:t>
            </a:r>
            <a:r>
              <a:rPr lang="en-US" sz="1600" smtClean="0">
                <a:latin typeface="CordiaUPC" pitchFamily="34" charset="-34"/>
                <a:cs typeface="CordiaUPC" pitchFamily="34" charset="-34"/>
              </a:rPr>
              <a:t>SMEs</a:t>
            </a:r>
            <a:r>
              <a:rPr lang="th-TH" sz="1600" smtClean="0">
                <a:latin typeface="CordiaUPC" pitchFamily="34" charset="-34"/>
                <a:cs typeface="CordiaUPC" pitchFamily="34" charset="-34"/>
              </a:rPr>
              <a:t> ให้ความช่วยเหลือแก่สมาชิกใหม่ </a:t>
            </a:r>
            <a:r>
              <a:rPr lang="en-US" sz="1600" smtClean="0">
                <a:latin typeface="CordiaUPC" pitchFamily="34" charset="-34"/>
                <a:cs typeface="CordiaUPC" pitchFamily="34" charset="-34"/>
              </a:rPr>
              <a:t>(CLMV)</a:t>
            </a:r>
            <a:r>
              <a:rPr lang="th-TH" sz="1600" smtClean="0">
                <a:latin typeface="CordiaUPC" pitchFamily="34" charset="-34"/>
                <a:cs typeface="CordiaUPC" pitchFamily="34" charset="-34"/>
              </a:rPr>
              <a:t> เพื่อช่วยลดช่องว่างของระดับการพัฒนา</a:t>
            </a:r>
          </a:p>
          <a:p>
            <a:pPr defTabSz="912813" eaLnBrk="1" hangingPunct="1">
              <a:spcBef>
                <a:spcPct val="0"/>
              </a:spcBef>
            </a:pPr>
            <a:r>
              <a:rPr lang="th-TH" sz="1600" u="sng" smtClean="0">
                <a:latin typeface="CordiaUPC" pitchFamily="34" charset="-34"/>
                <a:cs typeface="CordiaUPC" pitchFamily="34" charset="-34"/>
              </a:rPr>
              <a:t>4.บูรณาการเข้ากับเศรษฐกิจโลกได้อย่างสมบูรณ์ </a:t>
            </a:r>
            <a:r>
              <a:rPr lang="th-TH" sz="1600" smtClean="0">
                <a:latin typeface="CordiaUPC" pitchFamily="34" charset="-34"/>
                <a:cs typeface="CordiaUPC" pitchFamily="34" charset="-34"/>
              </a:rPr>
              <a:t>การร่วมกลุ่มเข้ากับประชาคมโลก โดยเน้นการปรับประสานนโยบายเศรษฐกิจของอาเซียนกับประเทศภายนอกภูมิภาค เช่น การจัดทำเขตการค้าเสรี และการสร้างเครือข่ายในด้านการผลิต/จำหน่าย เป็นต้น ซึ่ง </a:t>
            </a:r>
            <a:r>
              <a:rPr lang="en-US" sz="1600" smtClean="0">
                <a:latin typeface="CordiaUPC" pitchFamily="34" charset="-34"/>
                <a:cs typeface="CordiaUPC" pitchFamily="34" charset="-34"/>
              </a:rPr>
              <a:t>RCEP </a:t>
            </a:r>
            <a:r>
              <a:rPr lang="th-TH" sz="1600" smtClean="0">
                <a:latin typeface="CordiaUPC" pitchFamily="34" charset="-34"/>
                <a:cs typeface="CordiaUPC" pitchFamily="34" charset="-34"/>
              </a:rPr>
              <a:t>เป็นหนึ่งในยุทธศาตร์ของ </a:t>
            </a:r>
            <a:r>
              <a:rPr lang="en-US" sz="1600" smtClean="0">
                <a:latin typeface="CordiaUPC" pitchFamily="34" charset="-34"/>
                <a:cs typeface="CordiaUPC" pitchFamily="34" charset="-34"/>
              </a:rPr>
              <a:t>AEC Blueprint</a:t>
            </a:r>
            <a:endParaRPr lang="th-TH" sz="1600" smtClean="0">
              <a:latin typeface="CordiaUPC" pitchFamily="34" charset="-34"/>
              <a:cs typeface="CordiaUPC" pitchFamily="34" charset="-34"/>
            </a:endParaRPr>
          </a:p>
          <a:p>
            <a:pPr defTabSz="912813" eaLnBrk="1" hangingPunct="1">
              <a:spcBef>
                <a:spcPct val="0"/>
              </a:spcBef>
            </a:pPr>
            <a:endParaRPr lang="th-TH" sz="1600" b="1" smtClean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2229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16D9FE-718E-4BE0-A280-CC7F105CABC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5760" indent="-25603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h-TH" dirty="0" smtClean="0">
                <a:latin typeface="Cordia New" pitchFamily="34" charset="-34"/>
              </a:rPr>
              <a:t>ร่างยุทธศาสตร์การเตรียมความพร้อมของกระทรวงมหาดไทยในการเข้าสู่ประชาคมอาเซียนในปี 2558 </a:t>
            </a:r>
          </a:p>
          <a:p>
            <a:pPr marL="365760" indent="-25603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h-TH" dirty="0" smtClean="0">
                <a:latin typeface="Cordia New" pitchFamily="34" charset="-34"/>
              </a:rPr>
              <a:t>ประกอบด้วย 4 ยุทธศาสตร์ ดังนี้</a:t>
            </a:r>
          </a:p>
          <a:p>
            <a:pPr marL="365760" indent="-25603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h-TH" dirty="0" smtClean="0">
                <a:latin typeface="Cordia New" pitchFamily="34" charset="-34"/>
              </a:rPr>
              <a:t>ยุทธศาสตร์ที่ 1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: </a:t>
            </a:r>
            <a:r>
              <a:rPr lang="th-TH" dirty="0" smtClean="0">
                <a:latin typeface="Cordia New" pitchFamily="34" charset="-34"/>
              </a:rPr>
              <a:t>การเสริมสร้างความเข้มแข็งทางเศรษฐกิจฐานรากเพื่อเชื่อมโยงโอกาสจากประชาคมอาเซียน ประกอบด้วย 5 เป้าหมาย</a:t>
            </a:r>
          </a:p>
          <a:p>
            <a:pPr marL="365760" indent="-25603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th-TH" dirty="0" smtClean="0">
                <a:latin typeface="Cordia New" pitchFamily="34" charset="-34"/>
              </a:rPr>
              <a:t>พื้นที่ชายแดนและชุมชนรากฐานมีโอกาสทางเศรษฐกิจสูงขึ้น</a:t>
            </a:r>
          </a:p>
          <a:p>
            <a:pPr marL="365760" indent="-25603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th-TH" dirty="0" smtClean="0">
                <a:latin typeface="Cordia New" pitchFamily="34" charset="-34"/>
              </a:rPr>
              <a:t> เมือง/ชุมชนเมืองมีการพัฒนาเพื่อรองรับการขยายตัวทางเศรษฐกิจ</a:t>
            </a:r>
          </a:p>
          <a:p>
            <a:pPr marL="365760" indent="-25603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th-TH" dirty="0" smtClean="0">
                <a:latin typeface="Cordia New" pitchFamily="34" charset="-34"/>
              </a:rPr>
              <a:t> ระบบบริการของหน่วยงานกระทรวงมหาดไทยและท้องถิ่นสามารถรองรับการเจริญเติบโตในแต่ละพื้นที่</a:t>
            </a:r>
          </a:p>
          <a:p>
            <a:pPr marL="365760" indent="-25603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th-TH" dirty="0" smtClean="0">
                <a:latin typeface="Cordia New" pitchFamily="34" charset="-34"/>
              </a:rPr>
              <a:t> ฐานข้อมูลกลางของกระทรวงมหาดไทยสามารถนำไปใช้ในการตัดสินใจเพื่อพัฒนาประเทศรองรับ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AC</a:t>
            </a:r>
          </a:p>
          <a:p>
            <a:pPr marL="365760" indent="-25603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</a:rPr>
              <a:t>ระบบโครงสร้างพื้นฐานด้านพลังงาน</a:t>
            </a:r>
          </a:p>
          <a:p>
            <a:pPr marL="365760" indent="-25603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h-TH" dirty="0" smtClean="0">
                <a:latin typeface="Cordia New" pitchFamily="34" charset="-34"/>
              </a:rPr>
              <a:t>ยุทธศาสตร์ที่ 2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: </a:t>
            </a:r>
            <a:r>
              <a:rPr lang="th-TH" dirty="0" smtClean="0">
                <a:latin typeface="Cordia New" pitchFamily="34" charset="-34"/>
              </a:rPr>
              <a:t>การเสริมสร้างความสงบเรียบร้อย ภัยพิบัติ และความมั่นคงของประเทศ</a:t>
            </a:r>
          </a:p>
          <a:p>
            <a:pPr marL="365760" indent="-25603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h-TH" dirty="0" smtClean="0">
                <a:latin typeface="Cordia New" pitchFamily="34" charset="-34"/>
              </a:rPr>
              <a:t>ยุทธศาสตร์ที่ 3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: </a:t>
            </a:r>
            <a:r>
              <a:rPr lang="th-TH" dirty="0" smtClean="0">
                <a:latin typeface="Cordia New" pitchFamily="34" charset="-34"/>
              </a:rPr>
              <a:t>การเสริมสร้างศักยภาพชุมชนและอัตลักษณ์อาเซียน</a:t>
            </a:r>
          </a:p>
          <a:p>
            <a:pPr marL="365760" indent="-25603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h-TH" dirty="0" smtClean="0">
                <a:latin typeface="Cordia New" pitchFamily="34" charset="-34"/>
              </a:rPr>
              <a:t>ยุทธศาสตร์ที่ 4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: </a:t>
            </a:r>
            <a:r>
              <a:rPr lang="th-TH" dirty="0" smtClean="0">
                <a:latin typeface="Cordia New" pitchFamily="34" charset="-34"/>
              </a:rPr>
              <a:t>การพัฒนาศักยภาพของบุคลากรและระบบบริหารจัดการ</a:t>
            </a:r>
          </a:p>
          <a:p>
            <a:pPr marL="365760" indent="-25603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h-TH" dirty="0" smtClean="0">
                <a:latin typeface="Cordia New" pitchFamily="34" charset="-34"/>
              </a:rPr>
              <a:t>ยุทธศาสตร์ที่ 5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: </a:t>
            </a:r>
            <a:r>
              <a:rPr lang="th-TH" dirty="0" smtClean="0">
                <a:latin typeface="Cordia New" pitchFamily="34" charset="-34"/>
              </a:rPr>
              <a:t>การเสริมสร้างความเชื่อมโยงระหว่างกันในอาเซียน</a:t>
            </a:r>
          </a:p>
          <a:p>
            <a:pPr>
              <a:defRPr/>
            </a:pPr>
            <a:endParaRPr lang="th-TH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smtClean="0">
                <a:solidFill>
                  <a:srgbClr val="006600"/>
                </a:solidFill>
              </a:rPr>
              <a:t>ถึงแม้ว่ากรมการปกครองจะไม่ได้มีผลกระทบโดยตรงในเชิงการขับเคลื่อนหรือดำเนินการให้เป็นไปตามพิมพ์เขียวของประชาคมเศรษฐกิจอาเซียน</a:t>
            </a:r>
          </a:p>
          <a:p>
            <a:r>
              <a:rPr lang="th-TH" smtClean="0">
                <a:solidFill>
                  <a:srgbClr val="006600"/>
                </a:solidFill>
              </a:rPr>
              <a:t>แต่ในฐานะหน่วยงานที่มีภารกิจสำคัญในการบริหารราชการส่วนภูมิภาคซึ่งเกี่ยวข้องกับประชาชนโดยตรงนั้น </a:t>
            </a:r>
          </a:p>
          <a:p>
            <a:r>
              <a:rPr lang="th-TH" smtClean="0">
                <a:solidFill>
                  <a:srgbClr val="006600"/>
                </a:solidFill>
              </a:rPr>
              <a:t>การปรับตัวและเตรียมความพร้อมสำหรับผลกระทบทั้งเชิงบวกและลบย่อมจะเป็นการสร้างความสามารถในการแข่งขันหรือเป็นแรงสนับสนุนที่จะทำให้การเป็นประชาคมเศรษฐกิจอาเซียนของไทย</a:t>
            </a:r>
          </a:p>
          <a:p>
            <a:endParaRPr lang="th-TH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smtClean="0"/>
              <a:t>1. หลังวันที่ 31 ธันวาคม พ.ศ. 2558 ประเทศไทยจะเกิดการเปลี่ยนแปลงขนานใหญ่อย่างฉับพลันจาการเข้าสู่ประชาคมเศรษฐกิจอาเซียน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อาเซียนได้จัดตั้งเขตการค้าเสรีอาเซียนหรืออาฟต้ามาตั้งแต่ปี 2535 และได้ลดภาษีนำเข้าเป็นศูนย์เกือบทุกรายการแล้วในปี 2553 รวมทั้งได้เริ่มเปิดเสรีการค้าบริการในปี 2538 เปิดเสรีการลงทุนในปี 2541 จนกระทั่งประกาศการจัดตั้ง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ในปี 2546 เท่ากับว่าได้มีการเปลี่ยนแปลงมาเป็นลำดับ ดังนั้นการเป็น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ในปี 2558 จึงเป็นเป้าหมายหนึ่งของการรวมกลุ่มของอาเซียน 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2. จริงหรือไม่ที่คนในประเทศสมาชิกอาเซียนสามารถเดินทางไปประเทศสมาชิกอื่นโดยไม่ต้องใช้หนังสือเดินทาง </a:t>
            </a:r>
            <a:r>
              <a:rPr lang="en-US" smtClean="0">
                <a:cs typeface="Cordia New" pitchFamily="34" charset="-34"/>
              </a:rPr>
              <a:t>(Passport)</a:t>
            </a:r>
          </a:p>
          <a:p>
            <a:r>
              <a:rPr lang="th-TH" u="sng" smtClean="0"/>
              <a:t>ตอบ</a:t>
            </a:r>
            <a:r>
              <a:rPr lang="th-TH" smtClean="0"/>
              <a:t> ในปัจจุบันอาเซียนยังไม่มีแนวคิดในการใช้หนังสือเดินทาง </a:t>
            </a:r>
            <a:r>
              <a:rPr lang="en-US" smtClean="0">
                <a:cs typeface="Cordia New" pitchFamily="34" charset="-34"/>
              </a:rPr>
              <a:t>(Passport) </a:t>
            </a:r>
            <a:r>
              <a:rPr lang="th-TH" smtClean="0"/>
              <a:t>ร่วมกันหรือยกเลิกการใช้หนังสือเดินทางของประชาชน แต่การเดินทางของคนในอาเซียนได้รับความสะดวกสบายมากขึ้น เพราะแต่ละประเทศสมาชิกมีข้อตกลงในการยกเลิกวีซ่าเข้า-ออกระหว่างกัน ยกเว้นประเทศพม่าที่ยังคงจำเป็นต้องทำวีซ่าเข้าประเทศ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3. การรวมตัวเป็นประชาคมเศรษฐกิจอาเซียนจะทำให้มีการค้าขายกันเองในอาเซียนเท่านั้น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en-US" smtClean="0">
                <a:cs typeface="Cordia New" pitchFamily="34" charset="-34"/>
              </a:rPr>
              <a:t> AEC </a:t>
            </a:r>
            <a:r>
              <a:rPr lang="th-TH" smtClean="0"/>
              <a:t>ไม่ได้มีเพียงนโยบายค้าขายกันเองในอาเซียนเท่านั้นแต่มีเป้าหมายปรับตัวเข้ากับเศรษฐกิจโลกด้วย โดยอาเซียนมีเป้าหมายปรับตัวเข้ากับเศรษฐกิจโลกด้วย โดยอาเซียนมีการจัดทำเขตการค้าเสรี </a:t>
            </a:r>
            <a:r>
              <a:rPr lang="en-US" smtClean="0">
                <a:cs typeface="Cordia New" pitchFamily="34" charset="-34"/>
              </a:rPr>
              <a:t>(FTA) </a:t>
            </a:r>
            <a:r>
              <a:rPr lang="th-TH" smtClean="0"/>
              <a:t>กับประเทศคู่เจรจาต่างๆได้แก่จีน ญี่ปุ่น เกาหลีใต้ อินเดีย ออสเตรเลียและนิวซีแลนด์ เพื่อสามารถขยายการส่งออกและโอกาสทางการค้า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4. ประชาคมเศรษฐกิจอาเซียนจะทำให้คนไทยไม่มีงานทำ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จะมีการการเคลื่อนย้ายแรงงานเฉพาะวิชาชีพ 8 สาขาคือ แพทย์ ทันตแพทย์ พยาบาล วิศวกร สถาปนิก นักบัญชี ช่างสำรวจ บุคคลากรด้านการท่องเที่ยว ซึ่งจะต้องมีคุณสมบัติตามที่อาเซียนตกลงกัน คนไทยก็ไปทำงานในประเทศอาเซียนได้ด้วยเงื่อนไขเดียวกัน ส่วนแรงงานต่างชาติในประเทศไทยในปัจจุบันจำนวนมากนั้นเป็นความต้องการของประเทศไทยเองที่ขาดแคลนแรงงาน ไม่เกี่ยวข้องกับ </a:t>
            </a:r>
            <a:r>
              <a:rPr lang="en-US" smtClean="0">
                <a:cs typeface="Cordia New" pitchFamily="34" charset="-34"/>
              </a:rPr>
              <a:t>AEC</a:t>
            </a:r>
          </a:p>
          <a:p>
            <a:r>
              <a:rPr lang="th-TH" smtClean="0"/>
              <a:t>5. เมื่อเปิดประชาคมอาเซียนและมีการลดภาษีศุลกากรเหลืออัตราร้อยละ 0 ในกว่าร้อยละ 90 ของสินค้าทั้งหมดภายใต้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กรมศุลกากรจะหมดความสำคัญ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แม้ว่าจะมีการลดภาษีศุลการกรภายใต้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เป็นร้อยละ 0 เกือบทั้งหมดไปแล้ว แต่กรมศุลกากรก็ยังมีบทบาทสำคัญในการตรวจสอบสินค้าที่เข้ามาว่าเป็นสินค้าที่มีถิ่นกำเนิดสินค้าจากประเทศสมาชิกจริงหรือไม่ มีความน่าเชื่อถือเพียงใด และสินค้านั้นเป็นของต้องห้ามที่ต้องจำกัดอยู่ภายใต้การควบคุมหรือต้องมีการขออนุญาตนำเข้าด้วยหรือไม่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6. ประเทศไทยต้องเปลี่ยนไปใช้ภาษาอังกฤษในการทำงาน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ภาษาไทยเป็นภาษาประจำชาติไทยไม่มีการเปลี่ยนแปลง แต่ภาษาอังกฤษจะมีบทบาทที่ใช้ในการประชุมอาเซียนหรือติดต่อกันเป็นหลัก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7.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จะทำให้นักลงทุนอาเซียนสามารถลงทุนในธุรกิจบริการได้อย่างเสรีโดยไม่มีข้อจำกัด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ปี 2015 ชาติอาเซียนจะสามารถถือหุ้นในธุรกิจบริการได้อย่างน้อย 70% โดยการเปิดเสรีทั้งนี้ขึ้นกับกฎหมายในแต่ละประเทศ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8. เมื่อเป็นประชาคมอาเซียน ชาวต่างชาติจะเข้ามากว้านซื้อที่ดินในเมืองไทย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ชาวต่างชาติไม่สามารถเข้ามากว้านซื้อที่ดินในเมืองไทยได้ เนื่องจากตามประมวลกฎหมายที่ดินของไทยคนต่างด้าวไม่ว่าจะเป็นบุคคลธรรมดา หรือนิติบุคคล ไม่มีสิทธิถือครองเป็นเจ้าของกรรมสิทธิ์ที่ดินในประเทศไทย เว้นแต่จะเป็นนักลงทุนที่ไดรับสิทธิตามกฎหมายพิเศษ โดยอาจถือกรรมสิทธิ์ได้เฉพาะตลอดระยะเวลาที่ไดรับการส่งเสริมเท่านั้น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9. การรวมตัวทางเศรษฐกิจของอาเซียนคล้ายกับสหภาพยุโรป </a:t>
            </a:r>
            <a:r>
              <a:rPr lang="en-US" smtClean="0">
                <a:cs typeface="Cordia New" pitchFamily="34" charset="-34"/>
              </a:rPr>
              <a:t>(European Union: EU) </a:t>
            </a:r>
            <a:r>
              <a:rPr lang="th-TH" smtClean="0"/>
              <a:t>จึงก่อให้เกิดความเสี่ยงในลักษณะเดียวกัน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ระดับการบูรณาการทางเศรษฐกิจของ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แตกต่างจากสหภาพยุโรปมาก เพราะสหภาพยุโรปเป็นสภาพเศรษฐกิจซึ่งมีการจัดตั้งหน่วยงานที่มีอำนาจเหนือรัฐแต่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เป็น </a:t>
            </a:r>
            <a:r>
              <a:rPr lang="en-US" smtClean="0">
                <a:cs typeface="Cordia New" pitchFamily="34" charset="-34"/>
              </a:rPr>
              <a:t>FTA </a:t>
            </a:r>
            <a:r>
              <a:rPr lang="th-TH" smtClean="0"/>
              <a:t>ที่กว้างและลึกกว่า </a:t>
            </a:r>
            <a:r>
              <a:rPr lang="en-US" smtClean="0">
                <a:cs typeface="Cordia New" pitchFamily="34" charset="-34"/>
              </a:rPr>
              <a:t>FTA </a:t>
            </a:r>
            <a:r>
              <a:rPr lang="th-TH" smtClean="0"/>
              <a:t>ทั่วๆไป โดยแต่ละประเทศมีอำนาจอธิปไตย การตัดสินใจดำเนินการใดๆของอาเซียนอาศัยหลักฉันทามติ </a:t>
            </a:r>
            <a:r>
              <a:rPr lang="en-US" smtClean="0">
                <a:cs typeface="Cordia New" pitchFamily="34" charset="-34"/>
              </a:rPr>
              <a:t>(consensus) </a:t>
            </a:r>
            <a:r>
              <a:rPr lang="th-TH" smtClean="0"/>
              <a:t>จึงต้องได้รับความยินยอมจากประเทศสมาชิกทั้งหมดก่อน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10. เมื่อเกิดการเคลื่อนย้าย หมุนเวียนของสินค้าโดยเสรี สินค้าคุณภาพต่ำจะทะลักเข้ามาประเทศไทย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ภายใต้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ได้มีความร่วมมือด้านมาตรฐานและการรับรองคุณภาพสินค้า เช่น เครื่องใช้ไฟฟ้า ยา เป็นต้น และจะขยายไปถึงสินค้าอื่นๆต่อไป เพื่อให้สินค้าของอาเซียนมีมาตรฐานที่น่าเชื่อถือให้กับผู้บริโภค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11. ชาวอาเซียนจะมาประกอบอาชีพทำนาในเมืองไทยได้หรือไม่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ไม่สามารถเข้ามาทำนาในเมืองไทยได้ เนื่องจากพระราชบัญญัติการทำงานของคนต่างด้าว พ.ศ. 2521 ได้กำหนดอาชีพสงวน 39 อาชีพ ซึ่งเป็นอาชีพที่บุคคลต่างด้าวห้ามทำ เช่น งานกสิกรรม งานเลี้ยงสัตว์ งานป่าไม้ งานประมง งานช่างไม้ เป็นต้น อาชีพทำนาจึงเป็นอาชีพที่สงวนไว้สำหรับชาวไทยเท่านั้น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 12. </a:t>
            </a:r>
            <a:r>
              <a:rPr lang="en-US" smtClean="0">
                <a:cs typeface="Cordia New" pitchFamily="34" charset="-34"/>
              </a:rPr>
              <a:t>ASEAN Community </a:t>
            </a:r>
            <a:r>
              <a:rPr lang="th-TH" smtClean="0"/>
              <a:t>คือ </a:t>
            </a:r>
            <a:r>
              <a:rPr lang="en-US" smtClean="0">
                <a:cs typeface="Cordia New" pitchFamily="34" charset="-34"/>
              </a:rPr>
              <a:t>ASEAN Economic Community </a:t>
            </a:r>
            <a:r>
              <a:rPr lang="th-TH" smtClean="0"/>
              <a:t>สนใจด้านเศรษฐกิจอย่างเดียว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ประชาคมอาเซียน </a:t>
            </a:r>
            <a:r>
              <a:rPr lang="en-US" smtClean="0">
                <a:cs typeface="Cordia New" pitchFamily="34" charset="-34"/>
              </a:rPr>
              <a:t>(AC) </a:t>
            </a:r>
            <a:r>
              <a:rPr lang="th-TH" smtClean="0"/>
              <a:t>มีองค์ประกอบ 3 ด้าน คือ </a:t>
            </a:r>
            <a:r>
              <a:rPr lang="en-US" smtClean="0">
                <a:cs typeface="Cordia New" pitchFamily="34" charset="-34"/>
              </a:rPr>
              <a:t>ASEAN Political Security Community (APSC), ASEAN Economic Community (AEC), ASEAN Socio-Cultural Community (ASCC) </a:t>
            </a:r>
            <a:r>
              <a:rPr lang="th-TH" smtClean="0"/>
              <a:t>นั่นคืออาเซียนจะมีความร่วมมือทั้งด้านเศรษฐกิจ การเมือง ความมั่นคง และสังคม วัฒนธรรม 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13. ประชาชนจากประเทศสมาชิกอื่น สามารถเข้ามาตั้งถิ่นฐานในประเทศไทยได้อย่างเสรี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การที่ไทยเข้าสู่การเป็นประชาคมอาเซียน ไม่ได้หมายรวมถึงการที่ให้คนในประเทศสมาชิกเข้ามาตั้งถิ่นฐานในประเทศไทยได้อย่างเสรี และหาดประชาชนของประเทศอาเซียนอื่นต้องการเข้ามาตั้งถิ่นฐานในประเทศไทยก็ต้องปฏิบัติตามเงื่อนไขและกฎหมายภายในประเทศอย่างเคร่งครัด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14. อาเซียนจะใช้เงินสกุลเดียวกันแบบ </a:t>
            </a:r>
            <a:r>
              <a:rPr lang="en-US" smtClean="0">
                <a:cs typeface="Cordia New" pitchFamily="34" charset="-34"/>
              </a:rPr>
              <a:t>EU </a:t>
            </a:r>
            <a:r>
              <a:rPr lang="th-TH" smtClean="0"/>
              <a:t>หรือไม่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ข้อตกลงในปัจจุบันยังไม่มีแนวคิดในการใช้เงินสกุลเดียวกันภายในอาเซียน โดยการเปิดเสรีด้านการเงินนั้น </a:t>
            </a:r>
            <a:r>
              <a:rPr lang="en-US" smtClean="0">
                <a:cs typeface="Cordia New" pitchFamily="34" charset="-34"/>
              </a:rPr>
              <a:t>(Financial Service Liberalization) </a:t>
            </a:r>
            <a:r>
              <a:rPr lang="th-TH" smtClean="0"/>
              <a:t>มีเป้าหมายเพียงการบริหารจัดการระบบการเคลื่อนย้ายบัญชีทุนให้เสรีขึ้น และมีตลาดทุนที่เชื่อมโยงระหว่างกัน สิ่งเหล่านี้จะเป็นการอำนวยความสะดวกในการค้า</a:t>
            </a:r>
            <a:endParaRPr lang="en-US" smtClean="0">
              <a:cs typeface="Cordia New" pitchFamily="34" charset="-34"/>
            </a:endParaRPr>
          </a:p>
          <a:p>
            <a:pPr>
              <a:spcBef>
                <a:spcPct val="0"/>
              </a:spcBef>
            </a:pPr>
            <a:endParaRPr lang="th-TH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45CA4E-8DE5-45AD-A2B0-F8D4381656C8}" type="slidenum">
              <a:rPr lang="th-TH" smtClean="0"/>
              <a:pPr/>
              <a:t>21</a:t>
            </a:fld>
            <a:endParaRPr lang="th-TH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thaiDist" eaLnBrk="1" hangingPunct="1">
              <a:buFontTx/>
              <a:buChar char="•"/>
            </a:pPr>
            <a:r>
              <a:rPr lang="th-TH" smtClean="0"/>
              <a:t> ยุทธศาสตร์การเข้าสู่ประชาคมอาเซียน ปี ๒๕๕๘ ได้ถูกผนวกรวมเข้ากับยุทธศาสตร์ประเทศ โดยได้มีการบูรณาการทั้งสองยุทธศาสตร์เข้าด้วยกัน ยุทธศาสตร์ประเทศจึงประกอบด้วย </a:t>
            </a:r>
          </a:p>
          <a:p>
            <a:pPr algn="thaiDist" eaLnBrk="1" hangingPunct="1"/>
            <a:r>
              <a:rPr lang="th-TH" smtClean="0"/>
              <a:t>  ๔ ยุทธศาสตร์เช่นเดิม โดยมีองค์ประกอบเพิ่มขึ้นจาก ๒๘ ประเด็นหลักเป็น ๓๐ ประเด็นหลัก และเพิ่มแนวทางการดำเนินการจาก ๕๖ แนวทางเป็น ๗๙ แนวทาง ซึ่งยุทธศาสตร์ประเทศ </a:t>
            </a:r>
          </a:p>
          <a:p>
            <a:pPr algn="thaiDist" eaLnBrk="1" hangingPunct="1"/>
            <a:r>
              <a:rPr lang="th-TH" smtClean="0"/>
              <a:t>  ประกอบด้วย </a:t>
            </a:r>
          </a:p>
          <a:p>
            <a:pPr algn="thaiDist" eaLnBrk="1" hangingPunct="1"/>
            <a:r>
              <a:rPr lang="th-TH" smtClean="0"/>
              <a:t> </a:t>
            </a:r>
            <a:r>
              <a:rPr lang="th-TH" u="sng" smtClean="0"/>
              <a:t>ยุทธศาสตร์ที่ ๑</a:t>
            </a:r>
            <a:r>
              <a:rPr lang="en-US" smtClean="0">
                <a:cs typeface="Cordia New" pitchFamily="34" charset="-34"/>
              </a:rPr>
              <a:t>: </a:t>
            </a:r>
            <a:r>
              <a:rPr lang="th-TH" smtClean="0"/>
              <a:t>การเพิ่มขีดความสามารถในการแข่งขันของประเทศเพื่อหลุดพ้นจากกับดักประเทศรายได้ปานกลาง (</a:t>
            </a:r>
            <a:r>
              <a:rPr lang="en-US" smtClean="0">
                <a:cs typeface="Cordia New" pitchFamily="34" charset="-34"/>
              </a:rPr>
              <a:t>Growth and Competitiveness)</a:t>
            </a:r>
          </a:p>
          <a:p>
            <a:pPr algn="thaiDist" eaLnBrk="1" hangingPunct="1"/>
            <a:r>
              <a:rPr lang="en-US" smtClean="0">
                <a:cs typeface="Cordia New" pitchFamily="34" charset="-34"/>
              </a:rPr>
              <a:t> </a:t>
            </a:r>
            <a:r>
              <a:rPr lang="th-TH" u="sng" smtClean="0"/>
              <a:t>ยุทธศาสตร์ที่ ๒</a:t>
            </a:r>
            <a:r>
              <a:rPr lang="en-US" smtClean="0">
                <a:cs typeface="Cordia New" pitchFamily="34" charset="-34"/>
              </a:rPr>
              <a:t>: </a:t>
            </a:r>
            <a:r>
              <a:rPr lang="th-TH" smtClean="0"/>
              <a:t>การลดความเหลื่อมล้ำ (</a:t>
            </a:r>
            <a:r>
              <a:rPr lang="en-US" smtClean="0">
                <a:cs typeface="Cordia New" pitchFamily="34" charset="-34"/>
              </a:rPr>
              <a:t>Inclusive Growth) </a:t>
            </a:r>
          </a:p>
          <a:p>
            <a:pPr algn="thaiDist" eaLnBrk="1" hangingPunct="1"/>
            <a:r>
              <a:rPr lang="en-US" smtClean="0">
                <a:cs typeface="Cordia New" pitchFamily="34" charset="-34"/>
              </a:rPr>
              <a:t> </a:t>
            </a:r>
            <a:r>
              <a:rPr lang="th-TH" u="sng" smtClean="0"/>
              <a:t>ยุทธศาสตร์ที่ ๓</a:t>
            </a:r>
            <a:r>
              <a:rPr lang="en-US" smtClean="0">
                <a:cs typeface="Cordia New" pitchFamily="34" charset="-34"/>
              </a:rPr>
              <a:t>: </a:t>
            </a:r>
            <a:r>
              <a:rPr lang="th-TH" smtClean="0"/>
              <a:t>การเติบโตที่เป็นมิตรกับสิ่งแวดล้อม (</a:t>
            </a:r>
            <a:r>
              <a:rPr lang="en-US" smtClean="0">
                <a:cs typeface="Cordia New" pitchFamily="34" charset="-34"/>
              </a:rPr>
              <a:t>Green Growth)</a:t>
            </a:r>
            <a:endParaRPr lang="th-TH" smtClean="0"/>
          </a:p>
          <a:p>
            <a:pPr algn="thaiDist" eaLnBrk="1" hangingPunct="1"/>
            <a:r>
              <a:rPr lang="th-TH" smtClean="0"/>
              <a:t> </a:t>
            </a:r>
            <a:r>
              <a:rPr lang="th-TH" u="sng" smtClean="0"/>
              <a:t>ยุทธศาสตร์ที่ ๔</a:t>
            </a:r>
            <a:r>
              <a:rPr lang="en-US" smtClean="0">
                <a:cs typeface="Cordia New" pitchFamily="34" charset="-34"/>
              </a:rPr>
              <a:t>: </a:t>
            </a:r>
            <a:r>
              <a:rPr lang="th-TH" smtClean="0"/>
              <a:t>การสร้างสมดุลและปรับระบบบริหารจัดการภายในภาครัฐ (</a:t>
            </a:r>
            <a:r>
              <a:rPr lang="en-US" smtClean="0">
                <a:cs typeface="Cordia New" pitchFamily="34" charset="-34"/>
              </a:rPr>
              <a:t>Internal Process)</a:t>
            </a:r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4BB506-00FC-4BC9-AF8B-7DA3C37782EC}" type="slidenum">
              <a:rPr lang="th-TH" smtClean="0"/>
              <a:pPr>
                <a:defRPr/>
              </a:pPr>
              <a:t>22</a:t>
            </a:fld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41" tIns="45770" rIns="91541" bIns="45770" anchor="b"/>
          <a:lstStyle/>
          <a:p>
            <a:pPr algn="r"/>
            <a:fld id="{EE79DA6A-02F2-45A0-A216-4D25EE88BDD8}" type="slidenum">
              <a:rPr lang="en-US" sz="1200">
                <a:latin typeface="Calibri" pitchFamily="34" charset="0"/>
              </a:rPr>
              <a:pPr algn="r"/>
              <a:t>23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53251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32" tIns="45765" rIns="91532" bIns="45765" anchor="b"/>
          <a:lstStyle/>
          <a:p>
            <a:pPr algn="r"/>
            <a:fld id="{804C99ED-8AAD-4A5B-A845-F2FDF9FBBC41}" type="slidenum">
              <a:rPr lang="en-US" sz="1200">
                <a:latin typeface="Calibri" pitchFamily="34" charset="0"/>
              </a:rPr>
              <a:pPr algn="r"/>
              <a:t>23</a:t>
            </a:fld>
            <a:endParaRPr lang="th-TH" sz="1200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6463"/>
            <a:ext cx="5438775" cy="4465637"/>
          </a:xfrm>
          <a:noFill/>
        </p:spPr>
        <p:txBody>
          <a:bodyPr wrap="square" lIns="91541" tIns="45770" rIns="91541" bIns="4577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th-TH" sz="2400" smtClean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smtClean="0"/>
              <a:t> ทำความตกลงยอมรับร่วมด้านคุณสมบัติวิชาชีพ 8 สาขา  ได้แก่ แพทย์ ทันตแพทย์ พยาบาล นักบัญชี นักสำรวจ สถาปนิก วิศวกร และบุคลากรด้านการท่องเที่ยว</a:t>
            </a:r>
          </a:p>
          <a:p>
            <a:endParaRPr lang="th-TH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C4E16E-1860-4D69-A209-BF63517EEC7C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eaLnBrk="1" fontAlgn="t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/>
              <a:t>ไทย</a:t>
            </a: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/>
              <a:t>จุดแข็ง </a:t>
            </a:r>
            <a:endParaRPr lang="en-US" b="1" dirty="0" smtClean="0"/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h-TH" dirty="0" smtClean="0"/>
              <a:t>ทำเลที่ตั้งของประเทศไทยที่ตั้งอยู่บริเวณศูนย์กลางของภูมิภาค ทำให้ไทยมีความได้เปรียบในการเป็นศูนย์กลางด้านต่างๆ เช่น ศูนย์กลางทางการบิน ศูนย์กลางการค้าการลงทุน </a:t>
            </a:r>
            <a:endParaRPr lang="en-US" dirty="0" smtClean="0"/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h-TH" dirty="0" smtClean="0"/>
              <a:t>ไทยมีระบบโครงข่ายการคมนาคมภายในประเทศ และสามารถเชื่อมโยงไปยังประเทศเพื่อนบ้านได้โดยสะดวกทั้งโครงข่ายถนน รถไฟ และเส้นทางการบิน </a:t>
            </a:r>
            <a:endParaRPr lang="en-US" dirty="0" smtClean="0"/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h-TH" dirty="0" smtClean="0"/>
              <a:t>ไทยเป็นฐานการผลิตในอุตสาหกรรมหลายด้านจากบริษัทต่างชาติชั้นนำ เช่น อุตสาหกรรมยานยนต์ อุตสาหกรรมอิเล็กทรอนิกส์ </a:t>
            </a: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h-TH" dirty="0" smtClean="0"/>
              <a:t>สถาบันการเงินของประเทศไทยค่อนข้างมั่นคง เอื้อประโยชน์ต่อการระดมเงินทุนทั้งจากระบบสถาบันการเงินต่างๆ และตลาดซื้อขายแลกเปลี่ยนหลักทรัพย์ พันธบัตรรัฐบาล และยังมีแนวโน้มการเปิดเสรีภาคการเงินในอนาคต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/>
              <a:t>จุดอ่อน </a:t>
            </a:r>
            <a:endParaRPr lang="en-US" dirty="0" smtClean="0"/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h-TH" dirty="0" smtClean="0"/>
              <a:t>ประเทศไทยยังคงมีปัญหาการขาดเสถียรภาพทางการเมือง เนื่องจากมีการเปลี่ยนรัฐบาลบ่อยครั้งและมีปัญหาความขัดแย้งทางด้านความคิดของประชากร ภายในประเทศ ประกอบกับปัญหาความไม่สงบบริเวณจังหวัดชายแดนภาคใต้ </a:t>
            </a:r>
            <a:endParaRPr lang="en-US" dirty="0" smtClean="0"/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h-TH" dirty="0" smtClean="0"/>
              <a:t>การคุ้มครองด้านทรัพย์สินทางปัญญายังไม่เข้มแข็ง มีการละเมิดทรัพย์สินทางปัญญาโดยเฉพาะลิขสิทธิ์ภาพยนตร์ เพลง และซอร์ฟแวร์ต่างๆ </a:t>
            </a:r>
            <a:endParaRPr lang="en-US" dirty="0" smtClean="0"/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h-TH" dirty="0" smtClean="0"/>
              <a:t>ทักษะแรงงานยังไม่สูงเท่าที่ควร นอกจากนี้ยังมีปัญหาการสื่อสารภาษาต่างประเทศ เช่น ภาษาอังกฤษ </a:t>
            </a: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h-TH" dirty="0" smtClean="0"/>
              <a:t>ปัญหาการจราจรที่ติดขัดโดยเฉพาะบริเวณเมืองใหญ่ และในช่วงเวลาเร่งด่วน โดยเฉพาะอย่างยิ่งกรุงเทพมหานครและปริมณฑล </a:t>
            </a: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/>
              <a:t>โอกาส</a:t>
            </a: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h-TH" dirty="0" smtClean="0"/>
              <a:t>ปัจจุบันประเทศไทยมีการเปิดเสรีทางการค้ากับประเทศต่างๆ หลายประเทศ รวมทั้งที่อยู่ระหว่างการเจรจาทางการค้ามากมาย เช่น จีน อินเดีย อาเซียน เอเชียใต้ ออสเตรเลีย นิวซีแลนด์ เกาหลี เป็นต้น การลงทุนในประเทศไทยจึงเป็นโอกาสในการค้ากับประเทศเหล่านี้ด้วย </a:t>
            </a:r>
            <a:endParaRPr lang="en-US" dirty="0" smtClean="0"/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h-TH" dirty="0" smtClean="0"/>
              <a:t>ประเทศไทยมีนโยบายสนับสนุนการลงทุนต่างชาติ (</a:t>
            </a:r>
            <a:r>
              <a:rPr lang="en-US" dirty="0" smtClean="0"/>
              <a:t>FDI) </a:t>
            </a:r>
            <a:r>
              <a:rPr lang="th-TH" dirty="0" smtClean="0"/>
              <a:t>โดยเฉพาะอย่างยิ่งการลงทุนที่นำไปสู่การพัฒนาทักษะของบุคลากร การพัฒนาเทคโนโลยี การสร้างนวัตกรรม </a:t>
            </a:r>
            <a:endParaRPr lang="en-US" dirty="0" smtClean="0"/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h-TH" dirty="0" smtClean="0"/>
              <a:t>การลงทุนที่ได้รับการสนับสนุนจากสำนักงานคณะกรรมการส่งเสริมการลงทุน (</a:t>
            </a:r>
            <a:r>
              <a:rPr lang="en-US" dirty="0" smtClean="0"/>
              <a:t>BOI ) </a:t>
            </a:r>
            <a:r>
              <a:rPr lang="th-TH" dirty="0" smtClean="0"/>
              <a:t>ไม่มีข้อจำกัดในการถือหุ้นของชาวต่างชาติในกิจการ ไม่กำหนดการใช้วัตถุดิบในประเทศ (</a:t>
            </a:r>
            <a:r>
              <a:rPr lang="en-US" dirty="0" smtClean="0"/>
              <a:t>Local Content) </a:t>
            </a:r>
            <a:r>
              <a:rPr lang="th-TH" dirty="0" smtClean="0"/>
              <a:t>และไม่กำหนดปริมาณการส่งออกกิจการที่ลงทุนในพื้นที่ สนับสนุนของ </a:t>
            </a:r>
            <a:r>
              <a:rPr lang="en-US" dirty="0" smtClean="0"/>
              <a:t>BOI </a:t>
            </a:r>
            <a:r>
              <a:rPr lang="th-TH" dirty="0" smtClean="0"/>
              <a:t>จะได้รับสิทธิประโยชน์เพิ่มขึ้นพิเศษ ทั้งนี้ข้อกำหนดและวิธีการในการลงทุนต่างๆ ต้องสอดคล้องกับข้อกำหนดของ </a:t>
            </a:r>
            <a:r>
              <a:rPr lang="en-US" dirty="0" smtClean="0"/>
              <a:t>WTO </a:t>
            </a: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h-TH" dirty="0" smtClean="0"/>
              <a:t>สำนักงานคณะกรรมการส่งเสริมการลงทุน (</a:t>
            </a:r>
            <a:r>
              <a:rPr lang="en-US" dirty="0" smtClean="0"/>
              <a:t>BOI) </a:t>
            </a:r>
            <a:r>
              <a:rPr lang="th-TH" dirty="0" smtClean="0"/>
              <a:t>ให้การสนับสนุนการลงทุนในอุตสาหกรรมต่างๆ โดยเฉพาะอย่างยิ่ง อุตสาหกรรมหลัก 6 สาขา ได้แก่ การเกษตรและอุตสาหกรรม การเกษตร พลังงาน ทางเลือก ยานยนต์ อิเล็กทรอนิกส์และ </a:t>
            </a:r>
            <a:r>
              <a:rPr lang="en-US" dirty="0" smtClean="0"/>
              <a:t>ICT </a:t>
            </a:r>
            <a:r>
              <a:rPr lang="th-TH" dirty="0" smtClean="0"/>
              <a:t>แฟชั่น และบริการ ได้แก่ บันเทิง สุขภาพ และการท่องเที่ยว </a:t>
            </a:r>
            <a:endParaRPr lang="en-US" dirty="0" smtClean="0"/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h-TH" dirty="0" smtClean="0"/>
              <a:t>มีการเติบโตของภาคการบริการ เช่น การแพทย์ โดยมีการบริการทางการแพทย์ที่ทันสมัย ได้รับความไว้วางใจ มีคุณภาพ และค่าบริการไม่สูงมากนัก นอกจากนี้ อุตสาหกรรมการท่องเที่ยวก็มีการเติบโต เนื่องจากประเทศไทยมีสถานที่ท่องเที่ยวที่สวยงามเป็นจำนวนมาก </a:t>
            </a:r>
            <a:endParaRPr lang="en-US" dirty="0" smtClean="0"/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/>
              <a:t>ความท้าทาย </a:t>
            </a:r>
            <a:endParaRPr lang="th-TH" dirty="0" smtClean="0"/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h-TH" dirty="0" smtClean="0"/>
              <a:t>ประเทศไทยต้องเผชิญกับการแข่งขันจากประเทศต่างๆ ที่มีค่าจ้างแรงงานต่ำกว่า เช่น จีน เวียดนาม ทำให้ความสามารถในการแข่งขันด้านราคาลดลง ผู้ประกอบการ ต้องหันมาแข่งขันด้านคุณภาพสินค้า หรือปรับตัวเพื่อเพิ่มมูลค่าในการผลิตสินค้าให้มากขึ้น </a:t>
            </a:r>
            <a:endParaRPr lang="en-US" dirty="0" smtClean="0"/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h-TH" dirty="0" smtClean="0"/>
              <a:t>ค่าเงินบาทมีความผันผวน </a:t>
            </a: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0BDF41-7CAF-43B6-B5EB-85721880D584}" type="slidenum">
              <a:rPr lang="en-US" smtClean="0">
                <a:cs typeface="Cordia New" pitchFamily="34" charset="-34"/>
              </a:rPr>
              <a:pPr/>
              <a:t>6</a:t>
            </a:fld>
            <a:endParaRPr lang="en-US" smtClean="0"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F4789E-F8EC-4FA2-81E6-BB58F3A0A84B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ผลกระทบด้านบวก</a:t>
            </a:r>
            <a:endParaRPr lang="th-TH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ขยายการส่งออกในภูมิภาค ซึ่งเป็นตลาดใหญ่ถึง 580 ล้านคน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สินค้าของไทยที่มีศักยภาพและได้ประโยชน์จากการเปิดเสรีการค้าในอาเซียน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algn="thaiDi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สินค้าเกษตรและอุปโภคบริโภค ได้แก่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ข้าว ธัญพืช น้ำตาลทราย</a:t>
            </a:r>
            <a:r>
              <a:rPr lang="th-TH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ผลไม้สด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อาหารสำเร็จรูป (อาหารกระป๋อง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เครื่องปรุงรส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algn="thaiDi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สินค้าอุตสาหกรรม เช่น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เครื่องใช้ไฟฟ้า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อิเล็กทรอนิกส์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รถยนต์และชิ้นส่วน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คอมพิวเตอร์และชิ้นส่วน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ยางพาราแท่ง/ยางแผ่นรมควัน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ผลิตภัณฑ์สิ่งทอ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เครื่องสำอาง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วัสดุก่อสร้าง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h-TH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ผลกระทบด้านลบ</a:t>
            </a:r>
            <a:endParaRPr lang="en-US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การแข่งขันที่เพิ่มขึ้น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สาขาที่ไม่มีความพร้อม หรือมีขีดความสามารถในการแข่งขันต่ำ ย่อมได้รับผลกระทบ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สินค้าที่มีข้อกังวล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ว่าจะได้รับผลกระทบจากการเปิดเสรีการค้าในอาเซียน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สินค้าเกษตร ได้แก่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น้ำมันปาล์ม  (มาเลเซีย) เมล็ดกาแฟ  (เวียดนาม) มะพร้าว (ฟิลิปปินส์) และชา (อินโดนีเซีย)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h-TH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th-TH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690E08-B602-4C29-B266-22AF6AD770A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Cordia New" pitchFamily="34" charset="-34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7A1ACF-4128-4F21-8345-1E915DECD08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318FC7-E9EA-4B6A-924B-F8A1F01D1BA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smtClean="0"/>
              <a:t>ประชาคมอาเซียนจะส่งผลกระทบต่อประเทศไทยในวงกว้าง  โดยเฉพาะด้านเศรษฐกิจ เกิดการจัดระบบและการเพิ่มขึ้นของการค้า การลงทุน และการบริการระหว่างประเทศ  การพัฒนาโครงสร้างพื้นฐานและการขยายตัวของเมือง การบริหารงานชายแดน การค้าชายแดน  การปฏิสัมพันธ์ทางสังคมอย่างใกล้ชิด การเคลื่อนย้ายคนและการเปลี่ยนแปลงด้านเทคโนโลยีและการสื่อสาร</a:t>
            </a:r>
          </a:p>
          <a:p>
            <a:endParaRPr lang="th-TH" smtClean="0"/>
          </a:p>
          <a:p>
            <a:r>
              <a:rPr lang="th-TH" smtClean="0"/>
              <a:t>กรมการปกครองจึงอาจได้รับผลกระทบในส่วนที่เกี่ยวข้องและเกิดความท้าทายในหลายด้าน เช่น ปัญหาความมั่นคงรูปแบบใหม่  การบริหารงานทะเบียน การค้าชายแดน การจัดการความขัดแย้ง การประกอบอาชีพของประชาชน  การพัฒนาเศรษฐกิจฐานราก  ความเหลื่อมล้ำทางสังคม การพัฒนาภาษาต่างประเทศ  การสร้างความสัมพันธ์ระหว่างประเทศ การส่งเสริมประชาธิปไตยและสิทธิมนุษยธรรม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25/12/56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25/12/56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25/12/56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07952"/>
            <a:ext cx="79248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2"/>
            <a:ext cx="8229600" cy="4754563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477000"/>
            <a:ext cx="838200" cy="304800"/>
          </a:xfrm>
        </p:spPr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5657F2F-F761-4B47-AB9F-08B7CA36CE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7000"/>
            <a:ext cx="2590800" cy="304800"/>
          </a:xfrm>
        </p:spPr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25/12/56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25/12/56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25/12/56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25/12/56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25/12/56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25/12/56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25/12/56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25/12/56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B706-27E8-447C-8935-F67211DAA90B}" type="datetimeFigureOut">
              <a:rPr lang="th-TH" smtClean="0"/>
              <a:pPr/>
              <a:t>25/12/56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714620"/>
          </a:xfrm>
          <a:solidFill>
            <a:srgbClr val="B4AA7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th-TH" dirty="0" smtClean="0"/>
              <a:t>“บทบาทข้าราชการฝ่ายปกครองกับการเข้าสู่</a:t>
            </a:r>
            <a:br>
              <a:rPr lang="th-TH" dirty="0" smtClean="0"/>
            </a:br>
            <a:r>
              <a:rPr lang="th-TH" dirty="0" smtClean="0">
                <a:solidFill>
                  <a:srgbClr val="C00000"/>
                </a:solidFill>
              </a:rPr>
              <a:t>ประชาคมอาเซียน”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143512"/>
            <a:ext cx="8501122" cy="1500198"/>
          </a:xfrm>
        </p:spPr>
        <p:txBody>
          <a:bodyPr>
            <a:normAutofit/>
          </a:bodyPr>
          <a:lstStyle/>
          <a:p>
            <a:r>
              <a:rPr lang="th-TH" sz="2000" b="1" dirty="0" smtClean="0">
                <a:solidFill>
                  <a:schemeClr val="accent5">
                    <a:lumMod val="75000"/>
                  </a:schemeClr>
                </a:solidFill>
              </a:rPr>
              <a:t>หลักสูตร ปลัดอำเภอหัวหน้ากลุ่มงาน/ฝ่ายบริหารงานปกครอง(เพื่อเตรียมความพร้อมเข้าสู่ประชาคมอาเซียน) </a:t>
            </a:r>
          </a:p>
          <a:p>
            <a:r>
              <a:rPr lang="th-TH" sz="2000" b="1" dirty="0" smtClean="0">
                <a:solidFill>
                  <a:schemeClr val="accent5">
                    <a:lumMod val="75000"/>
                  </a:schemeClr>
                </a:solidFill>
              </a:rPr>
              <a:t>ครั้งที่ 2 รุ่นที่ 4-6 วันที่ 26 ธันวาคม 2556 เวลา 09.00-12.00 น.</a:t>
            </a:r>
          </a:p>
          <a:p>
            <a:r>
              <a:rPr lang="th-TH" sz="2000" b="1" dirty="0" smtClean="0">
                <a:solidFill>
                  <a:schemeClr val="accent5">
                    <a:lumMod val="75000"/>
                  </a:schemeClr>
                </a:solidFill>
              </a:rPr>
              <a:t>ณ ห้องบรรยายชั้น 4 ตึกสำนักอธิการ วิทยาลัยการปกครอง</a:t>
            </a:r>
            <a:endParaRPr lang="th-TH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8794" y="3286124"/>
            <a:ext cx="5429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</a:rPr>
              <a:t>จินตนา  </a:t>
            </a:r>
            <a:r>
              <a:rPr lang="th-TH" b="1" dirty="0" err="1" smtClean="0">
                <a:solidFill>
                  <a:schemeClr val="accent5">
                    <a:lumMod val="50000"/>
                  </a:schemeClr>
                </a:solidFill>
              </a:rPr>
              <a:t>ชัยยวรรณา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</a:rPr>
              <a:t>การ</a:t>
            </a:r>
          </a:p>
          <a:p>
            <a:pPr algn="ctr"/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</a:rPr>
              <a:t>รองอธิบดี กรมเจรจาการค้าระหว่างประเทศ</a:t>
            </a:r>
            <a:endParaRPr lang="th-TH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7788" y="6432550"/>
            <a:ext cx="533400" cy="381000"/>
          </a:xfrm>
          <a:noFill/>
        </p:spPr>
        <p:txBody>
          <a:bodyPr/>
          <a:lstStyle/>
          <a:p>
            <a:fld id="{9F32A3E1-4A0B-49CE-825C-D80D3C527358}" type="slidenum">
              <a:rPr lang="en-US" smtClean="0">
                <a:solidFill>
                  <a:srgbClr val="002060"/>
                </a:solidFill>
              </a:rPr>
              <a:pPr/>
              <a:t>10</a:t>
            </a:fld>
            <a:endParaRPr lang="en-US" smtClean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8625" y="1500188"/>
            <a:ext cx="8215313" cy="464343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"/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สินค้าของประเทศอาเซียนอื่นอาจเข้ามาในตลาดในประเทศไทย</a:t>
            </a: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มากขึ้น ในราคาที่ต่ำกว่า และ/หรือ คุณภาพดีกว่า</a:t>
            </a: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"/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ธุรกิจบริการของประเทศอาเซียนอื่นที่มีความได้เปรียบในการ</a:t>
            </a: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แข่งขัน  อาจเข้ามาตั้งธุรกิจแข่งขันในไทยเพิ่มขึ้น</a:t>
            </a: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endParaRPr lang="th-TH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"/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บุคลากรของอาเซียนมีทักษะทางด้านภาษาอังกฤษ</a:t>
            </a: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และภาษาอาเซียนที่สูงกว่า  </a:t>
            </a: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endParaRPr lang="th-TH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1472" y="404664"/>
            <a:ext cx="7786742" cy="720080"/>
          </a:xfrm>
          <a:prstGeom prst="roundRect">
            <a:avLst>
              <a:gd name="adj" fmla="val 33093"/>
            </a:avLst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อาเซียนสร้าง </a:t>
            </a:r>
            <a:r>
              <a:rPr lang="th-TH" sz="3500" u="sng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ความท้าทาย</a:t>
            </a:r>
            <a:r>
              <a:rPr lang="th-TH" sz="35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ให้กับไทย</a:t>
            </a:r>
          </a:p>
        </p:txBody>
      </p:sp>
      <p:pic>
        <p:nvPicPr>
          <p:cNvPr id="47111" name="Picture 3" descr="C:\Users\BO\Desktop\LOGO-DTN-Original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5949950"/>
            <a:ext cx="11779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457200" y="228600"/>
            <a:ext cx="82296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/>
            <a:contourClr>
              <a:schemeClr val="accent6">
                <a:satMod val="115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tx1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สินค้าส่งออกของไทยไปอาเซียน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990600"/>
          <a:ext cx="8229600" cy="5201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76600"/>
                <a:gridCol w="914400"/>
                <a:gridCol w="990600"/>
                <a:gridCol w="990600"/>
                <a:gridCol w="10668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0099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สินค้า</a:t>
                      </a:r>
                      <a:endParaRPr lang="en-US" sz="2800" dirty="0">
                        <a:solidFill>
                          <a:srgbClr val="000099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0099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ปี 255</a:t>
                      </a:r>
                      <a:r>
                        <a:rPr lang="en-US" sz="2000" dirty="0" smtClean="0">
                          <a:solidFill>
                            <a:srgbClr val="000099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3</a:t>
                      </a:r>
                      <a:endParaRPr lang="en-US" sz="2000" dirty="0">
                        <a:solidFill>
                          <a:srgbClr val="000099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0099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ปี 255</a:t>
                      </a:r>
                      <a:r>
                        <a:rPr lang="en-US" sz="2000" dirty="0" smtClean="0">
                          <a:solidFill>
                            <a:srgbClr val="000099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4</a:t>
                      </a:r>
                      <a:endParaRPr lang="en-US" sz="2000" dirty="0">
                        <a:solidFill>
                          <a:srgbClr val="000099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0099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ปี 255</a:t>
                      </a:r>
                      <a:r>
                        <a:rPr lang="en-US" sz="2000" dirty="0" smtClean="0">
                          <a:solidFill>
                            <a:srgbClr val="000099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5</a:t>
                      </a:r>
                      <a:endParaRPr lang="en-US" sz="2000" dirty="0">
                        <a:solidFill>
                          <a:srgbClr val="000099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0099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ปี 255</a:t>
                      </a:r>
                      <a:r>
                        <a:rPr lang="en-US" sz="2000" dirty="0" smtClean="0">
                          <a:solidFill>
                            <a:srgbClr val="000099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6 </a:t>
                      </a:r>
                      <a:r>
                        <a:rPr lang="th-TH" sz="2000" dirty="0" smtClean="0">
                          <a:solidFill>
                            <a:srgbClr val="000099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   (มค-ก.ค)</a:t>
                      </a:r>
                      <a:endParaRPr lang="en-US" sz="2000" dirty="0">
                        <a:solidFill>
                          <a:srgbClr val="000099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99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% +/-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0099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5</a:t>
                      </a:r>
                      <a:r>
                        <a:rPr lang="th-TH" sz="2000" dirty="0" smtClean="0">
                          <a:solidFill>
                            <a:srgbClr val="000099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5</a:t>
                      </a:r>
                      <a:r>
                        <a:rPr lang="en-US" sz="2000" dirty="0" smtClean="0">
                          <a:solidFill>
                            <a:srgbClr val="000099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/5</a:t>
                      </a:r>
                      <a:r>
                        <a:rPr lang="th-TH" sz="2000" dirty="0" smtClean="0">
                          <a:solidFill>
                            <a:srgbClr val="000099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6</a:t>
                      </a:r>
                      <a:endParaRPr lang="en-US" sz="2000" dirty="0" smtClean="0">
                        <a:solidFill>
                          <a:srgbClr val="000099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น้ำมัน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สำเร็จรูป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5,772.3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7,919.4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9,322.5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5,026.6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-8.60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รถยนต์ 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อุปกรณ์และส่วนประกอบ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4,731.3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4,785.3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6,580.1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3,768.0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7.42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เคมีภัณฑ์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1,738.8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2,297.6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2,444.4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1,755.1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20.75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เครื่องจักรกลและส่วนประกอบฯ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1,752.4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2,466.1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2,562.4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1,551.1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2.42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เหล็ก 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เหล็กกล้าและผลิตภัณฑ์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1,556.9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1,841.3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1,939.8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1,349.1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24.54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เม็ด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พลาสติก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1,434.6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2,035.4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1,935.0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1,282.9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14.04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เครื่อง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คอมพิวเตอร์ อุปกรณ์และส่วนประกอบ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2,455.0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2,285.7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2,010.2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1,190.6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-3.17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น้ำตาล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ทราย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1,251.5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1,617.3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1,829.7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1,039.2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-24.45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ผลิตภัณฑ์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ยาง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122.3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236.0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302.3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887.4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272.58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แผงวงจร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ไฟฟ้า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1,866.9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1,895.4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1,461.9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840.2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-3.44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Browallia New" pitchFamily="34" charset="-34"/>
                          <a:cs typeface="Browallia New" pitchFamily="34" charset="-34"/>
                        </a:rPr>
                        <a:t>อื่นๆ</a:t>
                      </a:r>
                      <a:endParaRPr lang="en-US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21,635.9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26,665.5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26,110.7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16,091.2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5.10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Browallia New" pitchFamily="34" charset="-34"/>
                          <a:cs typeface="Browallia New" pitchFamily="34" charset="-34"/>
                        </a:rPr>
                        <a:t>      รวมทั้งสิ้น</a:t>
                      </a:r>
                      <a:endParaRPr lang="en-US" sz="2000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44,317.9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54,045.0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56,499.0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34,781.4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4.74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28625" y="6499225"/>
            <a:ext cx="8153400" cy="358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latin typeface="DilleniaUPC" pitchFamily="18" charset="-34"/>
                <a:cs typeface="DilleniaUPC" pitchFamily="18" charset="-34"/>
              </a:rPr>
              <a:t>ที่มา </a:t>
            </a:r>
            <a:r>
              <a:rPr lang="en-US" sz="2000" b="1" dirty="0">
                <a:latin typeface="DilleniaUPC" pitchFamily="18" charset="-34"/>
                <a:cs typeface="DilleniaUPC" pitchFamily="18" charset="-34"/>
              </a:rPr>
              <a:t>: </a:t>
            </a:r>
            <a:r>
              <a:rPr lang="th-TH" sz="2000" b="1" dirty="0">
                <a:latin typeface="DilleniaUPC" pitchFamily="18" charset="-34"/>
                <a:cs typeface="DilleniaUPC" pitchFamily="18" charset="-34"/>
              </a:rPr>
              <a:t>ศูนย์เทคโนโลยีสารสนเทศและการสื่อสาร สำนักงานปลัดกระทรวงพาณิชย์ โดยความร่วมมือจากกรมศุลกากร</a:t>
            </a:r>
            <a:endParaRPr lang="en-US" sz="2000" b="1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3898" name="Slide Number Placeholder 25"/>
          <p:cNvSpPr txBox="1">
            <a:spLocks/>
          </p:cNvSpPr>
          <p:nvPr/>
        </p:nvSpPr>
        <p:spPr bwMode="auto">
          <a:xfrm>
            <a:off x="8243888" y="115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th-TH" sz="2400" b="1">
                <a:solidFill>
                  <a:srgbClr val="FFFFFF"/>
                </a:solidFill>
                <a:latin typeface="DilleniaUPC" pitchFamily="18" charset="-34"/>
                <a:cs typeface="DilleniaUPC" pitchFamily="18" charset="-34"/>
              </a:rPr>
              <a:t>21</a:t>
            </a:r>
            <a:endParaRPr lang="en-US" sz="2400" b="1">
              <a:solidFill>
                <a:srgbClr val="FFFFFF"/>
              </a:solidFill>
              <a:latin typeface="DilleniaUPC" pitchFamily="18" charset="-34"/>
              <a:cs typeface="DilleniaUPC" pitchFamily="18" charset="-34"/>
            </a:endParaRPr>
          </a:p>
        </p:txBody>
      </p:sp>
      <p:pic>
        <p:nvPicPr>
          <p:cNvPr id="33899" name="Picture 3" descr="C:\Users\BO\Desktop\LOGO-DTN-Original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6913" y="6381750"/>
            <a:ext cx="79216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1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600200"/>
                <a:gridCol w="1143000"/>
                <a:gridCol w="1676400"/>
                <a:gridCol w="1371600"/>
                <a:gridCol w="137160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ประเทศ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มูลค่าการค้าระหว่างประเทศ     (ล้านบาท)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การค้าชายแดน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200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3200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3200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Browallia New" pitchFamily="34" charset="-34"/>
                          <a:cs typeface="Browallia New" pitchFamily="34" charset="-34"/>
                        </a:rPr>
                        <a:t>มูลค่า   (ล้านบาท)</a:t>
                      </a:r>
                      <a:endParaRPr lang="en-US" sz="2000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Browallia New" pitchFamily="34" charset="-34"/>
                          <a:cs typeface="Browallia New" pitchFamily="34" charset="-34"/>
                        </a:rPr>
                        <a:t>สัดส่วนต่อการค้าระหว่างประเทศ </a:t>
                      </a:r>
                      <a:r>
                        <a:rPr lang="en-US" sz="2000" b="1" dirty="0" smtClean="0">
                          <a:latin typeface="Browallia New" pitchFamily="34" charset="-34"/>
                          <a:cs typeface="Browallia New" pitchFamily="34" charset="-34"/>
                        </a:rPr>
                        <a:t>(%)</a:t>
                      </a:r>
                      <a:endParaRPr lang="en-US" sz="2000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Browallia New" pitchFamily="34" charset="-34"/>
                          <a:cs typeface="Browallia New" pitchFamily="34" charset="-34"/>
                        </a:rPr>
                        <a:t>สัดส่วนต่อการค้าชายแดน </a:t>
                      </a:r>
                      <a:r>
                        <a:rPr lang="en-US" sz="2000" b="1" dirty="0" smtClean="0">
                          <a:latin typeface="Browallia New" pitchFamily="34" charset="-34"/>
                          <a:cs typeface="Browallia New" pitchFamily="34" charset="-34"/>
                        </a:rPr>
                        <a:t>(%)</a:t>
                      </a:r>
                      <a:endParaRPr lang="en-US" sz="2000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Browallia New" pitchFamily="34" charset="-34"/>
                          <a:cs typeface="Browallia New" pitchFamily="34" charset="-34"/>
                        </a:rPr>
                        <a:t>อัตราการขยายตัว</a:t>
                      </a:r>
                      <a:r>
                        <a:rPr lang="th-TH" sz="2000" b="1" baseline="0" dirty="0" smtClean="0">
                          <a:latin typeface="Browallia New" pitchFamily="34" charset="-34"/>
                          <a:cs typeface="Browallia New" pitchFamily="34" charset="-34"/>
                        </a:rPr>
                        <a:t>      ปี 54/55</a:t>
                      </a:r>
                      <a:endParaRPr lang="en-US" sz="2000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Browallia New" pitchFamily="34" charset="-34"/>
                          <a:cs typeface="Browallia New" pitchFamily="34" charset="-34"/>
                        </a:rPr>
                        <a:t>มาเลเซีย</a:t>
                      </a:r>
                      <a:endParaRPr lang="en-US" sz="24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wallia New" pitchFamily="34" charset="-34"/>
                          <a:cs typeface="Browallia New" pitchFamily="34" charset="-34"/>
                        </a:rPr>
                        <a:t>793,328</a:t>
                      </a:r>
                      <a:endParaRPr lang="en-US" sz="24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wallia New" pitchFamily="34" charset="-34"/>
                          <a:cs typeface="Browallia New" pitchFamily="34" charset="-34"/>
                        </a:rPr>
                        <a:t>515,923</a:t>
                      </a:r>
                      <a:endParaRPr lang="en-US" sz="24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65.0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56.7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wallia New" pitchFamily="34" charset="-34"/>
                          <a:cs typeface="Browallia New" pitchFamily="34" charset="-34"/>
                        </a:rPr>
                        <a:t>-8.0</a:t>
                      </a:r>
                      <a:endParaRPr lang="en-US" sz="24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Browallia New" pitchFamily="34" charset="-34"/>
                          <a:cs typeface="Browallia New" pitchFamily="34" charset="-34"/>
                        </a:rPr>
                        <a:t>พม่า</a:t>
                      </a:r>
                      <a:endParaRPr lang="en-US" sz="24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wallia New" pitchFamily="34" charset="-34"/>
                          <a:cs typeface="Browallia New" pitchFamily="34" charset="-34"/>
                        </a:rPr>
                        <a:t>211,346</a:t>
                      </a:r>
                      <a:endParaRPr lang="en-US" sz="24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wallia New" pitchFamily="34" charset="-34"/>
                          <a:cs typeface="Browallia New" pitchFamily="34" charset="-34"/>
                        </a:rPr>
                        <a:t>180,472</a:t>
                      </a:r>
                      <a:endParaRPr lang="en-US" sz="24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85.4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19.8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wallia New" pitchFamily="34" charset="-34"/>
                          <a:cs typeface="Browallia New" pitchFamily="34" charset="-34"/>
                        </a:rPr>
                        <a:t>9.8</a:t>
                      </a:r>
                      <a:endParaRPr lang="en-US" sz="24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Browallia New" pitchFamily="34" charset="-34"/>
                          <a:cs typeface="Browallia New" pitchFamily="34" charset="-34"/>
                        </a:rPr>
                        <a:t>ลาว</a:t>
                      </a:r>
                      <a:endParaRPr lang="en-US" sz="24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wallia New" pitchFamily="34" charset="-34"/>
                          <a:cs typeface="Browallia New" pitchFamily="34" charset="-34"/>
                        </a:rPr>
                        <a:t>150,136</a:t>
                      </a:r>
                      <a:endParaRPr lang="en-US" sz="24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wallia New" pitchFamily="34" charset="-34"/>
                          <a:cs typeface="Browallia New" pitchFamily="34" charset="-34"/>
                        </a:rPr>
                        <a:t>132,016</a:t>
                      </a:r>
                      <a:endParaRPr lang="en-US" sz="24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87.9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14.5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wallia New" pitchFamily="34" charset="-34"/>
                          <a:cs typeface="Browallia New" pitchFamily="34" charset="-34"/>
                        </a:rPr>
                        <a:t>29.9</a:t>
                      </a:r>
                      <a:endParaRPr lang="en-US" sz="24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Browallia New" pitchFamily="34" charset="-34"/>
                          <a:cs typeface="Browallia New" pitchFamily="34" charset="-34"/>
                        </a:rPr>
                        <a:t>กัมพูชา</a:t>
                      </a:r>
                      <a:endParaRPr lang="en-US" sz="24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wallia New" pitchFamily="34" charset="-34"/>
                          <a:cs typeface="Browallia New" pitchFamily="34" charset="-34"/>
                        </a:rPr>
                        <a:t>124,706</a:t>
                      </a:r>
                      <a:endParaRPr lang="en-US" sz="24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Browallia New" pitchFamily="34" charset="-34"/>
                          <a:cs typeface="Browallia New" pitchFamily="34" charset="-34"/>
                        </a:rPr>
                        <a:t>  </a:t>
                      </a:r>
                      <a:r>
                        <a:rPr lang="en-US" sz="2400" dirty="0" smtClean="0">
                          <a:latin typeface="Browallia New" pitchFamily="34" charset="-34"/>
                          <a:cs typeface="Browallia New" pitchFamily="34" charset="-34"/>
                        </a:rPr>
                        <a:t>82,089</a:t>
                      </a:r>
                      <a:endParaRPr lang="en-US" sz="24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65.8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 9.0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wallia New" pitchFamily="34" charset="-34"/>
                          <a:cs typeface="Browallia New" pitchFamily="34" charset="-34"/>
                        </a:rPr>
                        <a:t>28.3</a:t>
                      </a:r>
                      <a:endParaRPr lang="en-US" sz="24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Browallia New" pitchFamily="34" charset="-34"/>
                          <a:cs typeface="Browallia New" pitchFamily="34" charset="-34"/>
                        </a:rPr>
                        <a:t>รวม</a:t>
                      </a:r>
                      <a:endParaRPr lang="en-US" sz="2400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1,279,516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910,500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71.2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100.0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Browallia New" pitchFamily="34" charset="-34"/>
                          <a:cs typeface="Browallia New" pitchFamily="34" charset="-34"/>
                        </a:rPr>
                        <a:t>4.3</a:t>
                      </a:r>
                      <a:endParaRPr lang="en-US" sz="2400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895" name="TextBox 4"/>
          <p:cNvSpPr txBox="1">
            <a:spLocks noChangeArrowheads="1"/>
          </p:cNvSpPr>
          <p:nvPr/>
        </p:nvSpPr>
        <p:spPr bwMode="auto">
          <a:xfrm>
            <a:off x="428596" y="5715016"/>
            <a:ext cx="769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600" b="1" dirty="0">
                <a:latin typeface="Browallia New" pitchFamily="34" charset="-34"/>
                <a:cs typeface="Browallia New" pitchFamily="34" charset="-34"/>
              </a:rPr>
              <a:t>ที่มา </a:t>
            </a:r>
            <a:r>
              <a:rPr lang="en-US" sz="1600" b="1" dirty="0"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600" b="1" dirty="0">
                <a:latin typeface="Browallia New" pitchFamily="34" charset="-34"/>
                <a:cs typeface="Browallia New" pitchFamily="34" charset="-34"/>
              </a:rPr>
              <a:t>ศูนย์เทคโนโลยีสารสนเทศและการสื่อสาร สำนักงานปลัดกระทรวงพาณิชย์ และกรมการค้าต่างประเทศ</a:t>
            </a:r>
            <a:endParaRPr lang="en-US" sz="1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29642" cy="989034"/>
          </a:xfrm>
          <a:prstGeom prst="roundRect">
            <a:avLst/>
          </a:prstGeom>
          <a:solidFill>
            <a:srgbClr val="CC9900"/>
          </a:solidFill>
          <a:ln>
            <a:headEnd type="none" w="med" len="med"/>
            <a:tailEnd type="none" w="med" len="med"/>
          </a:ln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/>
            <a:contourClr>
              <a:schemeClr val="accent5">
                <a:satMod val="115000"/>
              </a:schemeClr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การค้าชายแดนไทยกับประเทศเพื่อนบ้าน ปี 255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5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2571750" y="0"/>
            <a:ext cx="3929063" cy="428625"/>
          </a:xfrm>
          <a:prstGeom prst="roundRect">
            <a:avLst/>
          </a:prstGeom>
          <a:solidFill>
            <a:srgbClr val="F1F8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4" name="Rounded Rectangle 3"/>
          <p:cNvSpPr/>
          <p:nvPr/>
        </p:nvSpPr>
        <p:spPr>
          <a:xfrm>
            <a:off x="857250" y="571500"/>
            <a:ext cx="2286000" cy="10001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chemeClr val="tx1"/>
                </a:solidFill>
                <a:cs typeface="+mj-cs"/>
              </a:rPr>
              <a:t>ตลาดส่งออกของไทยในอาเซียน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57250" y="1928813"/>
            <a:ext cx="2286000" cy="10001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chemeClr val="tx1"/>
                </a:solidFill>
                <a:cs typeface="+mj-cs"/>
              </a:rPr>
              <a:t>สินค้าส่งออกที่สำคัญ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28688" y="3500438"/>
            <a:ext cx="2286000" cy="10001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chemeClr val="tx1"/>
                </a:solidFill>
                <a:cs typeface="+mj-cs"/>
              </a:rPr>
              <a:t>แหล่งนำเข้าของไทยในอาเซียน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28688" y="5000625"/>
            <a:ext cx="2286000" cy="10001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chemeClr val="tx1"/>
                </a:solidFill>
                <a:cs typeface="+mj-cs"/>
              </a:rPr>
              <a:t>สินค้านำเข้าที่สำคัญ </a:t>
            </a:r>
          </a:p>
        </p:txBody>
      </p:sp>
      <p:sp>
        <p:nvSpPr>
          <p:cNvPr id="8" name="Rectangle 7"/>
          <p:cNvSpPr/>
          <p:nvPr/>
        </p:nvSpPr>
        <p:spPr>
          <a:xfrm>
            <a:off x="3929063" y="500063"/>
            <a:ext cx="4143375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4000500" y="1643063"/>
            <a:ext cx="4071938" cy="1643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dirty="0"/>
          </a:p>
        </p:txBody>
      </p:sp>
      <p:sp>
        <p:nvSpPr>
          <p:cNvPr id="10" name="Rectangle 9"/>
          <p:cNvSpPr/>
          <p:nvPr/>
        </p:nvSpPr>
        <p:spPr>
          <a:xfrm>
            <a:off x="3929063" y="3429000"/>
            <a:ext cx="4143375" cy="1000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929063" y="4572000"/>
            <a:ext cx="4214812" cy="1785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4000500" y="1643063"/>
            <a:ext cx="4071938" cy="190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2000" b="1" dirty="0">
                <a:cs typeface="+mj-cs"/>
              </a:rPr>
              <a:t>(1) น้ำมันสำเร็จรูป </a:t>
            </a:r>
          </a:p>
          <a:p>
            <a:pPr>
              <a:defRPr/>
            </a:pPr>
            <a:r>
              <a:rPr lang="th-TH" sz="2000" b="1" dirty="0">
                <a:cs typeface="+mj-cs"/>
              </a:rPr>
              <a:t>(2) รถยนต์อุปกรณ์ และส่วนประกอบ</a:t>
            </a:r>
          </a:p>
          <a:p>
            <a:pPr>
              <a:defRPr/>
            </a:pPr>
            <a:r>
              <a:rPr lang="th-TH" sz="2000" b="1" dirty="0">
                <a:cs typeface="+mj-cs"/>
              </a:rPr>
              <a:t>(3) เครื่องจักรกลและส่วนประกอบ </a:t>
            </a:r>
          </a:p>
          <a:p>
            <a:pPr>
              <a:defRPr/>
            </a:pPr>
            <a:r>
              <a:rPr lang="th-TH" sz="2000" b="1" dirty="0">
                <a:cs typeface="+mj-cs"/>
              </a:rPr>
              <a:t>(4) เคมีภัณฑ์ </a:t>
            </a:r>
          </a:p>
          <a:p>
            <a:pPr>
              <a:defRPr/>
            </a:pPr>
            <a:r>
              <a:rPr lang="th-TH" sz="2000" b="1" dirty="0">
                <a:cs typeface="+mj-cs"/>
              </a:rPr>
              <a:t>(5) เครื่องคอมพิวเตอร์ อุปกรณ์และส่วนประกอบ</a:t>
            </a:r>
          </a:p>
          <a:p>
            <a:pPr>
              <a:defRPr/>
            </a:pP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3" y="6429375"/>
            <a:ext cx="71437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1400" dirty="0">
                <a:cs typeface="+mj-cs"/>
              </a:rPr>
              <a:t>ที่มา</a:t>
            </a:r>
            <a:r>
              <a:rPr lang="en-US" sz="1400" dirty="0">
                <a:cs typeface="+mj-cs"/>
              </a:rPr>
              <a:t>:</a:t>
            </a:r>
            <a:r>
              <a:rPr lang="th-TH" sz="1400" dirty="0">
                <a:latin typeface="DilleniaUPC" pitchFamily="18" charset="-34"/>
                <a:cs typeface="+mj-cs"/>
              </a:rPr>
              <a:t>ศูนย์เทคโนโลยีสารสนเทศและการสื่อสาร สำนักงานปลัดกระทรวงพาณิชย์ โดยความร่วมมือจากกรมศุลกากร</a:t>
            </a:r>
            <a:endParaRPr lang="en-US" sz="1400" dirty="0">
              <a:latin typeface="DilleniaUPC" pitchFamily="18" charset="-34"/>
              <a:cs typeface="+mj-cs"/>
            </a:endParaRPr>
          </a:p>
          <a:p>
            <a:pPr>
              <a:defRPr/>
            </a:pPr>
            <a:r>
              <a:rPr lang="en-US" dirty="0"/>
              <a:t> 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3929063" y="571500"/>
            <a:ext cx="392906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2400" b="1" dirty="0">
                <a:cs typeface="+mj-cs"/>
              </a:rPr>
              <a:t>(1) มาเลเซีย  (2) อินโดนีเซีย (3) สิงคโปร์    (4) เวียดนาม  (5) ฟิลิปปินส์ </a:t>
            </a:r>
          </a:p>
          <a:p>
            <a:pPr marL="342900" indent="-342900">
              <a:defRPr/>
            </a:pPr>
            <a:endParaRPr lang="th-TH" sz="2400" b="1" dirty="0"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1938" y="3500438"/>
            <a:ext cx="3929062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2400" b="1" dirty="0">
                <a:cs typeface="+mj-cs"/>
              </a:rPr>
              <a:t>(1) มาเลเซีย (2) สิงคโปร์ (3) อินโดนีเซีย (4) เมียนมาร์ (5) ฟิลิปปินส์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00500" y="4643438"/>
            <a:ext cx="3857625" cy="190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2000" b="1" dirty="0">
                <a:cs typeface="+mj-cs"/>
              </a:rPr>
              <a:t>(1) น้ำมันดิบ</a:t>
            </a:r>
          </a:p>
          <a:p>
            <a:pPr>
              <a:defRPr/>
            </a:pPr>
            <a:r>
              <a:rPr lang="th-TH" sz="2000" b="1" dirty="0">
                <a:cs typeface="+mj-cs"/>
              </a:rPr>
              <a:t>(2) เครื่องคอมพิวเตอร์ อุปกรณ์และส่วนประกอบ </a:t>
            </a:r>
          </a:p>
          <a:p>
            <a:pPr>
              <a:defRPr/>
            </a:pPr>
            <a:r>
              <a:rPr lang="th-TH" sz="2000" b="1" dirty="0">
                <a:cs typeface="+mj-cs"/>
              </a:rPr>
              <a:t>(3) ก๊าซธรรมชาติ </a:t>
            </a:r>
          </a:p>
          <a:p>
            <a:pPr>
              <a:defRPr/>
            </a:pPr>
            <a:r>
              <a:rPr lang="th-TH" sz="2000" b="1" dirty="0">
                <a:cs typeface="+mj-cs"/>
              </a:rPr>
              <a:t>(4) เคมีภัณฑ์  </a:t>
            </a:r>
          </a:p>
          <a:p>
            <a:pPr>
              <a:defRPr/>
            </a:pPr>
            <a:r>
              <a:rPr lang="th-TH" sz="2000" b="1" dirty="0">
                <a:cs typeface="+mj-cs"/>
              </a:rPr>
              <a:t>(5) เครื่องจักรไฟฟ้าและส่วนประกอบ</a:t>
            </a:r>
          </a:p>
          <a:p>
            <a:pPr>
              <a:defRPr/>
            </a:pPr>
            <a:r>
              <a:rPr lang="th-TH" dirty="0"/>
              <a:t>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57500" y="0"/>
            <a:ext cx="36433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3200" b="1" dirty="0">
                <a:cs typeface="+mj-cs"/>
              </a:rPr>
              <a:t>การค้าไทย-อาเซียน ปี 2555 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3286125"/>
            <a:ext cx="9144000" cy="73025"/>
          </a:xfrm>
          <a:prstGeom prst="line">
            <a:avLst/>
          </a:prstGeom>
          <a:ln w="63500" cap="sq" cmpd="sng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933450" y="214313"/>
            <a:ext cx="7924800" cy="78581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Circular" pitchFamily="2" charset="0"/>
              </a:rPr>
              <a:t>กรมการปกครองและผลกระทบ</a:t>
            </a:r>
            <a:endParaRPr lang="en-US" sz="3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asmineUPC" pitchFamily="18" charset="-34"/>
              <a:cs typeface="JasmineUPC" pitchFamily="18" charset="-34"/>
            </a:endParaRPr>
          </a:p>
        </p:txBody>
      </p:sp>
      <p:pic>
        <p:nvPicPr>
          <p:cNvPr id="59413" name="Picture 9" descr="asean_5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28625" y="-357188"/>
            <a:ext cx="1714500" cy="171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827F4E2-9006-4BE2-8C23-9B9538A22CFE}" type="slidenum">
              <a:rPr lang="th-TH" sz="1600" b="1" smtClean="0">
                <a:solidFill>
                  <a:schemeClr val="tx1"/>
                </a:solidFill>
              </a:rPr>
              <a:pPr/>
              <a:t>14</a:t>
            </a:fld>
            <a:endParaRPr lang="th-TH" b="1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034" y="2214554"/>
            <a:ext cx="4680520" cy="64807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การค้าชายแดน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08625" y="2281238"/>
            <a:ext cx="30956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การจัดการความขัดแย้ง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0034" y="3066680"/>
            <a:ext cx="4680520" cy="648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การประกอบอาชีพของประชาชน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08625" y="3067050"/>
            <a:ext cx="306387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การพัฒนาเศรษฐกิจฐานราก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00688" y="3924300"/>
            <a:ext cx="3103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ความเหลื่อมล้ำทางสังคม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00688" y="4781550"/>
            <a:ext cx="3103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การพัฒนาภาษาต่างประเทศ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0034" y="3929066"/>
            <a:ext cx="4680520" cy="64807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การสร้างความสัมพันธ์ระหว่างประเทศ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8596" y="4781192"/>
            <a:ext cx="4786346" cy="648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การส่งเสริมประชาธิปไตยและสิทธิมนุษยธรรม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08625" y="1352550"/>
            <a:ext cx="30956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การบริหารงานทะเบียน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0034" y="1357298"/>
            <a:ext cx="4680520" cy="648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ปัญหาความมั่นคงรูปแบบใหม่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773113" y="260350"/>
            <a:ext cx="7924800" cy="88265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บทบาทของภาครัฐไทยต่อการเป็นประชาคมอาเซียน</a:t>
            </a:r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42910" y="1428736"/>
            <a:ext cx="7993062" cy="1152525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63525" indent="-263525"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JasmineUPC" pitchFamily="18" charset="-34"/>
                <a:cs typeface="JasmineUPC" pitchFamily="18" charset="-34"/>
              </a:rPr>
              <a:t>I. </a:t>
            </a:r>
            <a:r>
              <a:rPr lang="th-TH" sz="2400" b="1" dirty="0">
                <a:solidFill>
                  <a:schemeClr val="tx2">
                    <a:lumMod val="75000"/>
                  </a:schemeClr>
                </a:solidFill>
                <a:latin typeface="JasmineUPC" pitchFamily="18" charset="-34"/>
                <a:cs typeface="JasmineUPC" pitchFamily="18" charset="-34"/>
              </a:rPr>
              <a:t>  บูรณาการการทำงานเพื่อขับเคลื่อน และผลักดันนโยบาย/มาตรการต่างๆ ตามพันธกรณีของไทยในการสร้างประชาคมอาเซียน โดยคำนึงถึงกฎหมาย กฎระเบียบภายในประเทศ    เพื่อประโยชน์สูงสุดของไทย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JasmineUPC" pitchFamily="18" charset="-34"/>
              <a:cs typeface="JasmineUPC" pitchFamily="18" charset="-34"/>
            </a:endParaRPr>
          </a:p>
          <a:p>
            <a:pPr algn="ctr">
              <a:defRPr/>
            </a:pPr>
            <a:r>
              <a:rPr lang="en-US" dirty="0">
                <a:latin typeface="JasmineUPC" pitchFamily="18" charset="-34"/>
                <a:cs typeface="JasmineUPC" pitchFamily="18" charset="-34"/>
              </a:rPr>
              <a:t>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1472" y="2857496"/>
            <a:ext cx="7993062" cy="1150937"/>
          </a:xfrm>
          <a:prstGeom prst="roundRect">
            <a:avLst/>
          </a:prstGeom>
          <a:solidFill>
            <a:srgbClr val="97D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63525" indent="-263525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II. </a:t>
            </a:r>
            <a:r>
              <a:rPr lang="th-TH" sz="2400" b="1" dirty="0">
                <a:solidFill>
                  <a:schemeClr val="tx1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ประสานการดำเนินการกับภาคเอกชน รับรู้ปัญหาอุปสรรค และหาแนวทางแก้ไข/บรรเทาผลกระทบ ตลอดจนมาตรการเตรียมความพร้อมและเสริมสร้างความเข้มแข็งของภาคเอกชนในการก้าวไปสู่ประชาคมอาเซียน</a:t>
            </a:r>
            <a:endParaRPr lang="th-TH" sz="2400" dirty="0">
              <a:solidFill>
                <a:schemeClr val="tx1">
                  <a:lumMod val="50000"/>
                </a:schemeClr>
              </a:solidFill>
              <a:latin typeface="JasmineUPC" pitchFamily="18" charset="-34"/>
              <a:cs typeface="JasmineUPC" pitchFamily="18" charset="-34"/>
            </a:endParaRPr>
          </a:p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71472" y="4286256"/>
            <a:ext cx="7993062" cy="1709754"/>
          </a:xfrm>
          <a:prstGeom prst="roundRect">
            <a:avLst/>
          </a:prstGeom>
          <a:solidFill>
            <a:srgbClr val="618D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63525" indent="-263525">
              <a:defRPr/>
            </a:pPr>
            <a:r>
              <a:rPr lang="en-US" sz="2400" b="1" dirty="0">
                <a:solidFill>
                  <a:schemeClr val="tx1">
                    <a:lumMod val="25000"/>
                  </a:schemeClr>
                </a:solidFill>
                <a:latin typeface="JasmineUPC" pitchFamily="18" charset="-34"/>
                <a:cs typeface="JasmineUPC" pitchFamily="18" charset="-34"/>
              </a:rPr>
              <a:t>III. </a:t>
            </a:r>
            <a:r>
              <a:rPr lang="th-TH" sz="2400" b="1" dirty="0">
                <a:solidFill>
                  <a:schemeClr val="tx1">
                    <a:lumMod val="25000"/>
                  </a:schemeClr>
                </a:solidFill>
                <a:latin typeface="JasmineUPC" pitchFamily="18" charset="-34"/>
                <a:cs typeface="JasmineUPC" pitchFamily="18" charset="-34"/>
              </a:rPr>
              <a:t>สร้างความตระหนักรู้แก่ประชาชนผ่านทางสื่อต่างๆ ให้ทราบถึงการเปลี่ยนแปลงที่กำลังเกิดขึ้น จะได้มีการเตรียมพร้อมและปรับตัว เช่น การเรียนรู้ด้านภาษา สังคม และวัฒนธรรมของประเทศอาเซียนอื่น เพื่อสร้างความเป็นหนึ่งเดียวกันอย่างยั่งยืน</a:t>
            </a:r>
            <a:endParaRPr lang="en-US" sz="2400" dirty="0">
              <a:solidFill>
                <a:schemeClr val="tx1">
                  <a:lumMod val="25000"/>
                </a:schemeClr>
              </a:solidFill>
              <a:latin typeface="JasmineUPC" pitchFamily="18" charset="-34"/>
              <a:cs typeface="JasmineUPC" pitchFamily="18" charset="-34"/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  <a:latin typeface="JasmineUPC" pitchFamily="18" charset="-34"/>
              <a:cs typeface="JasmineUPC" pitchFamily="18" charset="-34"/>
            </a:endParaRPr>
          </a:p>
        </p:txBody>
      </p:sp>
      <p:pic>
        <p:nvPicPr>
          <p:cNvPr id="31750" name="Picture 2" descr="http://www.topnews.in/files/ASEAN-logo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-10000"/>
          </a:blip>
          <a:srcRect/>
          <a:stretch>
            <a:fillRect/>
          </a:stretch>
        </p:blipFill>
        <p:spPr bwMode="auto">
          <a:xfrm>
            <a:off x="0" y="0"/>
            <a:ext cx="10556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4" descr="http://asean.mnre.go.th/images/design/cartoonyy.png"/>
          <p:cNvPicPr>
            <a:picLocks noChangeAspect="1" noChangeArrowheads="1"/>
          </p:cNvPicPr>
          <p:nvPr/>
        </p:nvPicPr>
        <p:blipFill>
          <a:blip r:embed="rId3">
            <a:lum bright="4000"/>
          </a:blip>
          <a:srcRect b="12518"/>
          <a:stretch>
            <a:fillRect/>
          </a:stretch>
        </p:blipFill>
        <p:spPr bwMode="auto">
          <a:xfrm>
            <a:off x="0" y="3357563"/>
            <a:ext cx="91440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E40C6B4-081E-4993-A5E3-16DF9FCAD25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" name="Rounded Rectangle 2"/>
          <p:cNvSpPr/>
          <p:nvPr/>
        </p:nvSpPr>
        <p:spPr>
          <a:xfrm>
            <a:off x="500034" y="142852"/>
            <a:ext cx="72728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owallia New" pitchFamily="34" charset="-34"/>
                <a:cs typeface="Browallia New" pitchFamily="34" charset="-34"/>
              </a:rPr>
              <a:t>งานด้านการปกครองกับ 3 เสาอาเซียน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357438" y="1357313"/>
            <a:ext cx="936625" cy="57626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3929058" y="1071546"/>
            <a:ext cx="4824413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sz="24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400" dirty="0">
                <a:cs typeface="+mj-cs"/>
              </a:rPr>
              <a:t>การจัดการภัยพิบัติ  </a:t>
            </a:r>
          </a:p>
          <a:p>
            <a:pPr>
              <a:defRPr/>
            </a:pPr>
            <a:r>
              <a:rPr lang="th-TH" sz="2400" dirty="0">
                <a:cs typeface="+mj-cs"/>
              </a:rPr>
              <a:t>การพัฒนาองค์กรปกครองส่วนท้องถิ่น</a:t>
            </a:r>
          </a:p>
          <a:p>
            <a:pPr>
              <a:defRPr/>
            </a:pPr>
            <a:r>
              <a:rPr lang="th-TH" sz="2400" dirty="0">
                <a:cs typeface="+mj-cs"/>
              </a:rPr>
              <a:t>บริการประชาชน เช่น การออกหนังสือผ่านแดน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86182" y="2928934"/>
            <a:ext cx="5143504" cy="22971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th-TH" sz="2400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th-TH" sz="2400" dirty="0">
                <a:solidFill>
                  <a:schemeClr val="tx1"/>
                </a:solidFill>
                <a:latin typeface="Cordia New" pitchFamily="34" charset="-34"/>
                <a:cs typeface="+mj-cs"/>
              </a:rPr>
              <a:t>การพัฒนาศักยภาพของบุคลากรและระบบบริหารจัดการ  </a:t>
            </a:r>
            <a:r>
              <a:rPr lang="th-TH" sz="2400" dirty="0">
                <a:cs typeface="+mj-cs"/>
              </a:rPr>
              <a:t>การพัฒนาชนบทและขจัดความยากจน สร้างความสัมพันธ์ระหว่างประชาชนกับประชาชนโดยการสร้างความเข้าใจอันดีระหว่างประชาชนของประชาคมอาเซียน  พัฒนาเยาวชน และรักษาความสงบเรียบร้อยของสังคม </a:t>
            </a:r>
          </a:p>
          <a:p>
            <a:pPr>
              <a:defRPr/>
            </a:pPr>
            <a:endParaRPr lang="th-TH" sz="24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500313" y="3429000"/>
            <a:ext cx="935037" cy="57626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6" name="Rectangle 15"/>
          <p:cNvSpPr/>
          <p:nvPr/>
        </p:nvSpPr>
        <p:spPr>
          <a:xfrm>
            <a:off x="571500" y="1143000"/>
            <a:ext cx="1643063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การเมือง   ความมั่นคง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1500" y="3143250"/>
            <a:ext cx="1643063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สังคมและวัฒนธรรม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http://asean.mnre.go.th/images/design/cartoonyy.png"/>
          <p:cNvPicPr>
            <a:picLocks noChangeAspect="1" noChangeArrowheads="1"/>
          </p:cNvPicPr>
          <p:nvPr/>
        </p:nvPicPr>
        <p:blipFill>
          <a:blip r:embed="rId3">
            <a:lum bright="4000"/>
          </a:blip>
          <a:srcRect b="12518"/>
          <a:stretch>
            <a:fillRect/>
          </a:stretch>
        </p:blipFill>
        <p:spPr bwMode="auto">
          <a:xfrm>
            <a:off x="0" y="3357563"/>
            <a:ext cx="91440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EB591FB-411C-4EDB-94E9-7BEF46F2F609}" type="slidenum">
              <a:rPr lang="th-TH" smtClean="0"/>
              <a:pPr/>
              <a:t>17</a:t>
            </a:fld>
            <a:endParaRPr lang="th-TH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42938" y="306388"/>
            <a:ext cx="8183562" cy="1050925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endParaRPr lang="th-TH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14414" y="4000504"/>
            <a:ext cx="2786082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การบริหารจัดการชายแดน</a:t>
            </a:r>
          </a:p>
          <a:p>
            <a:pPr algn="ctr">
              <a:defRPr/>
            </a:pPr>
            <a:r>
              <a:rPr lang="th-TH" dirty="0"/>
              <a:t>-----</a:t>
            </a:r>
            <a:r>
              <a:rPr lang="th-TH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th-TH" dirty="0"/>
              <a:t>การค้าชายแดน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85720" y="2500306"/>
            <a:ext cx="2928958" cy="13573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dirty="0"/>
              <a:t>เสริมสร้างความเข้มแข็งทางเศรษฐกิจฐานรากเพื่อเชื่อมโยงโอกาสจากประชาคมอาเซียน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572132" y="3857628"/>
            <a:ext cx="2786082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พัฒนา</a:t>
            </a:r>
            <a:r>
              <a:rPr lang="th-TH" dirty="0"/>
              <a:t>โครงสร้างพื้นฐาน พื้นที่และเมือง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214678" y="4929198"/>
            <a:ext cx="2786082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ให้ความรู้แก่ประชาชน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00034" y="142852"/>
            <a:ext cx="72728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owallia New" pitchFamily="34" charset="-34"/>
                <a:cs typeface="Browallia New" pitchFamily="34" charset="-34"/>
              </a:rPr>
              <a:t>งานด้านการปกครองกับ 3 เสาอาเซียน (ต่อ)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714750" y="1000125"/>
            <a:ext cx="1643063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เศรษฐกิจ</a:t>
            </a:r>
          </a:p>
        </p:txBody>
      </p:sp>
      <p:sp>
        <p:nvSpPr>
          <p:cNvPr id="18" name="Right Arrow 17"/>
          <p:cNvSpPr/>
          <p:nvPr/>
        </p:nvSpPr>
        <p:spPr>
          <a:xfrm rot="3237223">
            <a:off x="5041900" y="2401888"/>
            <a:ext cx="935038" cy="57626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9" name="Rounded Rectangle 18"/>
          <p:cNvSpPr/>
          <p:nvPr/>
        </p:nvSpPr>
        <p:spPr>
          <a:xfrm>
            <a:off x="6072198" y="2643182"/>
            <a:ext cx="2786082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ส่งเสริมอาชีพ และความเป็นอยู่ของประชาชน</a:t>
            </a:r>
          </a:p>
        </p:txBody>
      </p:sp>
      <p:sp>
        <p:nvSpPr>
          <p:cNvPr id="21" name="Right Arrow 20"/>
          <p:cNvSpPr/>
          <p:nvPr/>
        </p:nvSpPr>
        <p:spPr>
          <a:xfrm rot="5400000">
            <a:off x="4106863" y="2536825"/>
            <a:ext cx="935037" cy="576263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2" name="Right Arrow 21"/>
          <p:cNvSpPr/>
          <p:nvPr/>
        </p:nvSpPr>
        <p:spPr>
          <a:xfrm rot="7009608">
            <a:off x="3214688" y="2473325"/>
            <a:ext cx="935037" cy="576263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1571612"/>
            <a:ext cx="8496944" cy="46434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20" y="357166"/>
            <a:ext cx="8496944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38" y="500063"/>
            <a:ext cx="6408737" cy="64611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FreesiaUPC"/>
              </a:rPr>
              <a:t>การปรับตัวของข้าราชการฝ่ายปกครอง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77" name="TextBox 3"/>
          <p:cNvSpPr txBox="1">
            <a:spLocks noChangeArrowheads="1"/>
          </p:cNvSpPr>
          <p:nvPr/>
        </p:nvSpPr>
        <p:spPr bwMode="auto">
          <a:xfrm>
            <a:off x="642938" y="1643063"/>
            <a:ext cx="813593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Font typeface="Arial" pitchFamily="34" charset="0"/>
              <a:buChar char="•"/>
              <a:defRPr/>
            </a:pPr>
            <a:r>
              <a:rPr lang="th-TH" sz="24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เตรียมความพร้อมเพื่อให้มีความรู้ความเข้าใจที่ถูกต้องในเรื่องประชาคมอาเซียน รวมทั้งเข้าใจประโยชน์และความท้าทายที่จะเกิดขึ้น</a:t>
            </a:r>
          </a:p>
          <a:p>
            <a:pPr>
              <a:defRPr/>
            </a:pPr>
            <a:endParaRPr lang="th-TH" sz="600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th-TH" sz="24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มีความเข้าใจการดำเนินงานไปสู่ประชาคมอาเซียนที่เกี่ยวข้องกับหน่วยงานต่างๆ โดยการ</a:t>
            </a:r>
          </a:p>
          <a:p>
            <a:pPr>
              <a:defRPr/>
            </a:pPr>
            <a:r>
              <a:rPr lang="th-TH" sz="24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กำหนดยุทธศาสตร์และแนวทางการดำเนินงาน ตลอดจนการเตรียมความพร้อม</a:t>
            </a:r>
          </a:p>
          <a:p>
            <a:pPr>
              <a:defRPr/>
            </a:pPr>
            <a:r>
              <a:rPr lang="th-TH" sz="24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อย่างบูรณาการร่วมกัน </a:t>
            </a:r>
          </a:p>
          <a:p>
            <a:pPr>
              <a:defRPr/>
            </a:pPr>
            <a:endParaRPr lang="th-TH" sz="600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th-TH" sz="24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พร้อมที่จะรับฟังความคิดเห็นและประสานงานกับหน่วยงานอื่นๆที่เกี่ยวข้อง เพื่อให้บรรลุ</a:t>
            </a:r>
          </a:p>
          <a:p>
            <a:pPr>
              <a:defRPr/>
            </a:pPr>
            <a:r>
              <a:rPr lang="th-TH" sz="24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เป้าหมายการเป็นประชาคมอาเซียน</a:t>
            </a:r>
          </a:p>
          <a:p>
            <a:pPr marL="177800" indent="-177800">
              <a:buFont typeface="Arial" pitchFamily="34" charset="0"/>
              <a:buChar char="•"/>
              <a:defRPr/>
            </a:pPr>
            <a:r>
              <a:rPr lang="th-TH" sz="24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เผยแพร่ข้อมูลเกี่ยวกับอาเซียนให้ประชาชนมีความรู้ความเข้าใจที่ถูกต้อง รวมทั้งส่งเสริมการทำความรู้จักระหว่างประชาชนกับประชาชน เช่น เรื่องวัฒนธรรม รสนิยม และภาษา ของประเทศอาเซียน ฯลฯ</a:t>
            </a:r>
          </a:p>
          <a:p>
            <a:pPr>
              <a:defRPr/>
            </a:pPr>
            <a:r>
              <a:rPr lang="th-TH" sz="24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</a:t>
            </a:r>
          </a:p>
          <a:p>
            <a:pPr>
              <a:buFont typeface="Arial" pitchFamily="34" charset="0"/>
              <a:buChar char="•"/>
              <a:defRPr/>
            </a:pPr>
            <a:endParaRPr lang="th-TH" sz="600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defRPr/>
            </a:pPr>
            <a:r>
              <a:rPr lang="th-TH" sz="24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endParaRPr lang="en-US" sz="2400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82" y="1374306"/>
            <a:ext cx="18288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b="1" dirty="0"/>
              <a:t>เอกชน</a:t>
            </a:r>
            <a:endParaRPr lang="en-US" sz="2300" b="1" dirty="0"/>
          </a:p>
        </p:txBody>
      </p:sp>
      <p:sp>
        <p:nvSpPr>
          <p:cNvPr id="5" name="Right Arrow 4"/>
          <p:cNvSpPr/>
          <p:nvPr/>
        </p:nvSpPr>
        <p:spPr>
          <a:xfrm>
            <a:off x="2214546" y="1500174"/>
            <a:ext cx="457200" cy="49053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2714612" y="1357298"/>
            <a:ext cx="167640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chemeClr val="accent5">
                    <a:lumMod val="50000"/>
                  </a:schemeClr>
                </a:solidFill>
              </a:rPr>
              <a:t>จ้างแรงงานต่างด้าว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440010" y="1500174"/>
            <a:ext cx="457200" cy="49053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4950962" y="1357298"/>
            <a:ext cx="167640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chemeClr val="accent5">
                    <a:lumMod val="50000"/>
                  </a:schemeClr>
                </a:solidFill>
              </a:rPr>
              <a:t>ประชาชนกระทบหรือไม่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6682482" y="1500174"/>
            <a:ext cx="533400" cy="490537"/>
          </a:xfrm>
          <a:prstGeom prst="leftArrow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7286644" y="1357298"/>
            <a:ext cx="167640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chemeClr val="accent5">
                    <a:lumMod val="50000"/>
                  </a:schemeClr>
                </a:solidFill>
              </a:rPr>
              <a:t>กระทรวงแรงงาน/มหาดไทย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00430" y="2143116"/>
            <a:ext cx="1828800" cy="838200"/>
          </a:xfrm>
          <a:prstGeom prst="round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/>
              <a:t>หลักการ</a:t>
            </a:r>
            <a:endParaRPr lang="en-US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/>
              <a:t>ไม่เลือกปฏิบัติ</a:t>
            </a:r>
            <a:endParaRPr lang="en-US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28600" y="2971800"/>
            <a:ext cx="1828800" cy="838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b="1" dirty="0"/>
              <a:t>กระทรวงสาธารณสุข</a:t>
            </a:r>
            <a:endParaRPr lang="en-US" sz="2300" b="1" dirty="0"/>
          </a:p>
        </p:txBody>
      </p:sp>
      <p:sp>
        <p:nvSpPr>
          <p:cNvPr id="13" name="Right Arrow 12"/>
          <p:cNvSpPr/>
          <p:nvPr/>
        </p:nvSpPr>
        <p:spPr>
          <a:xfrm>
            <a:off x="2160588" y="3124200"/>
            <a:ext cx="457200" cy="4572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667000" y="3048000"/>
            <a:ext cx="2819400" cy="609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rgbClr val="3333CC"/>
                </a:solidFill>
              </a:rPr>
              <a:t>รักษาพยาบาล</a:t>
            </a:r>
            <a:endParaRPr lang="en-US" sz="2000" dirty="0">
              <a:solidFill>
                <a:srgbClr val="3333CC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rgbClr val="3333CC"/>
                </a:solidFill>
              </a:rPr>
              <a:t>ป้องกันโรค </a:t>
            </a:r>
            <a:endParaRPr lang="en-US" sz="2000" dirty="0">
              <a:solidFill>
                <a:srgbClr val="3333CC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28600" y="3962400"/>
            <a:ext cx="1828800" cy="838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b="1" dirty="0"/>
              <a:t>สำนักงานประกันสังคม</a:t>
            </a:r>
            <a:endParaRPr lang="en-US" sz="2300" b="1" dirty="0"/>
          </a:p>
        </p:txBody>
      </p:sp>
      <p:sp>
        <p:nvSpPr>
          <p:cNvPr id="16" name="Right Arrow 15"/>
          <p:cNvSpPr/>
          <p:nvPr/>
        </p:nvSpPr>
        <p:spPr>
          <a:xfrm>
            <a:off x="2133600" y="4114800"/>
            <a:ext cx="457200" cy="4572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667000" y="3895725"/>
            <a:ext cx="5410200" cy="8286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rgbClr val="3333CC"/>
                </a:solidFill>
              </a:rPr>
              <a:t>เก็บเงินเข้ากองทุนจากแรงงานไทย ต้องเก็บต่างด้าวหรือไม่ จ่ายชดเชยตาม พรบ. ทั้งคนไทย / ต่างด้าวหรือไม่</a:t>
            </a:r>
            <a:endParaRPr lang="en-US" sz="2000" dirty="0">
              <a:solidFill>
                <a:srgbClr val="3333CC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8600" y="4953000"/>
            <a:ext cx="1828800" cy="838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b="1" dirty="0"/>
              <a:t>กรมพัฒนาฝีมือแรงงาน</a:t>
            </a:r>
            <a:endParaRPr lang="en-US" sz="2300" b="1" dirty="0"/>
          </a:p>
        </p:txBody>
      </p:sp>
      <p:sp>
        <p:nvSpPr>
          <p:cNvPr id="20" name="Right Arrow 19"/>
          <p:cNvSpPr/>
          <p:nvPr/>
        </p:nvSpPr>
        <p:spPr>
          <a:xfrm>
            <a:off x="2133600" y="5105400"/>
            <a:ext cx="457200" cy="4572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2667000" y="5029200"/>
            <a:ext cx="5410200" cy="609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rgbClr val="3333CC"/>
                </a:solidFill>
              </a:rPr>
              <a:t>พัฒนาแรงงานไทย ให้ได้ระดับดี แรงงานต่างด้าวด้วยหรือไม่</a:t>
            </a:r>
            <a:endParaRPr lang="en-US" sz="2000" dirty="0">
              <a:solidFill>
                <a:srgbClr val="3333CC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28600" y="5943600"/>
            <a:ext cx="1828800" cy="838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b="1" dirty="0"/>
              <a:t>บริการสาธารณะอื่น ๆ</a:t>
            </a:r>
            <a:endParaRPr lang="en-US" sz="2300" b="1" dirty="0"/>
          </a:p>
        </p:txBody>
      </p:sp>
      <p:sp>
        <p:nvSpPr>
          <p:cNvPr id="23" name="Right Arrow 22"/>
          <p:cNvSpPr/>
          <p:nvPr/>
        </p:nvSpPr>
        <p:spPr>
          <a:xfrm>
            <a:off x="2133600" y="6059488"/>
            <a:ext cx="457200" cy="4572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2667000" y="5943600"/>
            <a:ext cx="1828800" cy="609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rgbClr val="3333CC"/>
                </a:solidFill>
              </a:rPr>
              <a:t>รถขนส่ง เป็นต้น</a:t>
            </a:r>
            <a:endParaRPr lang="en-US" sz="2000" dirty="0">
              <a:solidFill>
                <a:srgbClr val="3333CC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28596" y="500042"/>
            <a:ext cx="8229600" cy="762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CordiaUPC" pitchFamily="34" charset="-34"/>
              </a:rPr>
              <a:t>Inflows</a:t>
            </a:r>
          </a:p>
        </p:txBody>
      </p:sp>
      <p:pic>
        <p:nvPicPr>
          <p:cNvPr id="73751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6856" y="466026"/>
            <a:ext cx="7699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2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703888"/>
            <a:ext cx="9906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1643042" y="0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accent5">
                    <a:lumMod val="50000"/>
                  </a:schemeClr>
                </a:solidFill>
              </a:rPr>
              <a:t>แนวทางการปรับตัวรองรับการเปลี่ยนแปลง</a:t>
            </a:r>
            <a:endParaRPr lang="th-TH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B4AA7A"/>
          </a:solidFill>
        </p:spPr>
        <p:txBody>
          <a:bodyPr/>
          <a:lstStyle/>
          <a:p>
            <a:r>
              <a:rPr lang="th-TH" b="1" dirty="0" smtClean="0">
                <a:solidFill>
                  <a:schemeClr val="bg2">
                    <a:lumMod val="25000"/>
                  </a:schemeClr>
                </a:solidFill>
              </a:rPr>
              <a:t>ประเด็นนำเสนอ</a:t>
            </a:r>
            <a:endParaRPr lang="th-TH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การเปิดเสรีทางการค้าภายใต้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AEC </a:t>
            </a:r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เป็น</a:t>
            </a:r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อย่างไร</a:t>
            </a:r>
          </a:p>
          <a:p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จุดแข็ง จุดอ่อน ของไทย</a:t>
            </a:r>
            <a:endParaRPr lang="th-TH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ASEAN </a:t>
            </a:r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คือ โอกาส หรือความท้า</a:t>
            </a:r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ทาย</a:t>
            </a:r>
          </a:p>
          <a:p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การค้าชายแดน</a:t>
            </a:r>
            <a:endParaRPr lang="th-TH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ฝ่าย</a:t>
            </a:r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ปกครองกับ 3 เสาอาเซียน</a:t>
            </a:r>
          </a:p>
          <a:p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แนวทางการปรับตัวรองรับการเปลี่ยนแปลง</a:t>
            </a:r>
          </a:p>
          <a:p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เชื่อหรือไม่ อะไรเกิดขึ้นบ้างหลังปี 2558</a:t>
            </a:r>
          </a:p>
          <a:p>
            <a:endParaRPr lang="th-TH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971550" y="2492375"/>
            <a:ext cx="72866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6600" b="1">
                <a:latin typeface="Angsana New" pitchFamily="18" charset="-34"/>
              </a:rPr>
              <a:t>เชื่อ หรือ ไม่</a:t>
            </a:r>
            <a:r>
              <a:rPr lang="en-US" sz="6600" b="1">
                <a:latin typeface="Angsana New" pitchFamily="18" charset="-34"/>
              </a:rPr>
              <a:t> ???</a:t>
            </a:r>
            <a:endParaRPr lang="th-TH" sz="6600" b="1">
              <a:latin typeface="Angsana New" pitchFamily="18" charset="-34"/>
            </a:endParaRPr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2FDEC0A-60AA-4AB4-99DB-9061B97D71B6}" type="slidenum">
              <a:rPr lang="th-TH" sz="1600" b="1" smtClean="0">
                <a:solidFill>
                  <a:schemeClr val="tx1"/>
                </a:solidFill>
              </a:rPr>
              <a:pPr/>
              <a:t>20</a:t>
            </a:fld>
            <a:endParaRPr lang="th-TH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52997_549340468417661_1354452622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5546" y="714356"/>
            <a:ext cx="2582598" cy="5251925"/>
          </a:xfrm>
          <a:prstGeom prst="rect">
            <a:avLst/>
          </a:prstGeom>
          <a:ln>
            <a:solidFill>
              <a:schemeClr val="tx1"/>
            </a:solidFill>
          </a:ln>
          <a:effectLst>
            <a:softEdge rad="635000"/>
          </a:effectLst>
        </p:spPr>
      </p:pic>
      <p:sp>
        <p:nvSpPr>
          <p:cNvPr id="3" name="TextBox 2"/>
          <p:cNvSpPr txBox="1"/>
          <p:nvPr/>
        </p:nvSpPr>
        <p:spPr>
          <a:xfrm>
            <a:off x="142844" y="214290"/>
            <a:ext cx="2808312" cy="864096"/>
          </a:xfrm>
          <a:prstGeom prst="wedgeRoundRectCallout">
            <a:avLst>
              <a:gd name="adj1" fmla="val 49233"/>
              <a:gd name="adj2" fmla="val 6487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latin typeface="Angsana New" pitchFamily="18" charset="-34"/>
              </a:rPr>
              <a:t>หลังจากปี</a:t>
            </a:r>
            <a:r>
              <a:rPr lang="en-US" sz="2000" dirty="0">
                <a:latin typeface="Angsana New" pitchFamily="18" charset="-34"/>
              </a:rPr>
              <a:t> 2558</a:t>
            </a:r>
            <a:r>
              <a:rPr lang="th-TH" sz="2000" dirty="0">
                <a:latin typeface="Angsana New" pitchFamily="18" charset="-34"/>
              </a:rPr>
              <a:t> ประเทศไทยจะเกิดการเปลี่ยนแปลงครั้งยิ่งใหญ่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latin typeface="Angsana New" pitchFamily="18" charset="-34"/>
              </a:rPr>
              <a:t>  โดยเฉพาะด้านเศรษฐกิจ</a:t>
            </a:r>
            <a:r>
              <a:rPr lang="en-US" sz="2000" dirty="0">
                <a:latin typeface="Angsana New" pitchFamily="18" charset="-34"/>
              </a:rPr>
              <a:t>!</a:t>
            </a:r>
            <a:endParaRPr lang="th-TH" sz="2000" dirty="0">
              <a:latin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828" y="1428736"/>
            <a:ext cx="2592288" cy="720080"/>
          </a:xfrm>
          <a:prstGeom prst="wedgeRoundRectCallout">
            <a:avLst>
              <a:gd name="adj1" fmla="val 55473"/>
              <a:gd name="adj2" fmla="val 8321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latin typeface="Angsana New" pitchFamily="18" charset="-34"/>
              </a:rPr>
              <a:t>แรงงานจะทะลัก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latin typeface="Angsana New" pitchFamily="18" charset="-34"/>
              </a:rPr>
              <a:t>คนไทยจะถูกแย่งอาชีพ</a:t>
            </a:r>
            <a:r>
              <a:rPr lang="en-US" sz="2000" dirty="0">
                <a:latin typeface="Angsana New" pitchFamily="18" charset="-34"/>
              </a:rPr>
              <a:t>!</a:t>
            </a:r>
            <a:endParaRPr lang="th-TH" sz="2000" dirty="0">
              <a:latin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3779921"/>
            <a:ext cx="2592288" cy="792087"/>
          </a:xfrm>
          <a:prstGeom prst="wedgeRoundRectCallout">
            <a:avLst>
              <a:gd name="adj1" fmla="val 53990"/>
              <a:gd name="adj2" fmla="val -7312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Angsana New" pitchFamily="18" charset="-34"/>
              </a:rPr>
              <a:t>AEC </a:t>
            </a:r>
            <a:r>
              <a:rPr lang="th-TH" sz="2200" dirty="0">
                <a:latin typeface="Angsana New" pitchFamily="18" charset="-34"/>
              </a:rPr>
              <a:t>จะทำให้เกิดปรากฏการณ์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“สมองไหล</a:t>
            </a:r>
            <a:r>
              <a:rPr lang="en-US" sz="2200" dirty="0">
                <a:latin typeface="Angsana New" pitchFamily="18" charset="-34"/>
              </a:rPr>
              <a:t>!</a:t>
            </a:r>
            <a:r>
              <a:rPr lang="th-TH" sz="2200" dirty="0">
                <a:latin typeface="Angsana New" pitchFamily="18" charset="-34"/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4922929"/>
            <a:ext cx="2664296" cy="792087"/>
          </a:xfrm>
          <a:prstGeom prst="wedgeRoundRectCallout">
            <a:avLst>
              <a:gd name="adj1" fmla="val 51718"/>
              <a:gd name="adj2" fmla="val -7685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ประชาคมอาเซียนสนใจแต่ด้านเศรษฐกิจเพียงอย่างเดียว</a:t>
            </a:r>
            <a:r>
              <a:rPr lang="en-US" sz="2200" dirty="0">
                <a:latin typeface="Angsana New" pitchFamily="18" charset="-34"/>
              </a:rPr>
              <a:t>!</a:t>
            </a:r>
            <a:endParaRPr lang="th-TH" sz="2200" dirty="0">
              <a:latin typeface="Angsana New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332656"/>
            <a:ext cx="2736304" cy="792088"/>
          </a:xfrm>
          <a:prstGeom prst="wedgeRoundRectCallout">
            <a:avLst>
              <a:gd name="adj1" fmla="val -45664"/>
              <a:gd name="adj2" fmla="val 7531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อาเซียนเป็นภูมิภาคที่มีการรวมตัวเหมือน </a:t>
            </a:r>
            <a:r>
              <a:rPr lang="en-US" sz="2200" dirty="0">
                <a:latin typeface="Angsana New" pitchFamily="18" charset="-34"/>
              </a:rPr>
              <a:t>EU</a:t>
            </a:r>
            <a:r>
              <a:rPr lang="th-TH" sz="2200" dirty="0">
                <a:latin typeface="Angsana New" pitchFamily="18" charset="-34"/>
              </a:rPr>
              <a:t>จริงหรือ</a:t>
            </a:r>
            <a:r>
              <a:rPr lang="en-US" sz="2200" dirty="0">
                <a:latin typeface="Angsana New" pitchFamily="18" charset="-34"/>
              </a:rPr>
              <a:t>?</a:t>
            </a:r>
            <a:endParaRPr lang="th-TH" sz="2200" dirty="0">
              <a:latin typeface="Angsana New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214818"/>
            <a:ext cx="2520280" cy="792087"/>
          </a:xfrm>
          <a:prstGeom prst="wedgeRoundRectCallout">
            <a:avLst>
              <a:gd name="adj1" fmla="val -66582"/>
              <a:gd name="adj2" fmla="val -5335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คนอาเซียนเดินทางระหว่างกัน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โดยไม่ต้องใช้ </a:t>
            </a:r>
            <a:r>
              <a:rPr lang="en-US" sz="2200" dirty="0">
                <a:latin typeface="Angsana New" pitchFamily="18" charset="-34"/>
              </a:rPr>
              <a:t>passport?</a:t>
            </a:r>
            <a:endParaRPr lang="th-TH" sz="2200" dirty="0">
              <a:latin typeface="Angsana New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2160" y="3071810"/>
            <a:ext cx="2664296" cy="720079"/>
          </a:xfrm>
          <a:prstGeom prst="wedgeRoundRectCallout">
            <a:avLst>
              <a:gd name="adj1" fmla="val -51733"/>
              <a:gd name="adj2" fmla="val -8365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อนาคตอาเซียนจะ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ใช้เงินสกุลเดียวกัน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75648" y="1500174"/>
            <a:ext cx="2844824" cy="1008112"/>
          </a:xfrm>
          <a:prstGeom prst="wedgeRoundRectCallout">
            <a:avLst>
              <a:gd name="adj1" fmla="val -48234"/>
              <a:gd name="adj2" fmla="val 6787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นักลงทุนอาเซียนสามารถลงทุนในธุรกิจบริการในอาเซียนได้อย่างเสรี ไม่มีข้อจำกัด</a:t>
            </a:r>
          </a:p>
        </p:txBody>
      </p:sp>
      <p:sp>
        <p:nvSpPr>
          <p:cNvPr id="29723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36B68F-6DB8-41FC-AC46-CECDC93D7E12}" type="slidenum">
              <a:rPr lang="th-TH" sz="1600" b="1" smtClean="0">
                <a:solidFill>
                  <a:schemeClr val="tx1"/>
                </a:solidFill>
              </a:rPr>
              <a:pPr/>
              <a:t>21</a:t>
            </a:fld>
            <a:endParaRPr lang="th-TH" b="1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63" y="142875"/>
            <a:ext cx="2232025" cy="476250"/>
          </a:xfrm>
          <a:prstGeom prst="wedgeRoundRectCallout">
            <a:avLst>
              <a:gd name="adj1" fmla="val -3768"/>
              <a:gd name="adj2" fmla="val 74937"/>
              <a:gd name="adj3" fmla="val 16667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2200" dirty="0"/>
              <a:t>อาชญากรจะเพิ่มขึ้น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2844" y="2643182"/>
            <a:ext cx="2592288" cy="857256"/>
          </a:xfrm>
          <a:prstGeom prst="wedgeRoundRectCallout">
            <a:avLst>
              <a:gd name="adj1" fmla="val 56096"/>
              <a:gd name="adj2" fmla="val -6725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ภาษีศุลกากรจะเป็น 0 ทำให้กรมศุลกากรหมดความสำคัญ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08232" y="5357826"/>
            <a:ext cx="2521420" cy="720079"/>
          </a:xfrm>
          <a:prstGeom prst="wedgeRoundRectCallout">
            <a:avLst>
              <a:gd name="adj1" fmla="val -51733"/>
              <a:gd name="adj2" fmla="val -8365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/>
              <a:t>ประเทศไทยต้องเปลี่ยนไปใช้ภาษาอังกฤษในการทำงาน</a:t>
            </a:r>
            <a:endParaRPr lang="th-TH" sz="2000" dirty="0">
              <a:latin typeface="Angsana New" pitchFamily="18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786" y="5857892"/>
            <a:ext cx="2664296" cy="792087"/>
          </a:xfrm>
          <a:prstGeom prst="wedgeRoundRectCallout">
            <a:avLst>
              <a:gd name="adj1" fmla="val 61451"/>
              <a:gd name="adj2" fmla="val -5618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>
              <a:defRPr/>
            </a:pPr>
            <a:r>
              <a:rPr lang="th-TH" sz="2000" dirty="0"/>
              <a:t>ชาวต่างชาติจะกว้านซื้อที่ดินในเมืองไทย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857625" y="6007100"/>
            <a:ext cx="2232025" cy="850900"/>
          </a:xfrm>
          <a:prstGeom prst="wedgeRoundRectCallout">
            <a:avLst>
              <a:gd name="adj1" fmla="val 1735"/>
              <a:gd name="adj2" fmla="val -78968"/>
              <a:gd name="adj3" fmla="val 16667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2200" dirty="0"/>
              <a:t>เปิดเสรีสินค้าทำให้สินค้าคุณภาพต่ำทะลักไทย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3000364" y="2209801"/>
            <a:ext cx="3571900" cy="3219463"/>
          </a:xfrm>
          <a:prstGeom prst="ellipse">
            <a:avLst/>
          </a:prstGeom>
          <a:noFill/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>
              <a:solidFill>
                <a:srgbClr val="FF99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>
            <a:normAutofit fontScale="475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h-TH" sz="4000" b="1" dirty="0">
              <a:ln w="6350"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th-TH" sz="7600" b="1" dirty="0">
                <a:ln w="6350">
                  <a:noFill/>
                </a:ln>
                <a:latin typeface="FreesiaUPC" pitchFamily="34" charset="-34"/>
                <a:ea typeface="+mj-ea"/>
                <a:cs typeface="+mj-cs"/>
              </a:rPr>
              <a:t>ยุทธศาสตร์การเข้าสู่ประชาคมอาเซียนและยุทธศาสตร์ประเทศ</a:t>
            </a:r>
          </a:p>
          <a:p>
            <a:pPr algn="ctr" fontAlgn="auto">
              <a:spcAft>
                <a:spcPts val="0"/>
              </a:spcAft>
              <a:defRPr/>
            </a:pPr>
            <a:endParaRPr lang="th-TH" sz="4000" b="1" dirty="0">
              <a:ln w="6350"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ea typeface="+mj-ea"/>
              <a:cs typeface="+mj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714744" y="3000372"/>
            <a:ext cx="19812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993300"/>
                </a:solidFill>
              </a:rPr>
              <a:t>Internal Process</a:t>
            </a:r>
            <a:endParaRPr lang="th-TH" sz="2000" b="1" dirty="0">
              <a:solidFill>
                <a:srgbClr val="9933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14612" y="5143512"/>
            <a:ext cx="1828800" cy="1295400"/>
          </a:xfrm>
          <a:prstGeom prst="ellipse">
            <a:avLst/>
          </a:prstGeom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b="1" dirty="0">
                <a:solidFill>
                  <a:srgbClr val="993300"/>
                </a:solidFill>
              </a:rPr>
              <a:t>พัฒนาคุณภาพชีวิตและการคุ้มครองทางสังคม</a:t>
            </a:r>
          </a:p>
        </p:txBody>
      </p:sp>
      <p:sp>
        <p:nvSpPr>
          <p:cNvPr id="19" name="Oval 18"/>
          <p:cNvSpPr/>
          <p:nvPr/>
        </p:nvSpPr>
        <p:spPr>
          <a:xfrm>
            <a:off x="5072066" y="5000636"/>
            <a:ext cx="1905000" cy="1447800"/>
          </a:xfrm>
          <a:prstGeom prst="ellipse">
            <a:avLst/>
          </a:prstGeom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b="1" dirty="0">
                <a:solidFill>
                  <a:srgbClr val="993300"/>
                </a:solidFill>
              </a:rPr>
              <a:t>สร้างความรู้ ความเข้าใจ และความตระหนักถึงประชาคมอาเซียน</a:t>
            </a:r>
          </a:p>
        </p:txBody>
      </p:sp>
      <p:sp>
        <p:nvSpPr>
          <p:cNvPr id="20" name="Oval 19"/>
          <p:cNvSpPr/>
          <p:nvPr/>
        </p:nvSpPr>
        <p:spPr>
          <a:xfrm>
            <a:off x="6286512" y="4000504"/>
            <a:ext cx="1828800" cy="1066800"/>
          </a:xfrm>
          <a:prstGeom prst="ellipse">
            <a:avLst/>
          </a:prstGeom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b="1" dirty="0">
                <a:solidFill>
                  <a:srgbClr val="993300"/>
                </a:solidFill>
              </a:rPr>
              <a:t>เพิ่มศักยภาพของเมืองเพื่อเชื่อมโยงโอกาสจากอาเซียน</a:t>
            </a:r>
          </a:p>
        </p:txBody>
      </p:sp>
      <p:sp>
        <p:nvSpPr>
          <p:cNvPr id="23" name="Oval 22"/>
          <p:cNvSpPr/>
          <p:nvPr/>
        </p:nvSpPr>
        <p:spPr>
          <a:xfrm>
            <a:off x="2143109" y="1500174"/>
            <a:ext cx="5214974" cy="4714908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7" name="Oval 6"/>
          <p:cNvSpPr/>
          <p:nvPr/>
        </p:nvSpPr>
        <p:spPr>
          <a:xfrm>
            <a:off x="3643306" y="642918"/>
            <a:ext cx="213837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993300"/>
                </a:solidFill>
              </a:rPr>
              <a:t>Growth &amp; Competitiveness</a:t>
            </a:r>
            <a:endParaRPr lang="th-TH" sz="2000" b="1" dirty="0">
              <a:solidFill>
                <a:srgbClr val="9933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72330" y="5286388"/>
            <a:ext cx="178595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993300"/>
                </a:solidFill>
              </a:rPr>
              <a:t>Green Growth</a:t>
            </a:r>
            <a:endParaRPr lang="th-TH" sz="2000" b="1" dirty="0">
              <a:solidFill>
                <a:srgbClr val="9933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00034" y="5072074"/>
            <a:ext cx="1824068" cy="134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993300"/>
                </a:solidFill>
              </a:rPr>
              <a:t>Inclusive Growth</a:t>
            </a:r>
            <a:endParaRPr lang="th-TH" sz="2000" b="1" dirty="0">
              <a:solidFill>
                <a:srgbClr val="9933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15008" y="1142984"/>
            <a:ext cx="2000264" cy="1366838"/>
          </a:xfrm>
          <a:prstGeom prst="ellipse">
            <a:avLst/>
          </a:prstGeom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b="1" dirty="0">
                <a:solidFill>
                  <a:srgbClr val="993300"/>
                </a:solidFill>
              </a:rPr>
              <a:t>เสริมสร้างความสามารถในการแข่งขันของสินค้า บริการ และการลงทุน</a:t>
            </a:r>
          </a:p>
        </p:txBody>
      </p:sp>
      <p:sp>
        <p:nvSpPr>
          <p:cNvPr id="21" name="Oval 20"/>
          <p:cNvSpPr/>
          <p:nvPr/>
        </p:nvSpPr>
        <p:spPr>
          <a:xfrm>
            <a:off x="6643702" y="2786058"/>
            <a:ext cx="1905000" cy="1143008"/>
          </a:xfrm>
          <a:prstGeom prst="ellipse">
            <a:avLst/>
          </a:prstGeom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b="1" dirty="0">
                <a:solidFill>
                  <a:srgbClr val="993300"/>
                </a:solidFill>
              </a:rPr>
              <a:t>พัฒนาโครงสร้างพื้นฐานและ</a:t>
            </a:r>
          </a:p>
          <a:p>
            <a:pPr algn="ctr">
              <a:defRPr/>
            </a:pPr>
            <a:r>
              <a:rPr lang="th-TH" sz="1800" b="1" dirty="0" err="1">
                <a:solidFill>
                  <a:srgbClr val="993300"/>
                </a:solidFill>
              </a:rPr>
              <a:t>โล</a:t>
            </a:r>
            <a:r>
              <a:rPr lang="th-TH" sz="1800" b="1" dirty="0">
                <a:solidFill>
                  <a:srgbClr val="993300"/>
                </a:solidFill>
              </a:rPr>
              <a:t>จิสติกส์</a:t>
            </a:r>
          </a:p>
        </p:txBody>
      </p:sp>
      <p:sp>
        <p:nvSpPr>
          <p:cNvPr id="15" name="Oval 14"/>
          <p:cNvSpPr/>
          <p:nvPr/>
        </p:nvSpPr>
        <p:spPr>
          <a:xfrm>
            <a:off x="1905000" y="1371600"/>
            <a:ext cx="1752600" cy="1066800"/>
          </a:xfrm>
          <a:prstGeom prst="ellipse">
            <a:avLst/>
          </a:prstGeom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b="1" dirty="0">
                <a:solidFill>
                  <a:srgbClr val="993300"/>
                </a:solidFill>
              </a:rPr>
              <a:t>การเสริมสร้างความมั่นคง</a:t>
            </a:r>
          </a:p>
        </p:txBody>
      </p:sp>
      <p:sp>
        <p:nvSpPr>
          <p:cNvPr id="16" name="Oval 15"/>
          <p:cNvSpPr/>
          <p:nvPr/>
        </p:nvSpPr>
        <p:spPr>
          <a:xfrm>
            <a:off x="1214414" y="2500306"/>
            <a:ext cx="1752600" cy="1081094"/>
          </a:xfrm>
          <a:prstGeom prst="ellipse">
            <a:avLst/>
          </a:prstGeom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b="1" dirty="0">
                <a:solidFill>
                  <a:srgbClr val="993300"/>
                </a:solidFill>
              </a:rPr>
              <a:t>พัฒนากฎหมาย กฎ และระเบียบ</a:t>
            </a:r>
          </a:p>
        </p:txBody>
      </p:sp>
      <p:sp>
        <p:nvSpPr>
          <p:cNvPr id="17" name="Oval 16"/>
          <p:cNvSpPr/>
          <p:nvPr/>
        </p:nvSpPr>
        <p:spPr>
          <a:xfrm>
            <a:off x="1428728" y="3714752"/>
            <a:ext cx="1752600" cy="1209676"/>
          </a:xfrm>
          <a:prstGeom prst="ellipse">
            <a:avLst/>
          </a:prstGeom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b="1" dirty="0">
                <a:solidFill>
                  <a:srgbClr val="993300"/>
                </a:solidFill>
              </a:rPr>
              <a:t>พัฒนาทรัพยากรมนุษย์</a:t>
            </a:r>
          </a:p>
        </p:txBody>
      </p:sp>
      <p:cxnSp>
        <p:nvCxnSpPr>
          <p:cNvPr id="35" name="Straight Connector 34"/>
          <p:cNvCxnSpPr>
            <a:stCxn id="7" idx="4"/>
            <a:endCxn id="13" idx="0"/>
          </p:cNvCxnSpPr>
          <p:nvPr/>
        </p:nvCxnSpPr>
        <p:spPr>
          <a:xfrm rot="5400000">
            <a:off x="4406491" y="2694372"/>
            <a:ext cx="604854" cy="7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3" idx="3"/>
            <a:endCxn id="14" idx="6"/>
          </p:cNvCxnSpPr>
          <p:nvPr/>
        </p:nvCxnSpPr>
        <p:spPr>
          <a:xfrm rot="5400000">
            <a:off x="2508334" y="4247037"/>
            <a:ext cx="1312318" cy="1680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3" idx="5"/>
            <a:endCxn id="12" idx="1"/>
          </p:cNvCxnSpPr>
          <p:nvPr/>
        </p:nvCxnSpPr>
        <p:spPr>
          <a:xfrm rot="16200000" flipH="1">
            <a:off x="5841848" y="3995224"/>
            <a:ext cx="1055985" cy="1928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6" name="TextBox 47"/>
          <p:cNvSpPr txBox="1">
            <a:spLocks noChangeArrowheads="1"/>
          </p:cNvSpPr>
          <p:nvPr/>
        </p:nvSpPr>
        <p:spPr bwMode="auto">
          <a:xfrm>
            <a:off x="142844" y="2214554"/>
            <a:ext cx="12747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1800" b="1" dirty="0">
                <a:solidFill>
                  <a:schemeClr val="accent5">
                    <a:lumMod val="50000"/>
                  </a:schemeClr>
                </a:solidFill>
              </a:rPr>
              <a:t>คน/คุณภาพชีวิต/ </a:t>
            </a:r>
          </a:p>
          <a:p>
            <a:pPr>
              <a:defRPr/>
            </a:pPr>
            <a:r>
              <a:rPr lang="th-TH" sz="1800" b="1" dirty="0">
                <a:solidFill>
                  <a:schemeClr val="accent5">
                    <a:lumMod val="50000"/>
                  </a:schemeClr>
                </a:solidFill>
              </a:rPr>
              <a:t>ความรู้/ ยุติธรรม</a:t>
            </a:r>
          </a:p>
        </p:txBody>
      </p:sp>
      <p:sp>
        <p:nvSpPr>
          <p:cNvPr id="39957" name="TextBox 48"/>
          <p:cNvSpPr txBox="1">
            <a:spLocks noChangeArrowheads="1"/>
          </p:cNvSpPr>
          <p:nvPr/>
        </p:nvSpPr>
        <p:spPr bwMode="auto">
          <a:xfrm>
            <a:off x="7223125" y="2214554"/>
            <a:ext cx="1920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1800" b="1" dirty="0">
                <a:solidFill>
                  <a:schemeClr val="accent5">
                    <a:lumMod val="50000"/>
                  </a:schemeClr>
                </a:solidFill>
              </a:rPr>
              <a:t>โครงสร้างพื้นฐาน/ผลิตภาพ/</a:t>
            </a:r>
          </a:p>
          <a:p>
            <a:pPr>
              <a:defRPr/>
            </a:pPr>
            <a:r>
              <a:rPr lang="th-TH" sz="1800" b="1" dirty="0">
                <a:solidFill>
                  <a:schemeClr val="accent5">
                    <a:lumMod val="50000"/>
                  </a:schemeClr>
                </a:solidFill>
              </a:rPr>
              <a:t>วิจัยและพัฒนา</a:t>
            </a:r>
          </a:p>
        </p:txBody>
      </p:sp>
      <p:sp>
        <p:nvSpPr>
          <p:cNvPr id="39958" name="TextBox 49"/>
          <p:cNvSpPr txBox="1">
            <a:spLocks noChangeArrowheads="1"/>
          </p:cNvSpPr>
          <p:nvPr/>
        </p:nvSpPr>
        <p:spPr bwMode="auto">
          <a:xfrm>
            <a:off x="4267200" y="6248400"/>
            <a:ext cx="865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1800" b="1" dirty="0">
                <a:solidFill>
                  <a:schemeClr val="accent5">
                    <a:lumMod val="50000"/>
                  </a:schemeClr>
                </a:solidFill>
              </a:rPr>
              <a:t>กฎระเบียบ</a:t>
            </a:r>
          </a:p>
        </p:txBody>
      </p:sp>
      <p:sp>
        <p:nvSpPr>
          <p:cNvPr id="39959" name="TextBox 50"/>
          <p:cNvSpPr txBox="1">
            <a:spLocks noChangeArrowheads="1"/>
          </p:cNvSpPr>
          <p:nvPr/>
        </p:nvSpPr>
        <p:spPr bwMode="auto">
          <a:xfrm>
            <a:off x="1428750" y="200025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h-TH" sz="1600">
              <a:solidFill>
                <a:srgbClr val="CC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AutoShape 23"/>
          <p:cNvSpPr>
            <a:spLocks noChangeArrowheads="1"/>
          </p:cNvSpPr>
          <p:nvPr/>
        </p:nvSpPr>
        <p:spPr bwMode="auto">
          <a:xfrm>
            <a:off x="2339975" y="1196975"/>
            <a:ext cx="2411413" cy="792163"/>
          </a:xfrm>
          <a:prstGeom prst="roundRect">
            <a:avLst>
              <a:gd name="adj" fmla="val 6042"/>
            </a:avLst>
          </a:prstGeom>
          <a:solidFill>
            <a:srgbClr val="45CB0F">
              <a:alpha val="79999"/>
            </a:srgbClr>
          </a:solidFill>
          <a:ln w="9525">
            <a:noFill/>
            <a:round/>
            <a:headEnd/>
            <a:tailEnd/>
          </a:ln>
        </p:spPr>
        <p:txBody>
          <a:bodyPr lIns="18000" tIns="36000" rIns="18000" bIns="36000" anchor="ctr"/>
          <a:lstStyle/>
          <a:p>
            <a:pPr marL="174625" indent="-17462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dirty="0">
                <a:solidFill>
                  <a:schemeClr val="bg1"/>
                </a:solidFill>
                <a:latin typeface="Browallia New" pitchFamily="34" charset="-34"/>
                <a:cs typeface="+mj-cs"/>
              </a:rPr>
              <a:t>ขอบคุณ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57750" y="3286125"/>
            <a:ext cx="3167063" cy="7016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Arial Unicode MS" pitchFamily="34" charset="-128"/>
                <a:cs typeface="+mj-cs"/>
              </a:rPr>
              <a:t>Call Center : 0-2507-7555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Arial Unicode MS" pitchFamily="34" charset="-128"/>
                <a:cs typeface="+mj-cs"/>
              </a:rPr>
              <a:t>www.dtn.go.th</a:t>
            </a:r>
            <a:endParaRPr lang="th-TH" sz="2000" u="sng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Arial Unicode MS" pitchFamily="34" charset="-128"/>
              <a:cs typeface="+mj-cs"/>
            </a:endParaRPr>
          </a:p>
        </p:txBody>
      </p:sp>
      <p:pic>
        <p:nvPicPr>
          <p:cNvPr id="36868" name="Picture 12" descr="dtn_sloga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052513"/>
            <a:ext cx="6985000" cy="235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Slide Number Placeholder 16"/>
          <p:cNvSpPr txBox="1">
            <a:spLocks noGrp="1"/>
          </p:cNvSpPr>
          <p:nvPr/>
        </p:nvSpPr>
        <p:spPr bwMode="auto">
          <a:xfrm>
            <a:off x="107950" y="643255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6453A3EA-A564-49D5-8911-0FE450C58BBD}" type="slidenum">
              <a:rPr lang="en-US" sz="1200">
                <a:latin typeface="Gill Sans MT" pitchFamily="34" charset="0"/>
              </a:rPr>
              <a:pPr/>
              <a:t>23</a:t>
            </a:fld>
            <a:endParaRPr lang="en-US" sz="1200">
              <a:latin typeface="Gill Sans MT" pitchFamily="34" charset="0"/>
            </a:endParaRPr>
          </a:p>
        </p:txBody>
      </p:sp>
      <p:pic>
        <p:nvPicPr>
          <p:cNvPr id="7" name="Picture 3" descr="C:\Users\BO\Desktop\LOGO-DTN-Original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3875" y="6283325"/>
            <a:ext cx="928688" cy="5540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ounded Rectangle 139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th-TH" sz="2400"/>
          </a:p>
        </p:txBody>
      </p:sp>
      <p:pic>
        <p:nvPicPr>
          <p:cNvPr id="16387" name="Picture 131" descr="doc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5963" y="455295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 flipH="1">
            <a:off x="785813" y="1857375"/>
            <a:ext cx="7299325" cy="5257800"/>
            <a:chOff x="736" y="1172"/>
            <a:chExt cx="3522" cy="2794"/>
          </a:xfrm>
        </p:grpSpPr>
        <p:sp>
          <p:nvSpPr>
            <p:cNvPr id="16415" name="Oval 4"/>
            <p:cNvSpPr>
              <a:spLocks noChangeArrowheads="1"/>
            </p:cNvSpPr>
            <p:nvPr/>
          </p:nvSpPr>
          <p:spPr bwMode="gray">
            <a:xfrm>
              <a:off x="3559" y="1618"/>
              <a:ext cx="699" cy="243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6416" name="Oval 6"/>
            <p:cNvSpPr>
              <a:spLocks noChangeArrowheads="1"/>
            </p:cNvSpPr>
            <p:nvPr/>
          </p:nvSpPr>
          <p:spPr bwMode="gray">
            <a:xfrm>
              <a:off x="3003" y="3647"/>
              <a:ext cx="1149" cy="319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6417" name="Oval 7"/>
            <p:cNvSpPr>
              <a:spLocks noChangeArrowheads="1"/>
            </p:cNvSpPr>
            <p:nvPr/>
          </p:nvSpPr>
          <p:spPr bwMode="gray">
            <a:xfrm>
              <a:off x="828" y="2371"/>
              <a:ext cx="933" cy="259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6418" name="Rectangle 8"/>
            <p:cNvSpPr>
              <a:spLocks noChangeArrowheads="1"/>
            </p:cNvSpPr>
            <p:nvPr/>
          </p:nvSpPr>
          <p:spPr bwMode="gray">
            <a:xfrm rot="-7829975">
              <a:off x="2896" y="2446"/>
              <a:ext cx="605" cy="121"/>
            </a:xfrm>
            <a:prstGeom prst="rect">
              <a:avLst/>
            </a:prstGeom>
            <a:gradFill rotWithShape="1">
              <a:gsLst>
                <a:gs pos="0">
                  <a:srgbClr val="454545"/>
                </a:gs>
                <a:gs pos="50000">
                  <a:srgbClr val="969696"/>
                </a:gs>
                <a:gs pos="100000">
                  <a:srgbClr val="454545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419" name="Rectangle 9"/>
            <p:cNvSpPr>
              <a:spLocks noChangeArrowheads="1"/>
            </p:cNvSpPr>
            <p:nvPr/>
          </p:nvSpPr>
          <p:spPr bwMode="gray">
            <a:xfrm rot="773551">
              <a:off x="1786" y="1759"/>
              <a:ext cx="636" cy="109"/>
            </a:xfrm>
            <a:prstGeom prst="rect">
              <a:avLst/>
            </a:prstGeom>
            <a:gradFill rotWithShape="1">
              <a:gsLst>
                <a:gs pos="0">
                  <a:srgbClr val="454545"/>
                </a:gs>
                <a:gs pos="50000">
                  <a:srgbClr val="969696"/>
                </a:gs>
                <a:gs pos="100000">
                  <a:srgbClr val="454545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082" y="1426"/>
              <a:ext cx="1014" cy="2226"/>
              <a:chOff x="3226" y="1474"/>
              <a:chExt cx="1014" cy="2226"/>
            </a:xfrm>
          </p:grpSpPr>
          <p:sp>
            <p:nvSpPr>
              <p:cNvPr id="16428" name="Rectangle 11"/>
              <p:cNvSpPr>
                <a:spLocks noChangeArrowheads="1"/>
              </p:cNvSpPr>
              <p:nvPr/>
            </p:nvSpPr>
            <p:spPr bwMode="gray">
              <a:xfrm rot="-2136534">
                <a:off x="3410" y="1474"/>
                <a:ext cx="341" cy="91"/>
              </a:xfrm>
              <a:prstGeom prst="rect">
                <a:avLst/>
              </a:prstGeom>
              <a:gradFill rotWithShape="1">
                <a:gsLst>
                  <a:gs pos="0">
                    <a:srgbClr val="454545"/>
                  </a:gs>
                  <a:gs pos="50000">
                    <a:srgbClr val="969696"/>
                  </a:gs>
                  <a:gs pos="100000">
                    <a:srgbClr val="454545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226" y="2698"/>
                <a:ext cx="1014" cy="1002"/>
                <a:chOff x="3330" y="4090"/>
                <a:chExt cx="1680" cy="1679"/>
              </a:xfrm>
            </p:grpSpPr>
            <p:sp>
              <p:nvSpPr>
                <p:cNvPr id="81933" name="Oval 13"/>
                <p:cNvSpPr>
                  <a:spLocks noChangeArrowheads="1"/>
                </p:cNvSpPr>
                <p:nvPr/>
              </p:nvSpPr>
              <p:spPr bwMode="gray">
                <a:xfrm>
                  <a:off x="3330" y="4090"/>
                  <a:ext cx="1680" cy="167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6432" name="Freeform 14"/>
                <p:cNvSpPr>
                  <a:spLocks/>
                </p:cNvSpPr>
                <p:nvPr/>
              </p:nvSpPr>
              <p:spPr bwMode="gray">
                <a:xfrm>
                  <a:off x="3522" y="4118"/>
                  <a:ext cx="1296" cy="634"/>
                </a:xfrm>
                <a:custGeom>
                  <a:avLst/>
                  <a:gdLst>
                    <a:gd name="T0" fmla="*/ 1205 w 1321"/>
                    <a:gd name="T1" fmla="*/ 252 h 712"/>
                    <a:gd name="T2" fmla="*/ 1220 w 1321"/>
                    <a:gd name="T3" fmla="*/ 279 h 712"/>
                    <a:gd name="T4" fmla="*/ 1223 w 1321"/>
                    <a:gd name="T5" fmla="*/ 302 h 712"/>
                    <a:gd name="T6" fmla="*/ 1218 w 1321"/>
                    <a:gd name="T7" fmla="*/ 324 h 712"/>
                    <a:gd name="T8" fmla="*/ 1202 w 1321"/>
                    <a:gd name="T9" fmla="*/ 345 h 712"/>
                    <a:gd name="T10" fmla="*/ 1178 w 1321"/>
                    <a:gd name="T11" fmla="*/ 364 h 712"/>
                    <a:gd name="T12" fmla="*/ 1148 w 1321"/>
                    <a:gd name="T13" fmla="*/ 380 h 712"/>
                    <a:gd name="T14" fmla="*/ 1108 w 1321"/>
                    <a:gd name="T15" fmla="*/ 394 h 712"/>
                    <a:gd name="T16" fmla="*/ 1063 w 1321"/>
                    <a:gd name="T17" fmla="*/ 409 h 712"/>
                    <a:gd name="T18" fmla="*/ 1011 w 1321"/>
                    <a:gd name="T19" fmla="*/ 419 h 712"/>
                    <a:gd name="T20" fmla="*/ 955 w 1321"/>
                    <a:gd name="T21" fmla="*/ 429 h 712"/>
                    <a:gd name="T22" fmla="*/ 896 w 1321"/>
                    <a:gd name="T23" fmla="*/ 436 h 712"/>
                    <a:gd name="T24" fmla="*/ 830 w 1321"/>
                    <a:gd name="T25" fmla="*/ 443 h 712"/>
                    <a:gd name="T26" fmla="*/ 763 w 1321"/>
                    <a:gd name="T27" fmla="*/ 446 h 712"/>
                    <a:gd name="T28" fmla="*/ 737 w 1321"/>
                    <a:gd name="T29" fmla="*/ 448 h 712"/>
                    <a:gd name="T30" fmla="*/ 441 w 1321"/>
                    <a:gd name="T31" fmla="*/ 448 h 712"/>
                    <a:gd name="T32" fmla="*/ 437 w 1321"/>
                    <a:gd name="T33" fmla="*/ 448 h 712"/>
                    <a:gd name="T34" fmla="*/ 379 w 1321"/>
                    <a:gd name="T35" fmla="*/ 445 h 712"/>
                    <a:gd name="T36" fmla="*/ 323 w 1321"/>
                    <a:gd name="T37" fmla="*/ 443 h 712"/>
                    <a:gd name="T38" fmla="*/ 270 w 1321"/>
                    <a:gd name="T39" fmla="*/ 438 h 712"/>
                    <a:gd name="T40" fmla="*/ 219 w 1321"/>
                    <a:gd name="T41" fmla="*/ 434 h 712"/>
                    <a:gd name="T42" fmla="*/ 173 w 1321"/>
                    <a:gd name="T43" fmla="*/ 426 h 712"/>
                    <a:gd name="T44" fmla="*/ 130 w 1321"/>
                    <a:gd name="T45" fmla="*/ 416 h 712"/>
                    <a:gd name="T46" fmla="*/ 94 w 1321"/>
                    <a:gd name="T47" fmla="*/ 408 h 712"/>
                    <a:gd name="T48" fmla="*/ 63 w 1321"/>
                    <a:gd name="T49" fmla="*/ 396 h 712"/>
                    <a:gd name="T50" fmla="*/ 35 w 1321"/>
                    <a:gd name="T51" fmla="*/ 382 h 712"/>
                    <a:gd name="T52" fmla="*/ 18 w 1321"/>
                    <a:gd name="T53" fmla="*/ 366 h 712"/>
                    <a:gd name="T54" fmla="*/ 6 w 1321"/>
                    <a:gd name="T55" fmla="*/ 348 h 712"/>
                    <a:gd name="T56" fmla="*/ 0 w 1321"/>
                    <a:gd name="T57" fmla="*/ 329 h 712"/>
                    <a:gd name="T58" fmla="*/ 0 w 1321"/>
                    <a:gd name="T59" fmla="*/ 327 h 712"/>
                    <a:gd name="T60" fmla="*/ 4 w 1321"/>
                    <a:gd name="T61" fmla="*/ 306 h 712"/>
                    <a:gd name="T62" fmla="*/ 16 w 1321"/>
                    <a:gd name="T63" fmla="*/ 280 h 712"/>
                    <a:gd name="T64" fmla="*/ 47 w 1321"/>
                    <a:gd name="T65" fmla="*/ 232 h 712"/>
                    <a:gd name="T66" fmla="*/ 86 w 1321"/>
                    <a:gd name="T67" fmla="*/ 188 h 712"/>
                    <a:gd name="T68" fmla="*/ 135 w 1321"/>
                    <a:gd name="T69" fmla="*/ 148 h 712"/>
                    <a:gd name="T70" fmla="*/ 188 w 1321"/>
                    <a:gd name="T71" fmla="*/ 111 h 712"/>
                    <a:gd name="T72" fmla="*/ 250 w 1321"/>
                    <a:gd name="T73" fmla="*/ 78 h 712"/>
                    <a:gd name="T74" fmla="*/ 317 w 1321"/>
                    <a:gd name="T75" fmla="*/ 52 h 712"/>
                    <a:gd name="T76" fmla="*/ 384 w 1321"/>
                    <a:gd name="T77" fmla="*/ 29 h 712"/>
                    <a:gd name="T78" fmla="*/ 461 w 1321"/>
                    <a:gd name="T79" fmla="*/ 13 h 712"/>
                    <a:gd name="T80" fmla="*/ 538 w 1321"/>
                    <a:gd name="T81" fmla="*/ 4 h 712"/>
                    <a:gd name="T82" fmla="*/ 618 w 1321"/>
                    <a:gd name="T83" fmla="*/ 0 h 712"/>
                    <a:gd name="T84" fmla="*/ 618 w 1321"/>
                    <a:gd name="T85" fmla="*/ 0 h 712"/>
                    <a:gd name="T86" fmla="*/ 703 w 1321"/>
                    <a:gd name="T87" fmla="*/ 4 h 712"/>
                    <a:gd name="T88" fmla="*/ 785 w 1321"/>
                    <a:gd name="T89" fmla="*/ 14 h 712"/>
                    <a:gd name="T90" fmla="*/ 863 w 1321"/>
                    <a:gd name="T91" fmla="*/ 33 h 712"/>
                    <a:gd name="T92" fmla="*/ 936 w 1321"/>
                    <a:gd name="T93" fmla="*/ 56 h 712"/>
                    <a:gd name="T94" fmla="*/ 1003 w 1321"/>
                    <a:gd name="T95" fmla="*/ 86 h 712"/>
                    <a:gd name="T96" fmla="*/ 1064 w 1321"/>
                    <a:gd name="T97" fmla="*/ 122 h 712"/>
                    <a:gd name="T98" fmla="*/ 1119 w 1321"/>
                    <a:gd name="T99" fmla="*/ 161 h 712"/>
                    <a:gd name="T100" fmla="*/ 1166 w 1321"/>
                    <a:gd name="T101" fmla="*/ 204 h 712"/>
                    <a:gd name="T102" fmla="*/ 1205 w 1321"/>
                    <a:gd name="T103" fmla="*/ 252 h 712"/>
                    <a:gd name="T104" fmla="*/ 1205 w 1321"/>
                    <a:gd name="T105" fmla="*/ 252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</p:grpSp>
          <p:sp>
            <p:nvSpPr>
              <p:cNvPr id="81935" name="Text Box 15"/>
              <p:cNvSpPr txBox="1">
                <a:spLocks noChangeArrowheads="1"/>
              </p:cNvSpPr>
              <p:nvPr/>
            </p:nvSpPr>
            <p:spPr bwMode="gray">
              <a:xfrm>
                <a:off x="3334" y="2721"/>
                <a:ext cx="820" cy="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 eaLnBrk="0" hangingPunct="0">
                  <a:defRPr/>
                </a:pPr>
                <a:r>
                  <a:rPr lang="en-US" sz="7200" b="1" spc="50" dirty="0">
                    <a:ln w="11430"/>
                    <a:solidFill>
                      <a:srgbClr val="00CC0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DilleniaUPC" pitchFamily="18" charset="-34"/>
                    <a:cs typeface="DilleniaUPC" pitchFamily="18" charset="-34"/>
                  </a:rPr>
                  <a:t>ASCC</a:t>
                </a:r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736" y="1172"/>
              <a:ext cx="1099" cy="1128"/>
              <a:chOff x="1965" y="1279"/>
              <a:chExt cx="1680" cy="1681"/>
            </a:xfrm>
          </p:grpSpPr>
          <p:sp>
            <p:nvSpPr>
              <p:cNvPr id="81943" name="Oval 23"/>
              <p:cNvSpPr>
                <a:spLocks noChangeArrowheads="1"/>
              </p:cNvSpPr>
              <p:nvPr/>
            </p:nvSpPr>
            <p:spPr bwMode="gray">
              <a:xfrm>
                <a:off x="1965" y="1279"/>
                <a:ext cx="1680" cy="168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72549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6427" name="Freeform 24"/>
              <p:cNvSpPr>
                <a:spLocks/>
              </p:cNvSpPr>
              <p:nvPr/>
            </p:nvSpPr>
            <p:spPr bwMode="gray">
              <a:xfrm>
                <a:off x="2135" y="1339"/>
                <a:ext cx="1296" cy="634"/>
              </a:xfrm>
              <a:custGeom>
                <a:avLst/>
                <a:gdLst>
                  <a:gd name="T0" fmla="*/ 1205 w 1321"/>
                  <a:gd name="T1" fmla="*/ 252 h 712"/>
                  <a:gd name="T2" fmla="*/ 1220 w 1321"/>
                  <a:gd name="T3" fmla="*/ 279 h 712"/>
                  <a:gd name="T4" fmla="*/ 1223 w 1321"/>
                  <a:gd name="T5" fmla="*/ 302 h 712"/>
                  <a:gd name="T6" fmla="*/ 1218 w 1321"/>
                  <a:gd name="T7" fmla="*/ 324 h 712"/>
                  <a:gd name="T8" fmla="*/ 1202 w 1321"/>
                  <a:gd name="T9" fmla="*/ 345 h 712"/>
                  <a:gd name="T10" fmla="*/ 1178 w 1321"/>
                  <a:gd name="T11" fmla="*/ 364 h 712"/>
                  <a:gd name="T12" fmla="*/ 1148 w 1321"/>
                  <a:gd name="T13" fmla="*/ 380 h 712"/>
                  <a:gd name="T14" fmla="*/ 1108 w 1321"/>
                  <a:gd name="T15" fmla="*/ 394 h 712"/>
                  <a:gd name="T16" fmla="*/ 1063 w 1321"/>
                  <a:gd name="T17" fmla="*/ 409 h 712"/>
                  <a:gd name="T18" fmla="*/ 1011 w 1321"/>
                  <a:gd name="T19" fmla="*/ 419 h 712"/>
                  <a:gd name="T20" fmla="*/ 955 w 1321"/>
                  <a:gd name="T21" fmla="*/ 429 h 712"/>
                  <a:gd name="T22" fmla="*/ 896 w 1321"/>
                  <a:gd name="T23" fmla="*/ 436 h 712"/>
                  <a:gd name="T24" fmla="*/ 830 w 1321"/>
                  <a:gd name="T25" fmla="*/ 443 h 712"/>
                  <a:gd name="T26" fmla="*/ 763 w 1321"/>
                  <a:gd name="T27" fmla="*/ 446 h 712"/>
                  <a:gd name="T28" fmla="*/ 737 w 1321"/>
                  <a:gd name="T29" fmla="*/ 448 h 712"/>
                  <a:gd name="T30" fmla="*/ 441 w 1321"/>
                  <a:gd name="T31" fmla="*/ 448 h 712"/>
                  <a:gd name="T32" fmla="*/ 437 w 1321"/>
                  <a:gd name="T33" fmla="*/ 448 h 712"/>
                  <a:gd name="T34" fmla="*/ 379 w 1321"/>
                  <a:gd name="T35" fmla="*/ 445 h 712"/>
                  <a:gd name="T36" fmla="*/ 323 w 1321"/>
                  <a:gd name="T37" fmla="*/ 443 h 712"/>
                  <a:gd name="T38" fmla="*/ 270 w 1321"/>
                  <a:gd name="T39" fmla="*/ 438 h 712"/>
                  <a:gd name="T40" fmla="*/ 219 w 1321"/>
                  <a:gd name="T41" fmla="*/ 434 h 712"/>
                  <a:gd name="T42" fmla="*/ 173 w 1321"/>
                  <a:gd name="T43" fmla="*/ 426 h 712"/>
                  <a:gd name="T44" fmla="*/ 130 w 1321"/>
                  <a:gd name="T45" fmla="*/ 416 h 712"/>
                  <a:gd name="T46" fmla="*/ 94 w 1321"/>
                  <a:gd name="T47" fmla="*/ 408 h 712"/>
                  <a:gd name="T48" fmla="*/ 63 w 1321"/>
                  <a:gd name="T49" fmla="*/ 396 h 712"/>
                  <a:gd name="T50" fmla="*/ 35 w 1321"/>
                  <a:gd name="T51" fmla="*/ 382 h 712"/>
                  <a:gd name="T52" fmla="*/ 18 w 1321"/>
                  <a:gd name="T53" fmla="*/ 366 h 712"/>
                  <a:gd name="T54" fmla="*/ 6 w 1321"/>
                  <a:gd name="T55" fmla="*/ 348 h 712"/>
                  <a:gd name="T56" fmla="*/ 0 w 1321"/>
                  <a:gd name="T57" fmla="*/ 329 h 712"/>
                  <a:gd name="T58" fmla="*/ 0 w 1321"/>
                  <a:gd name="T59" fmla="*/ 327 h 712"/>
                  <a:gd name="T60" fmla="*/ 4 w 1321"/>
                  <a:gd name="T61" fmla="*/ 306 h 712"/>
                  <a:gd name="T62" fmla="*/ 16 w 1321"/>
                  <a:gd name="T63" fmla="*/ 280 h 712"/>
                  <a:gd name="T64" fmla="*/ 47 w 1321"/>
                  <a:gd name="T65" fmla="*/ 232 h 712"/>
                  <a:gd name="T66" fmla="*/ 86 w 1321"/>
                  <a:gd name="T67" fmla="*/ 188 h 712"/>
                  <a:gd name="T68" fmla="*/ 135 w 1321"/>
                  <a:gd name="T69" fmla="*/ 148 h 712"/>
                  <a:gd name="T70" fmla="*/ 188 w 1321"/>
                  <a:gd name="T71" fmla="*/ 111 h 712"/>
                  <a:gd name="T72" fmla="*/ 250 w 1321"/>
                  <a:gd name="T73" fmla="*/ 78 h 712"/>
                  <a:gd name="T74" fmla="*/ 317 w 1321"/>
                  <a:gd name="T75" fmla="*/ 52 h 712"/>
                  <a:gd name="T76" fmla="*/ 384 w 1321"/>
                  <a:gd name="T77" fmla="*/ 29 h 712"/>
                  <a:gd name="T78" fmla="*/ 461 w 1321"/>
                  <a:gd name="T79" fmla="*/ 13 h 712"/>
                  <a:gd name="T80" fmla="*/ 538 w 1321"/>
                  <a:gd name="T81" fmla="*/ 4 h 712"/>
                  <a:gd name="T82" fmla="*/ 618 w 1321"/>
                  <a:gd name="T83" fmla="*/ 0 h 712"/>
                  <a:gd name="T84" fmla="*/ 618 w 1321"/>
                  <a:gd name="T85" fmla="*/ 0 h 712"/>
                  <a:gd name="T86" fmla="*/ 703 w 1321"/>
                  <a:gd name="T87" fmla="*/ 4 h 712"/>
                  <a:gd name="T88" fmla="*/ 785 w 1321"/>
                  <a:gd name="T89" fmla="*/ 14 h 712"/>
                  <a:gd name="T90" fmla="*/ 863 w 1321"/>
                  <a:gd name="T91" fmla="*/ 33 h 712"/>
                  <a:gd name="T92" fmla="*/ 936 w 1321"/>
                  <a:gd name="T93" fmla="*/ 56 h 712"/>
                  <a:gd name="T94" fmla="*/ 1003 w 1321"/>
                  <a:gd name="T95" fmla="*/ 86 h 712"/>
                  <a:gd name="T96" fmla="*/ 1064 w 1321"/>
                  <a:gd name="T97" fmla="*/ 122 h 712"/>
                  <a:gd name="T98" fmla="*/ 1119 w 1321"/>
                  <a:gd name="T99" fmla="*/ 161 h 712"/>
                  <a:gd name="T100" fmla="*/ 1166 w 1321"/>
                  <a:gd name="T101" fmla="*/ 204 h 712"/>
                  <a:gd name="T102" fmla="*/ 1205 w 1321"/>
                  <a:gd name="T103" fmla="*/ 252 h 712"/>
                  <a:gd name="T104" fmla="*/ 1205 w 1321"/>
                  <a:gd name="T105" fmla="*/ 25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2131" y="1214"/>
              <a:ext cx="1268" cy="1253"/>
              <a:chOff x="686" y="332"/>
              <a:chExt cx="1680" cy="1680"/>
            </a:xfrm>
          </p:grpSpPr>
          <p:sp>
            <p:nvSpPr>
              <p:cNvPr id="81948" name="Oval 28"/>
              <p:cNvSpPr>
                <a:spLocks noChangeArrowheads="1"/>
              </p:cNvSpPr>
              <p:nvPr/>
            </p:nvSpPr>
            <p:spPr bwMode="gray">
              <a:xfrm>
                <a:off x="686" y="332"/>
                <a:ext cx="1685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451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1949" name="Freeform 29"/>
              <p:cNvSpPr>
                <a:spLocks/>
              </p:cNvSpPr>
              <p:nvPr/>
            </p:nvSpPr>
            <p:spPr bwMode="gray">
              <a:xfrm>
                <a:off x="878" y="389"/>
                <a:ext cx="1301" cy="631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</p:grpSp>
        <p:sp>
          <p:nvSpPr>
            <p:cNvPr id="16423" name="Oval 5"/>
            <p:cNvSpPr>
              <a:spLocks noChangeArrowheads="1"/>
            </p:cNvSpPr>
            <p:nvPr/>
          </p:nvSpPr>
          <p:spPr bwMode="gray">
            <a:xfrm>
              <a:off x="2293" y="2573"/>
              <a:ext cx="939" cy="301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h-TH"/>
            </a:p>
          </p:txBody>
        </p:sp>
      </p:grpSp>
      <p:sp>
        <p:nvSpPr>
          <p:cNvPr id="117" name="Oval 23"/>
          <p:cNvSpPr>
            <a:spLocks noChangeArrowheads="1"/>
          </p:cNvSpPr>
          <p:nvPr/>
        </p:nvSpPr>
        <p:spPr bwMode="gray">
          <a:xfrm>
            <a:off x="582613" y="982663"/>
            <a:ext cx="1725612" cy="1676400"/>
          </a:xfrm>
          <a:prstGeom prst="ellipse">
            <a:avLst/>
          </a:prstGeom>
          <a:gradFill rotWithShape="1">
            <a:gsLst>
              <a:gs pos="0">
                <a:srgbClr val="FF9966"/>
              </a:gs>
              <a:gs pos="100000">
                <a:srgbClr val="FF9966">
                  <a:gamma/>
                  <a:shade val="72549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Arial" charset="0"/>
              <a:cs typeface="+mn-cs"/>
            </a:endParaRPr>
          </a:p>
        </p:txBody>
      </p:sp>
      <p:sp>
        <p:nvSpPr>
          <p:cNvPr id="118" name="Freeform 24"/>
          <p:cNvSpPr>
            <a:spLocks/>
          </p:cNvSpPr>
          <p:nvPr/>
        </p:nvSpPr>
        <p:spPr bwMode="gray">
          <a:xfrm>
            <a:off x="806450" y="1009650"/>
            <a:ext cx="1260475" cy="631825"/>
          </a:xfrm>
          <a:custGeom>
            <a:avLst/>
            <a:gdLst/>
            <a:ahLst/>
            <a:cxnLst>
              <a:cxn ang="0">
                <a:pos x="1301" y="401"/>
              </a:cxn>
              <a:cxn ang="0">
                <a:pos x="1317" y="442"/>
              </a:cxn>
              <a:cxn ang="0">
                <a:pos x="1321" y="481"/>
              </a:cxn>
              <a:cxn ang="0">
                <a:pos x="1315" y="516"/>
              </a:cxn>
              <a:cxn ang="0">
                <a:pos x="1298" y="550"/>
              </a:cxn>
              <a:cxn ang="0">
                <a:pos x="1272" y="579"/>
              </a:cxn>
              <a:cxn ang="0">
                <a:pos x="1239" y="604"/>
              </a:cxn>
              <a:cxn ang="0">
                <a:pos x="1196" y="628"/>
              </a:cxn>
              <a:cxn ang="0">
                <a:pos x="1147" y="649"/>
              </a:cxn>
              <a:cxn ang="0">
                <a:pos x="1092" y="667"/>
              </a:cxn>
              <a:cxn ang="0">
                <a:pos x="1031" y="683"/>
              </a:cxn>
              <a:cxn ang="0">
                <a:pos x="967" y="694"/>
              </a:cxn>
              <a:cxn ang="0">
                <a:pos x="896" y="704"/>
              </a:cxn>
              <a:cxn ang="0">
                <a:pos x="824" y="710"/>
              </a:cxn>
              <a:cxn ang="0">
                <a:pos x="795" y="712"/>
              </a:cxn>
              <a:cxn ang="0">
                <a:pos x="476" y="712"/>
              </a:cxn>
              <a:cxn ang="0">
                <a:pos x="472" y="712"/>
              </a:cxn>
              <a:cxn ang="0">
                <a:pos x="409" y="708"/>
              </a:cxn>
              <a:cxn ang="0">
                <a:pos x="348" y="704"/>
              </a:cxn>
              <a:cxn ang="0">
                <a:pos x="290" y="696"/>
              </a:cxn>
              <a:cxn ang="0">
                <a:pos x="235" y="689"/>
              </a:cxn>
              <a:cxn ang="0">
                <a:pos x="186" y="677"/>
              </a:cxn>
              <a:cxn ang="0">
                <a:pos x="141" y="663"/>
              </a:cxn>
              <a:cxn ang="0">
                <a:pos x="102" y="648"/>
              </a:cxn>
              <a:cxn ang="0">
                <a:pos x="67" y="630"/>
              </a:cxn>
              <a:cxn ang="0">
                <a:pos x="39" y="608"/>
              </a:cxn>
              <a:cxn ang="0">
                <a:pos x="18" y="583"/>
              </a:cxn>
              <a:cxn ang="0">
                <a:pos x="6" y="554"/>
              </a:cxn>
              <a:cxn ang="0">
                <a:pos x="0" y="524"/>
              </a:cxn>
              <a:cxn ang="0">
                <a:pos x="0" y="520"/>
              </a:cxn>
              <a:cxn ang="0">
                <a:pos x="4" y="487"/>
              </a:cxn>
              <a:cxn ang="0">
                <a:pos x="16" y="446"/>
              </a:cxn>
              <a:cxn ang="0">
                <a:pos x="51" y="370"/>
              </a:cxn>
              <a:cxn ang="0">
                <a:pos x="94" y="299"/>
              </a:cxn>
              <a:cxn ang="0">
                <a:pos x="147" y="235"/>
              </a:cxn>
              <a:cxn ang="0">
                <a:pos x="204" y="176"/>
              </a:cxn>
              <a:cxn ang="0">
                <a:pos x="270" y="125"/>
              </a:cxn>
              <a:cxn ang="0">
                <a:pos x="341" y="82"/>
              </a:cxn>
              <a:cxn ang="0">
                <a:pos x="415" y="47"/>
              </a:cxn>
              <a:cxn ang="0">
                <a:pos x="497" y="21"/>
              </a:cxn>
              <a:cxn ang="0">
                <a:pos x="581" y="6"/>
              </a:cxn>
              <a:cxn ang="0">
                <a:pos x="667" y="0"/>
              </a:cxn>
              <a:cxn ang="0">
                <a:pos x="667" y="0"/>
              </a:cxn>
              <a:cxn ang="0">
                <a:pos x="759" y="6"/>
              </a:cxn>
              <a:cxn ang="0">
                <a:pos x="847" y="23"/>
              </a:cxn>
              <a:cxn ang="0">
                <a:pos x="932" y="53"/>
              </a:cxn>
              <a:cxn ang="0">
                <a:pos x="1010" y="90"/>
              </a:cxn>
              <a:cxn ang="0">
                <a:pos x="1082" y="137"/>
              </a:cxn>
              <a:cxn ang="0">
                <a:pos x="1149" y="194"/>
              </a:cxn>
              <a:cxn ang="0">
                <a:pos x="1208" y="256"/>
              </a:cxn>
              <a:cxn ang="0">
                <a:pos x="1258" y="325"/>
              </a:cxn>
              <a:cxn ang="0">
                <a:pos x="1301" y="401"/>
              </a:cxn>
              <a:cxn ang="0">
                <a:pos x="1301" y="401"/>
              </a:cxn>
            </a:cxnLst>
            <a:rect l="0" t="0" r="r" b="b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9966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Arial" charset="0"/>
              <a:cs typeface="+mn-cs"/>
            </a:endParaRPr>
          </a:p>
        </p:txBody>
      </p:sp>
      <p:sp>
        <p:nvSpPr>
          <p:cNvPr id="119" name="Text Box 25"/>
          <p:cNvSpPr txBox="1">
            <a:spLocks noChangeArrowheads="1"/>
          </p:cNvSpPr>
          <p:nvPr/>
        </p:nvSpPr>
        <p:spPr bwMode="gray">
          <a:xfrm>
            <a:off x="793126" y="928050"/>
            <a:ext cx="13131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ASC</a:t>
            </a:r>
            <a:endParaRPr lang="en-US" sz="7200" b="1" kern="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20" name="TextBox 14"/>
          <p:cNvSpPr txBox="1">
            <a:spLocks noChangeArrowheads="1"/>
          </p:cNvSpPr>
          <p:nvPr/>
        </p:nvSpPr>
        <p:spPr bwMode="auto">
          <a:xfrm>
            <a:off x="734704" y="5464794"/>
            <a:ext cx="27841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ASEAN Socio-Cultural</a:t>
            </a:r>
          </a:p>
          <a:p>
            <a:pPr algn="ctr">
              <a:defRPr/>
            </a:pPr>
            <a:r>
              <a:rPr lang="en-US" sz="2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Community</a:t>
            </a:r>
          </a:p>
        </p:txBody>
      </p:sp>
      <p:sp>
        <p:nvSpPr>
          <p:cNvPr id="121" name="TextBox 13"/>
          <p:cNvSpPr txBox="1">
            <a:spLocks noChangeArrowheads="1"/>
          </p:cNvSpPr>
          <p:nvPr/>
        </p:nvSpPr>
        <p:spPr bwMode="auto">
          <a:xfrm>
            <a:off x="5726684" y="2803636"/>
            <a:ext cx="24440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  <a:cs typeface="Browallia New" pitchFamily="34" charset="-34"/>
              </a:rPr>
              <a:t>ASEAN Economic</a:t>
            </a:r>
          </a:p>
          <a:p>
            <a:pPr algn="ctr">
              <a:defRPr/>
            </a:pPr>
            <a:r>
              <a:rPr lang="en-US" sz="20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  <a:cs typeface="Browallia New" pitchFamily="34" charset="-34"/>
              </a:rPr>
              <a:t>Community</a:t>
            </a:r>
          </a:p>
        </p:txBody>
      </p:sp>
      <p:sp>
        <p:nvSpPr>
          <p:cNvPr id="122" name="TextBox 15"/>
          <p:cNvSpPr txBox="1">
            <a:spLocks noChangeArrowheads="1"/>
          </p:cNvSpPr>
          <p:nvPr/>
        </p:nvSpPr>
        <p:spPr bwMode="auto">
          <a:xfrm>
            <a:off x="478808" y="1857984"/>
            <a:ext cx="19948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16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  <a:cs typeface="Browallia New" pitchFamily="34" charset="-34"/>
              </a:rPr>
              <a:t>ASEAN Security</a:t>
            </a:r>
          </a:p>
          <a:p>
            <a:pPr algn="ctr">
              <a:defRPr/>
            </a:pPr>
            <a:r>
              <a:rPr lang="en-US" sz="16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  <a:cs typeface="Browallia New" pitchFamily="34" charset="-34"/>
              </a:rPr>
              <a:t> Community</a:t>
            </a:r>
          </a:p>
        </p:txBody>
      </p:sp>
      <p:pic>
        <p:nvPicPr>
          <p:cNvPr id="123" name="วงรี 11"/>
          <p:cNvPicPr>
            <a:picLocks noChangeArrowheads="1"/>
          </p:cNvPicPr>
          <p:nvPr/>
        </p:nvPicPr>
        <p:blipFill>
          <a:blip r:embed="rId3" cstate="email">
            <a:clrChange>
              <a:clrFrom>
                <a:srgbClr val="0070C0"/>
              </a:clrFrom>
              <a:clrTo>
                <a:srgbClr val="007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1600200"/>
            <a:ext cx="2819400" cy="2667000"/>
          </a:xfrm>
          <a:prstGeom prst="flowChartConnector">
            <a:avLst/>
          </a:prstGeom>
          <a:ln w="28575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4" name="Text Box 15"/>
          <p:cNvSpPr txBox="1">
            <a:spLocks noChangeArrowheads="1"/>
          </p:cNvSpPr>
          <p:nvPr/>
        </p:nvSpPr>
        <p:spPr bwMode="gray">
          <a:xfrm flipH="1">
            <a:off x="6250669" y="1905002"/>
            <a:ext cx="13420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sz="7200" b="1" spc="50" dirty="0">
                <a:ln w="11430"/>
                <a:solidFill>
                  <a:srgbClr val="FF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AEC</a:t>
            </a:r>
          </a:p>
        </p:txBody>
      </p:sp>
      <p:sp>
        <p:nvSpPr>
          <p:cNvPr id="125" name="WordArt 18"/>
          <p:cNvSpPr>
            <a:spLocks noChangeAspect="1" noChangeArrowheads="1" noChangeShapeType="1" noTextEdit="1"/>
          </p:cNvSpPr>
          <p:nvPr/>
        </p:nvSpPr>
        <p:spPr bwMode="auto">
          <a:xfrm>
            <a:off x="2979760" y="2086583"/>
            <a:ext cx="1682088" cy="14081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28027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6000" b="1" kern="10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 New"/>
                <a:cs typeface="Browallia New"/>
              </a:rPr>
              <a:t>ASEAN Charter</a:t>
            </a:r>
          </a:p>
        </p:txBody>
      </p:sp>
      <p:sp>
        <p:nvSpPr>
          <p:cNvPr id="126" name="WordArt 18"/>
          <p:cNvSpPr>
            <a:spLocks noChangeAspect="1" noChangeArrowheads="1" noChangeShapeType="1" noTextEdit="1"/>
          </p:cNvSpPr>
          <p:nvPr/>
        </p:nvSpPr>
        <p:spPr bwMode="auto">
          <a:xfrm rot="21273768">
            <a:off x="2909986" y="2625022"/>
            <a:ext cx="1939215" cy="143030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698229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h-TH" sz="800" b="1" kern="10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(กฎบัตรอาเซียน)</a:t>
            </a:r>
            <a:endParaRPr lang="en-US" sz="800" b="1" kern="1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626068" y="732433"/>
            <a:ext cx="5410200" cy="76944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defRPr/>
            </a:pPr>
            <a:r>
              <a:rPr lang="en-US" sz="4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ASEAN Community</a:t>
            </a:r>
            <a:r>
              <a:rPr lang="th-TH" sz="4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</a:t>
            </a:r>
            <a:r>
              <a:rPr lang="en-US" sz="4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Year </a:t>
            </a:r>
            <a:r>
              <a:rPr lang="th-TH" sz="4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2015</a:t>
            </a:r>
            <a:endParaRPr lang="en-US" sz="44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706504" y="-62552"/>
            <a:ext cx="5334000" cy="1015663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defRPr/>
            </a:pPr>
            <a:r>
              <a:rPr lang="th-TH" sz="6000" b="1" spc="50" dirty="0">
                <a:ln w="11430"/>
                <a:solidFill>
                  <a:srgbClr val="FF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ประชาคมอาเซียน ปี 2558</a:t>
            </a:r>
            <a:endParaRPr lang="en-US" sz="6000" b="1" spc="50" dirty="0">
              <a:ln w="11430"/>
              <a:solidFill>
                <a:srgbClr val="FF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965055" y="5179125"/>
            <a:ext cx="1850408" cy="117570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  <a:spcBef>
                <a:spcPct val="30000"/>
              </a:spcBef>
              <a:defRPr/>
            </a:pPr>
            <a:r>
              <a:rPr lang="en-US" sz="4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AEC</a:t>
            </a:r>
            <a:br>
              <a:rPr lang="en-US" sz="4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</a:br>
            <a:r>
              <a:rPr lang="en-US" sz="4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Blueprint</a:t>
            </a:r>
          </a:p>
        </p:txBody>
      </p:sp>
      <p:sp>
        <p:nvSpPr>
          <p:cNvPr id="16402" name="Down Arrow 133"/>
          <p:cNvSpPr>
            <a:spLocks noChangeArrowheads="1"/>
          </p:cNvSpPr>
          <p:nvPr/>
        </p:nvSpPr>
        <p:spPr bwMode="auto">
          <a:xfrm>
            <a:off x="6754813" y="4191000"/>
            <a:ext cx="1066800" cy="533400"/>
          </a:xfrm>
          <a:prstGeom prst="downArrow">
            <a:avLst>
              <a:gd name="adj1" fmla="val 50000"/>
              <a:gd name="adj2" fmla="val 5000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th-TH" sz="2400"/>
          </a:p>
        </p:txBody>
      </p:sp>
      <p:sp>
        <p:nvSpPr>
          <p:cNvPr id="16403" name="Down Arrow 134"/>
          <p:cNvSpPr>
            <a:spLocks noChangeArrowheads="1"/>
          </p:cNvSpPr>
          <p:nvPr/>
        </p:nvSpPr>
        <p:spPr bwMode="auto">
          <a:xfrm>
            <a:off x="0" y="304800"/>
            <a:ext cx="762000" cy="304800"/>
          </a:xfrm>
          <a:prstGeom prst="downArrow">
            <a:avLst>
              <a:gd name="adj1" fmla="val 50000"/>
              <a:gd name="adj2" fmla="val 5000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th-TH" sz="2400"/>
          </a:p>
        </p:txBody>
      </p:sp>
      <p:sp>
        <p:nvSpPr>
          <p:cNvPr id="16404" name="Down Arrow 135"/>
          <p:cNvSpPr>
            <a:spLocks noChangeArrowheads="1"/>
          </p:cNvSpPr>
          <p:nvPr/>
        </p:nvSpPr>
        <p:spPr bwMode="auto">
          <a:xfrm>
            <a:off x="0" y="304800"/>
            <a:ext cx="762000" cy="685800"/>
          </a:xfrm>
          <a:prstGeom prst="downArrow">
            <a:avLst>
              <a:gd name="adj1" fmla="val 50000"/>
              <a:gd name="adj2" fmla="val 5000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th-TH" sz="2400"/>
          </a:p>
        </p:txBody>
      </p:sp>
      <p:sp>
        <p:nvSpPr>
          <p:cNvPr id="137" name="Down Arrow 136"/>
          <p:cNvSpPr/>
          <p:nvPr/>
        </p:nvSpPr>
        <p:spPr>
          <a:xfrm>
            <a:off x="6510139" y="4067502"/>
            <a:ext cx="762000" cy="685800"/>
          </a:xfrm>
          <a:prstGeom prst="downArrow">
            <a:avLst/>
          </a:prstGeom>
          <a:solidFill>
            <a:srgbClr val="FF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en-US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406" name="Rounded Rectangle 140"/>
          <p:cNvSpPr>
            <a:spLocks noChangeArrowheads="1"/>
          </p:cNvSpPr>
          <p:nvPr/>
        </p:nvSpPr>
        <p:spPr bwMode="auto">
          <a:xfrm>
            <a:off x="0" y="0"/>
            <a:ext cx="1981200" cy="11430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th-TH" sz="2400"/>
          </a:p>
        </p:txBody>
      </p:sp>
      <p:sp>
        <p:nvSpPr>
          <p:cNvPr id="16407" name="Flowchart: Process 143"/>
          <p:cNvSpPr>
            <a:spLocks noChangeArrowheads="1"/>
          </p:cNvSpPr>
          <p:nvPr/>
        </p:nvSpPr>
        <p:spPr bwMode="auto">
          <a:xfrm>
            <a:off x="2792413" y="609600"/>
            <a:ext cx="5029200" cy="1524000"/>
          </a:xfrm>
          <a:prstGeom prst="flowChartProcess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th-TH" sz="2400"/>
          </a:p>
        </p:txBody>
      </p:sp>
      <p:sp>
        <p:nvSpPr>
          <p:cNvPr id="42" name="Rectangle 41"/>
          <p:cNvSpPr/>
          <p:nvPr/>
        </p:nvSpPr>
        <p:spPr>
          <a:xfrm>
            <a:off x="309805" y="2592874"/>
            <a:ext cx="1747594" cy="83612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ts val="2900"/>
              </a:lnSpc>
              <a:defRPr/>
            </a:pPr>
            <a:r>
              <a:rPr lang="th-TH" sz="2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ประชาคม</a:t>
            </a:r>
            <a:r>
              <a:rPr lang="en-US" sz="2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/>
            </a:r>
            <a:br>
              <a:rPr lang="en-US" sz="2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</a:br>
            <a:r>
              <a:rPr lang="th-TH" sz="2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ความมั่นคงอาเซียน</a:t>
            </a:r>
            <a:endParaRPr lang="en-US" sz="2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475698" y="3431074"/>
            <a:ext cx="1592103" cy="83612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ts val="2900"/>
              </a:lnSpc>
              <a:defRPr/>
            </a:pPr>
            <a:r>
              <a:rPr lang="th-TH" sz="2400" b="1" spc="50" dirty="0">
                <a:ln w="11430"/>
                <a:solidFill>
                  <a:srgbClr val="FF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ประชาคม</a:t>
            </a:r>
            <a:r>
              <a:rPr lang="en-US" sz="2400" b="1" spc="50" dirty="0">
                <a:ln w="11430"/>
                <a:solidFill>
                  <a:srgbClr val="FF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/>
            </a:r>
            <a:br>
              <a:rPr lang="en-US" sz="2400" b="1" spc="50" dirty="0">
                <a:ln w="11430"/>
                <a:solidFill>
                  <a:srgbClr val="FF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</a:br>
            <a:r>
              <a:rPr lang="th-TH" sz="2400" b="1" spc="50" dirty="0">
                <a:ln w="11430"/>
                <a:solidFill>
                  <a:srgbClr val="FF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เศรษฐกิจอาเซียน</a:t>
            </a:r>
            <a:endParaRPr lang="en-US" sz="2400" b="1" spc="50" dirty="0">
              <a:ln w="11430"/>
              <a:solidFill>
                <a:srgbClr val="FF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86050" y="6021874"/>
            <a:ext cx="2188420" cy="83612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ts val="2900"/>
              </a:lnSpc>
              <a:defRPr/>
            </a:pPr>
            <a:r>
              <a:rPr lang="th-TH" sz="2400" b="1" spc="50" dirty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ประชาคม</a:t>
            </a:r>
            <a:r>
              <a:rPr lang="en-US" sz="2400" b="1" spc="50" dirty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/>
            </a:r>
            <a:br>
              <a:rPr lang="en-US" sz="2400" b="1" spc="50" dirty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</a:br>
            <a:r>
              <a:rPr lang="th-TH" sz="2400" b="1" spc="50" dirty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สังคม-วัฒนธรรมอาเซียน</a:t>
            </a:r>
            <a:endParaRPr lang="en-US" sz="2400" b="1" spc="50" dirty="0">
              <a:ln w="11430"/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0"/>
          </p:nvPr>
        </p:nvSpPr>
        <p:spPr>
          <a:xfrm>
            <a:off x="8153400" y="6400800"/>
            <a:ext cx="838200" cy="304800"/>
          </a:xfrm>
        </p:spPr>
        <p:txBody>
          <a:bodyPr/>
          <a:lstStyle/>
          <a:p>
            <a:pPr>
              <a:defRPr/>
            </a:pPr>
            <a:fld id="{B3E065B1-2A4B-42B1-A645-72B3C245AC0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6412" name="TextBox 45"/>
          <p:cNvSpPr txBox="1">
            <a:spLocks noChangeArrowheads="1"/>
          </p:cNvSpPr>
          <p:nvPr/>
        </p:nvSpPr>
        <p:spPr bwMode="auto">
          <a:xfrm>
            <a:off x="500063" y="3429000"/>
            <a:ext cx="1357312" cy="830997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400" dirty="0"/>
              <a:t>กระทรวงการต่างประเทศ </a:t>
            </a:r>
          </a:p>
        </p:txBody>
      </p:sp>
      <p:sp>
        <p:nvSpPr>
          <p:cNvPr id="16413" name="TextBox 47"/>
          <p:cNvSpPr txBox="1">
            <a:spLocks noChangeArrowheads="1"/>
          </p:cNvSpPr>
          <p:nvPr/>
        </p:nvSpPr>
        <p:spPr bwMode="auto">
          <a:xfrm>
            <a:off x="3286125" y="4643438"/>
            <a:ext cx="1643063" cy="1200329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400" dirty="0"/>
              <a:t>กระทรวงพัฒนาสังคมและความมั่นคงของมนุษย์ </a:t>
            </a:r>
          </a:p>
        </p:txBody>
      </p:sp>
      <p:sp>
        <p:nvSpPr>
          <p:cNvPr id="16414" name="TextBox 48"/>
          <p:cNvSpPr txBox="1">
            <a:spLocks noChangeArrowheads="1"/>
          </p:cNvSpPr>
          <p:nvPr/>
        </p:nvSpPr>
        <p:spPr bwMode="auto">
          <a:xfrm>
            <a:off x="7215188" y="1571625"/>
            <a:ext cx="1928812" cy="461665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400" dirty="0"/>
              <a:t>กระทรวงพาณิชย์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white">
          <a:xfrm>
            <a:off x="227013" y="1412776"/>
            <a:ext cx="4268787" cy="576263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800" b="1" dirty="0">
                <a:latin typeface="Calibri" pitchFamily="34" charset="0"/>
                <a:cs typeface="+mn-cs"/>
              </a:rPr>
              <a:t>1. การเป็นตลาดและฐานการผลิตร่วม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white">
          <a:xfrm>
            <a:off x="246063" y="2022475"/>
            <a:ext cx="3259137" cy="381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dirty="0">
                <a:latin typeface="Calibri" pitchFamily="34" charset="0"/>
                <a:cs typeface="+mn-cs"/>
              </a:rPr>
              <a:t>เคลื่อนย้ายสินค้าอย่างเสรี</a:t>
            </a:r>
            <a:endParaRPr lang="en-US" sz="2300" dirty="0">
              <a:latin typeface="Calibri" pitchFamily="34" charset="0"/>
              <a:cs typeface="+mn-cs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white">
          <a:xfrm>
            <a:off x="246063" y="2403475"/>
            <a:ext cx="3259137" cy="381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dirty="0">
                <a:latin typeface="Calibri" pitchFamily="34" charset="0"/>
                <a:cs typeface="+mn-cs"/>
              </a:rPr>
              <a:t>เคลื่อนย้ายบริการอย่างเสรี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white">
          <a:xfrm>
            <a:off x="246063" y="2784475"/>
            <a:ext cx="3259137" cy="457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>
                <a:latin typeface="Calibri" pitchFamily="34" charset="0"/>
                <a:cs typeface="+mn-cs"/>
              </a:rPr>
              <a:t>เคลื่อนย้ายการลงทุนอย่างเสรี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white">
          <a:xfrm>
            <a:off x="246063" y="3241675"/>
            <a:ext cx="3259137" cy="457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dirty="0">
                <a:latin typeface="Calibri" pitchFamily="34" charset="0"/>
                <a:cs typeface="+mn-cs"/>
              </a:rPr>
              <a:t>เคลื่อนย้ายแรงงานมีฝีมืออย่างเสรี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white">
          <a:xfrm>
            <a:off x="246063" y="3698875"/>
            <a:ext cx="3259137" cy="457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dirty="0">
                <a:latin typeface="Calibri" pitchFamily="34" charset="0"/>
                <a:cs typeface="+mn-cs"/>
              </a:rPr>
              <a:t>เคลื่อนย้ายเงินทุนอย่างเสรีมากขึ้น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733800" y="2387600"/>
            <a:ext cx="1655763" cy="1470025"/>
            <a:chOff x="2971" y="1888"/>
            <a:chExt cx="771" cy="608"/>
          </a:xfrm>
        </p:grpSpPr>
        <p:pic>
          <p:nvPicPr>
            <p:cNvPr id="17450" name="Picture 10" descr="logo_1b"/>
            <p:cNvPicPr>
              <a:picLocks noChangeAspect="1" noChangeArrowheads="1"/>
            </p:cNvPicPr>
            <p:nvPr/>
          </p:nvPicPr>
          <p:blipFill>
            <a:blip r:embed="rId3">
              <a:lum bright="20000"/>
            </a:blip>
            <a:srcRect/>
            <a:stretch>
              <a:fillRect/>
            </a:stretch>
          </p:blipFill>
          <p:spPr bwMode="auto">
            <a:xfrm>
              <a:off x="3016" y="1888"/>
              <a:ext cx="68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9" name="Oval 11"/>
            <p:cNvSpPr>
              <a:spLocks noChangeArrowheads="1"/>
            </p:cNvSpPr>
            <p:nvPr/>
          </p:nvSpPr>
          <p:spPr bwMode="auto">
            <a:xfrm>
              <a:off x="2971" y="1888"/>
              <a:ext cx="771" cy="60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59595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AEC</a:t>
              </a:r>
            </a:p>
          </p:txBody>
        </p:sp>
      </p:grpSp>
      <p:sp>
        <p:nvSpPr>
          <p:cNvPr id="12299" name="Rectangle 13"/>
          <p:cNvSpPr>
            <a:spLocks noChangeArrowheads="1"/>
          </p:cNvSpPr>
          <p:nvPr/>
        </p:nvSpPr>
        <p:spPr bwMode="white">
          <a:xfrm>
            <a:off x="4572000" y="1428736"/>
            <a:ext cx="4343400" cy="5762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800" b="1" dirty="0">
                <a:latin typeface="Calibri" pitchFamily="34" charset="0"/>
                <a:cs typeface="+mn-cs"/>
              </a:rPr>
              <a:t>2. การสร้างเสริมขีดความสามารถแข่งขัน</a:t>
            </a:r>
          </a:p>
        </p:txBody>
      </p:sp>
      <p:sp>
        <p:nvSpPr>
          <p:cNvPr id="12300" name="Rectangle 14"/>
          <p:cNvSpPr>
            <a:spLocks noChangeArrowheads="1"/>
          </p:cNvSpPr>
          <p:nvPr/>
        </p:nvSpPr>
        <p:spPr bwMode="white">
          <a:xfrm>
            <a:off x="5724525" y="3916363"/>
            <a:ext cx="3200400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latin typeface="Calibri" pitchFamily="34" charset="0"/>
              </a:rPr>
              <a:t>e-ASEAN</a:t>
            </a:r>
          </a:p>
        </p:txBody>
      </p:sp>
      <p:sp>
        <p:nvSpPr>
          <p:cNvPr id="12301" name="Rectangle 15"/>
          <p:cNvSpPr>
            <a:spLocks noChangeArrowheads="1"/>
          </p:cNvSpPr>
          <p:nvPr/>
        </p:nvSpPr>
        <p:spPr bwMode="white">
          <a:xfrm>
            <a:off x="5724525" y="3556000"/>
            <a:ext cx="3200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dirty="0">
                <a:latin typeface="Calibri" pitchFamily="34" charset="0"/>
                <a:cs typeface="+mn-cs"/>
              </a:rPr>
              <a:t>นโยบายภาษี</a:t>
            </a:r>
          </a:p>
        </p:txBody>
      </p:sp>
      <p:sp>
        <p:nvSpPr>
          <p:cNvPr id="12302" name="Rectangle 16"/>
          <p:cNvSpPr>
            <a:spLocks noChangeArrowheads="1"/>
          </p:cNvSpPr>
          <p:nvPr/>
        </p:nvSpPr>
        <p:spPr bwMode="white">
          <a:xfrm>
            <a:off x="5724525" y="2763838"/>
            <a:ext cx="32004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dirty="0">
                <a:latin typeface="Calibri" pitchFamily="34" charset="0"/>
                <a:cs typeface="+mn-cs"/>
              </a:rPr>
              <a:t>สิทธิในทรัพย์สินทางปัญญา</a:t>
            </a:r>
          </a:p>
        </p:txBody>
      </p:sp>
      <p:sp>
        <p:nvSpPr>
          <p:cNvPr id="12303" name="Rectangle 17"/>
          <p:cNvSpPr>
            <a:spLocks noChangeArrowheads="1"/>
          </p:cNvSpPr>
          <p:nvPr/>
        </p:nvSpPr>
        <p:spPr bwMode="white">
          <a:xfrm>
            <a:off x="5724525" y="2043113"/>
            <a:ext cx="3200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dirty="0">
                <a:latin typeface="Calibri" pitchFamily="34" charset="0"/>
                <a:cs typeface="+mn-cs"/>
              </a:rPr>
              <a:t>นโยบายการแข่งขัน</a:t>
            </a:r>
          </a:p>
        </p:txBody>
      </p:sp>
      <p:sp>
        <p:nvSpPr>
          <p:cNvPr id="12304" name="Rectangle 18"/>
          <p:cNvSpPr>
            <a:spLocks noChangeArrowheads="1"/>
          </p:cNvSpPr>
          <p:nvPr/>
        </p:nvSpPr>
        <p:spPr bwMode="white">
          <a:xfrm>
            <a:off x="5724525" y="3195638"/>
            <a:ext cx="3200400" cy="3603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dirty="0">
                <a:latin typeface="Calibri" pitchFamily="34" charset="0"/>
                <a:cs typeface="+mn-cs"/>
              </a:rPr>
              <a:t>โครงสร้างพื้นฐาน</a:t>
            </a:r>
          </a:p>
        </p:txBody>
      </p:sp>
      <p:sp>
        <p:nvSpPr>
          <p:cNvPr id="12305" name="Rectangle 19"/>
          <p:cNvSpPr>
            <a:spLocks noChangeArrowheads="1"/>
          </p:cNvSpPr>
          <p:nvPr/>
        </p:nvSpPr>
        <p:spPr bwMode="white">
          <a:xfrm>
            <a:off x="5724525" y="2403475"/>
            <a:ext cx="3200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dirty="0">
                <a:latin typeface="Calibri" pitchFamily="34" charset="0"/>
                <a:cs typeface="+mn-cs"/>
              </a:rPr>
              <a:t>การคุ้มครองผู้บริโภค</a:t>
            </a:r>
            <a:endParaRPr lang="th-TH" sz="2300" u="sng" dirty="0">
              <a:latin typeface="Calibri" pitchFamily="34" charset="0"/>
              <a:cs typeface="+mn-cs"/>
            </a:endParaRPr>
          </a:p>
        </p:txBody>
      </p:sp>
      <p:sp>
        <p:nvSpPr>
          <p:cNvPr id="12306" name="Rectangle 20"/>
          <p:cNvSpPr>
            <a:spLocks noChangeArrowheads="1"/>
          </p:cNvSpPr>
          <p:nvPr/>
        </p:nvSpPr>
        <p:spPr bwMode="white">
          <a:xfrm>
            <a:off x="228600" y="4495800"/>
            <a:ext cx="4191000" cy="576263"/>
          </a:xfrm>
          <a:prstGeom prst="rect">
            <a:avLst/>
          </a:prstGeom>
          <a:solidFill>
            <a:srgbClr val="928EDA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800" b="1" dirty="0">
                <a:latin typeface="Calibri" pitchFamily="34" charset="0"/>
                <a:cs typeface="+mn-cs"/>
              </a:rPr>
              <a:t>3. การพัฒนาเศรษฐกิจอย่างเสมอภาค</a:t>
            </a:r>
          </a:p>
        </p:txBody>
      </p:sp>
      <p:sp>
        <p:nvSpPr>
          <p:cNvPr id="12307" name="Rectangle 21"/>
          <p:cNvSpPr>
            <a:spLocks noChangeArrowheads="1"/>
          </p:cNvSpPr>
          <p:nvPr/>
        </p:nvSpPr>
        <p:spPr bwMode="white">
          <a:xfrm>
            <a:off x="250825" y="5949950"/>
            <a:ext cx="32766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th-TH" sz="2300" dirty="0">
                <a:latin typeface="Calibri" pitchFamily="34" charset="0"/>
                <a:cs typeface="FreesiaUPC" pitchFamily="34" charset="-34"/>
              </a:rPr>
              <a:t>การมีส่วนร่วมภาครัฐ-เอกชน </a:t>
            </a:r>
            <a:r>
              <a:rPr lang="en-US" sz="1600" dirty="0">
                <a:latin typeface="Calibri" pitchFamily="34" charset="0"/>
              </a:rPr>
              <a:t>PPE</a:t>
            </a:r>
            <a:endParaRPr lang="th-TH" sz="1600" dirty="0">
              <a:latin typeface="Calibri" pitchFamily="34" charset="0"/>
            </a:endParaRPr>
          </a:p>
        </p:txBody>
      </p:sp>
      <p:sp>
        <p:nvSpPr>
          <p:cNvPr id="12308" name="Rectangle 22"/>
          <p:cNvSpPr>
            <a:spLocks noChangeArrowheads="1"/>
          </p:cNvSpPr>
          <p:nvPr/>
        </p:nvSpPr>
        <p:spPr bwMode="white">
          <a:xfrm>
            <a:off x="250825" y="5516563"/>
            <a:ext cx="3276600" cy="4460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dirty="0">
                <a:latin typeface="Calibri" pitchFamily="34" charset="0"/>
                <a:cs typeface="+mn-cs"/>
              </a:rPr>
              <a:t>ลดช่องว่างการพัฒนา </a:t>
            </a:r>
            <a:r>
              <a:rPr lang="en-US" sz="1600" dirty="0">
                <a:latin typeface="Calibri" pitchFamily="34" charset="0"/>
              </a:rPr>
              <a:t>IAI</a:t>
            </a:r>
            <a:endParaRPr lang="th-TH" sz="1600" dirty="0">
              <a:latin typeface="Calibri" pitchFamily="34" charset="0"/>
            </a:endParaRPr>
          </a:p>
        </p:txBody>
      </p:sp>
      <p:sp>
        <p:nvSpPr>
          <p:cNvPr id="12309" name="Rectangle 23"/>
          <p:cNvSpPr>
            <a:spLocks noChangeArrowheads="1"/>
          </p:cNvSpPr>
          <p:nvPr/>
        </p:nvSpPr>
        <p:spPr bwMode="white">
          <a:xfrm>
            <a:off x="4724400" y="4495800"/>
            <a:ext cx="4191000" cy="576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800" b="1" dirty="0">
                <a:latin typeface="Calibri" pitchFamily="34" charset="0"/>
                <a:cs typeface="+mn-cs"/>
              </a:rPr>
              <a:t>4. การบูรณาการเข้ากับเศรษฐกิจโลก</a:t>
            </a:r>
          </a:p>
        </p:txBody>
      </p:sp>
      <p:sp>
        <p:nvSpPr>
          <p:cNvPr id="12310" name="Rectangle 24"/>
          <p:cNvSpPr>
            <a:spLocks noChangeArrowheads="1"/>
          </p:cNvSpPr>
          <p:nvPr/>
        </p:nvSpPr>
        <p:spPr bwMode="white">
          <a:xfrm>
            <a:off x="5638800" y="5867400"/>
            <a:ext cx="3276600" cy="377825"/>
          </a:xfrm>
          <a:prstGeom prst="rect">
            <a:avLst/>
          </a:prstGeom>
          <a:solidFill>
            <a:srgbClr val="F0F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dirty="0">
                <a:latin typeface="Calibri" pitchFamily="34" charset="0"/>
                <a:cs typeface="+mn-cs"/>
              </a:rPr>
              <a:t>จัดทำ </a:t>
            </a:r>
            <a:r>
              <a:rPr lang="en-US" sz="1600" dirty="0">
                <a:latin typeface="Calibri" pitchFamily="34" charset="0"/>
                <a:cs typeface="+mn-cs"/>
              </a:rPr>
              <a:t>FTA</a:t>
            </a:r>
            <a:r>
              <a:rPr lang="th-TH" sz="2300" dirty="0">
                <a:latin typeface="Calibri" pitchFamily="34" charset="0"/>
                <a:cs typeface="+mn-cs"/>
              </a:rPr>
              <a:t> กับประเทศนอกภูมิภาค</a:t>
            </a:r>
          </a:p>
        </p:txBody>
      </p:sp>
      <p:sp>
        <p:nvSpPr>
          <p:cNvPr id="12311" name="Rectangle 25"/>
          <p:cNvSpPr>
            <a:spLocks noChangeArrowheads="1"/>
          </p:cNvSpPr>
          <p:nvPr/>
        </p:nvSpPr>
        <p:spPr bwMode="white">
          <a:xfrm>
            <a:off x="5638800" y="5105400"/>
            <a:ext cx="3276600" cy="381000"/>
          </a:xfrm>
          <a:prstGeom prst="rect">
            <a:avLst/>
          </a:prstGeom>
          <a:solidFill>
            <a:srgbClr val="F0F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dirty="0">
                <a:latin typeface="Calibri" pitchFamily="34" charset="0"/>
                <a:cs typeface="+mn-cs"/>
              </a:rPr>
              <a:t>ปรับประสานนโยบายเศรษฐกิจ</a:t>
            </a:r>
          </a:p>
        </p:txBody>
      </p:sp>
      <p:sp>
        <p:nvSpPr>
          <p:cNvPr id="12312" name="Rectangle 26"/>
          <p:cNvSpPr>
            <a:spLocks noChangeArrowheads="1"/>
          </p:cNvSpPr>
          <p:nvPr/>
        </p:nvSpPr>
        <p:spPr bwMode="white">
          <a:xfrm>
            <a:off x="5638800" y="5486400"/>
            <a:ext cx="3276600" cy="381000"/>
          </a:xfrm>
          <a:prstGeom prst="rect">
            <a:avLst/>
          </a:prstGeom>
          <a:solidFill>
            <a:srgbClr val="F0F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dirty="0">
                <a:latin typeface="Calibri" pitchFamily="34" charset="0"/>
                <a:cs typeface="+mn-cs"/>
              </a:rPr>
              <a:t>สร้างเครือข่ายการผลิต จำหน่าย</a:t>
            </a:r>
          </a:p>
        </p:txBody>
      </p:sp>
      <p:sp>
        <p:nvSpPr>
          <p:cNvPr id="17439" name="AutoShape 27"/>
          <p:cNvSpPr>
            <a:spLocks noChangeArrowheads="1"/>
          </p:cNvSpPr>
          <p:nvPr/>
        </p:nvSpPr>
        <p:spPr bwMode="auto">
          <a:xfrm rot="-7150085">
            <a:off x="3599656" y="1926432"/>
            <a:ext cx="541337" cy="469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7440" name="AutoShape 28"/>
          <p:cNvSpPr>
            <a:spLocks noChangeArrowheads="1"/>
          </p:cNvSpPr>
          <p:nvPr/>
        </p:nvSpPr>
        <p:spPr bwMode="auto">
          <a:xfrm rot="-3809414">
            <a:off x="5126037" y="1974851"/>
            <a:ext cx="581025" cy="469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7441" name="AutoShape 29"/>
          <p:cNvSpPr>
            <a:spLocks noChangeArrowheads="1"/>
          </p:cNvSpPr>
          <p:nvPr/>
        </p:nvSpPr>
        <p:spPr bwMode="auto">
          <a:xfrm rot="7594528">
            <a:off x="3429000" y="4140200"/>
            <a:ext cx="596900" cy="469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7442" name="AutoShape 30"/>
          <p:cNvSpPr>
            <a:spLocks noChangeArrowheads="1"/>
          </p:cNvSpPr>
          <p:nvPr/>
        </p:nvSpPr>
        <p:spPr bwMode="auto">
          <a:xfrm rot="3327661">
            <a:off x="5332413" y="4181475"/>
            <a:ext cx="533400" cy="469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62502" name="Text Box 31"/>
          <p:cNvSpPr txBox="1">
            <a:spLocks noChangeArrowheads="1"/>
          </p:cNvSpPr>
          <p:nvPr/>
        </p:nvSpPr>
        <p:spPr bwMode="auto">
          <a:xfrm>
            <a:off x="3851275" y="3860800"/>
            <a:ext cx="1676400" cy="719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th-TH" altLang="ja-JP" sz="2400" dirty="0">
                <a:solidFill>
                  <a:srgbClr val="404040"/>
                </a:solidFill>
                <a:latin typeface="Calibri" pitchFamily="34" charset="0"/>
                <a:cs typeface="+mn-cs"/>
              </a:rPr>
              <a:t> </a:t>
            </a:r>
            <a:r>
              <a:rPr lang="th-TH" altLang="ja-JP" sz="4400" b="1" dirty="0">
                <a:latin typeface="Calibri" pitchFamily="34" charset="0"/>
                <a:cs typeface="+mn-cs"/>
              </a:rPr>
              <a:t>ปี</a:t>
            </a:r>
            <a:r>
              <a:rPr lang="th-TH" altLang="ja-JP" sz="3200" b="1" dirty="0">
                <a:latin typeface="Calibri" pitchFamily="34" charset="0"/>
                <a:cs typeface="+mn-cs"/>
              </a:rPr>
              <a:t> </a:t>
            </a:r>
            <a:r>
              <a:rPr lang="en-US" altLang="ja-JP" sz="3200" b="1" dirty="0">
                <a:latin typeface="Calibri" pitchFamily="34" charset="0"/>
                <a:cs typeface="+mn-cs"/>
              </a:rPr>
              <a:t>2015</a:t>
            </a:r>
            <a:endParaRPr lang="th-TH" sz="3200" b="1" dirty="0">
              <a:latin typeface="Calibri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17444" name="Picture 3" descr="C:\Users\BO\Desktop\LOGO-DTN-Original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7988" y="6126163"/>
            <a:ext cx="9620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45" name="Slide Number Placeholder 35"/>
          <p:cNvSpPr>
            <a:spLocks noGrp="1"/>
          </p:cNvSpPr>
          <p:nvPr>
            <p:ph type="sldNum" sz="quarter" idx="12"/>
          </p:nvPr>
        </p:nvSpPr>
        <p:spPr bwMode="auto">
          <a:xfrm>
            <a:off x="77788" y="6432550"/>
            <a:ext cx="533400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D472444-DAB2-40E1-BD2C-D63E6F0BEF0D}" type="slidenum">
              <a:rPr lang="en-US" sz="1200" smtClean="0">
                <a:solidFill>
                  <a:schemeClr val="tx1"/>
                </a:solidFill>
              </a:rPr>
              <a:pPr/>
              <a:t>4</a:t>
            </a:fld>
            <a:endParaRPr lang="en-US" sz="1200" smtClean="0">
              <a:solidFill>
                <a:schemeClr val="tx1"/>
              </a:solidFill>
            </a:endParaRPr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white">
          <a:xfrm>
            <a:off x="250825" y="5084763"/>
            <a:ext cx="32766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th-TH" sz="2300" dirty="0">
                <a:latin typeface="Calibri" pitchFamily="34" charset="0"/>
                <a:cs typeface="FreesiaUPC" pitchFamily="34" charset="-34"/>
              </a:rPr>
              <a:t>สนับสนุนการพัฒนา </a:t>
            </a:r>
            <a:r>
              <a:rPr lang="en-US" sz="1600" dirty="0">
                <a:latin typeface="Calibri" pitchFamily="34" charset="0"/>
              </a:rPr>
              <a:t>SMEs</a:t>
            </a:r>
            <a:endParaRPr lang="th-TH" sz="1600" dirty="0">
              <a:latin typeface="Calibri" pitchFamily="34" charset="0"/>
            </a:endParaRPr>
          </a:p>
        </p:txBody>
      </p:sp>
      <p:sp>
        <p:nvSpPr>
          <p:cNvPr id="34" name="AutoShape 12"/>
          <p:cNvSpPr>
            <a:spLocks noChangeArrowheads="1"/>
          </p:cNvSpPr>
          <p:nvPr/>
        </p:nvSpPr>
        <p:spPr bwMode="auto">
          <a:xfrm>
            <a:off x="1115616" y="188640"/>
            <a:ext cx="6696744" cy="1080120"/>
          </a:xfrm>
          <a:prstGeom prst="roundRect">
            <a:avLst>
              <a:gd name="adj" fmla="val 50000"/>
            </a:avLst>
          </a:prstGeom>
          <a:solidFill>
            <a:srgbClr val="16EA67">
              <a:alpha val="62000"/>
            </a:srgb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>
              <a:defRPr/>
            </a:pPr>
            <a:r>
              <a:rPr lang="th-TH" sz="2800" dirty="0">
                <a:latin typeface="+mn-lt"/>
                <a:cs typeface="+mn-cs"/>
              </a:rPr>
              <a:t> </a:t>
            </a:r>
            <a:r>
              <a:rPr lang="en-US" sz="2800" b="1" dirty="0">
                <a:latin typeface="Calibri" pitchFamily="34" charset="0"/>
                <a:cs typeface="+mj-cs"/>
              </a:rPr>
              <a:t>4</a:t>
            </a:r>
            <a:r>
              <a:rPr lang="en-US" sz="3600" b="1" dirty="0">
                <a:latin typeface="Calibri" pitchFamily="34" charset="0"/>
                <a:cs typeface="+mj-cs"/>
              </a:rPr>
              <a:t> </a:t>
            </a:r>
            <a:r>
              <a:rPr lang="th-TH" sz="3600" b="1" dirty="0">
                <a:latin typeface="Calibri" pitchFamily="34" charset="0"/>
                <a:cs typeface="+mj-cs"/>
              </a:rPr>
              <a:t>เป้าหมายภายใต้ </a:t>
            </a:r>
            <a:r>
              <a:rPr lang="en-US" sz="2800" b="1" dirty="0">
                <a:latin typeface="Calibri" pitchFamily="34" charset="0"/>
                <a:cs typeface="+mj-cs"/>
              </a:rPr>
              <a:t>AEC Blueprint</a:t>
            </a:r>
            <a:r>
              <a:rPr lang="th-TH" sz="2800" b="1" dirty="0">
                <a:latin typeface="Calibri" pitchFamily="34" charset="0"/>
                <a:cs typeface="+mj-cs"/>
              </a:rPr>
              <a:t> </a:t>
            </a:r>
          </a:p>
          <a:p>
            <a:pPr algn="ctr">
              <a:defRPr/>
            </a:pPr>
            <a:r>
              <a:rPr lang="th-TH" sz="3600" b="1" dirty="0">
                <a:latin typeface="Calibri" pitchFamily="34" charset="0"/>
                <a:cs typeface="+mj-cs"/>
              </a:rPr>
              <a:t>เพื่อประสานกลายเป็นหนึ่งเดียว คือ </a:t>
            </a:r>
            <a:r>
              <a:rPr lang="th-TH" sz="3600" b="1" dirty="0">
                <a:solidFill>
                  <a:srgbClr val="FF0000"/>
                </a:solidFill>
                <a:latin typeface="Calibri" pitchFamily="34" charset="0"/>
                <a:cs typeface="+mj-cs"/>
              </a:rPr>
              <a:t>อาเซียน</a:t>
            </a:r>
            <a:r>
              <a:rPr lang="th-TH" sz="3600" b="1" dirty="0">
                <a:solidFill>
                  <a:schemeClr val="bg1"/>
                </a:solidFill>
                <a:latin typeface="Calibri" pitchFamily="34" charset="0"/>
                <a:cs typeface="+mj-cs"/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7686" y="0"/>
            <a:ext cx="464343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3600" b="1" dirty="0">
                <a:solidFill>
                  <a:srgbClr val="CC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FreesiaUPC" pitchFamily="34" charset="-34"/>
              </a:rPr>
              <a:t>การดำเนินงานที่สำคัญสู่ </a:t>
            </a:r>
            <a:r>
              <a:rPr lang="en-US" sz="3600" b="1" dirty="0">
                <a:solidFill>
                  <a:srgbClr val="CC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FreesiaUPC" pitchFamily="34" charset="-34"/>
              </a:rPr>
              <a:t>AEC</a:t>
            </a:r>
            <a:endParaRPr lang="th-TH" sz="3600" b="1" dirty="0">
              <a:solidFill>
                <a:srgbClr val="CC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FreesiaUPC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7375" y="857250"/>
            <a:ext cx="4857750" cy="584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3200" b="1" dirty="0"/>
              <a:t>การเป็นตลาดและฐานการผลิตเดียว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313" y="1643063"/>
            <a:ext cx="4286250" cy="4400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th-TH" sz="2200" dirty="0">
                <a:cs typeface="+mj-cs"/>
              </a:rPr>
              <a:t>ประเทศสมาชิกเดิมลดภาษีเป็น 0 % ตั้งแต่วันที่ 1 มกราคม 2553 สำหรับประเทศสมาชิกใหม่ภาษีอยู่ระดับต่ำมากเฉลี่ย 2.6 %</a:t>
            </a:r>
            <a:r>
              <a:rPr lang="en-US" sz="2200" dirty="0">
                <a:cs typeface="+mj-cs"/>
              </a:rPr>
              <a:t> </a:t>
            </a:r>
            <a:r>
              <a:rPr lang="th-TH" sz="2200" dirty="0">
                <a:cs typeface="+mj-cs"/>
              </a:rPr>
              <a:t>และจะลดภาษีเป็น 0 % ในปี 2558</a:t>
            </a:r>
          </a:p>
          <a:p>
            <a:pPr>
              <a:buFontTx/>
              <a:buChar char="-"/>
              <a:defRPr/>
            </a:pPr>
            <a:r>
              <a:rPr lang="th-TH" sz="2200" dirty="0">
                <a:cs typeface="+mj-cs"/>
              </a:rPr>
              <a:t> สมาชิกอาเซียนแต่ละประเทศจัดตั้งระบบศุลกากรอิเล็กทรอนิกส์ ณ จุดเดียว </a:t>
            </a:r>
            <a:r>
              <a:rPr lang="en-US" sz="1600" dirty="0">
                <a:cs typeface="+mj-cs"/>
              </a:rPr>
              <a:t>(National Single Window) </a:t>
            </a:r>
            <a:r>
              <a:rPr lang="th-TH" sz="2200" dirty="0">
                <a:cs typeface="+mj-cs"/>
              </a:rPr>
              <a:t>จากนั้นจะเชื่อมระบบทุกประเทศเป็นระบบศุลกากรอิเล็กทรอนิกส์ ณ จุดเดียวของอาเซียนต่อไป </a:t>
            </a:r>
            <a:r>
              <a:rPr lang="en-US" sz="1600" dirty="0">
                <a:cs typeface="+mj-cs"/>
              </a:rPr>
              <a:t>(ASEAN Single Window)</a:t>
            </a:r>
            <a:endParaRPr lang="en-US" sz="2200" dirty="0">
              <a:cs typeface="+mj-cs"/>
            </a:endParaRPr>
          </a:p>
          <a:p>
            <a:pPr>
              <a:buFontTx/>
              <a:buChar char="-"/>
              <a:defRPr/>
            </a:pPr>
            <a:r>
              <a:rPr lang="th-TH" sz="2200" dirty="0">
                <a:cs typeface="+mj-cs"/>
              </a:rPr>
              <a:t>ทยอยเปิดเสรีการค้าบริการอย่างต่อเนื่อง รวมทั้งเพิ่มสัดส่วนการถือหุ้นของนักลงทุนจากอาเซียนในสาขาคอมพิวเตอร์ ท่องเที่ยว สุขภาพ การขนส่งทางอากาศเป็น 70 %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3438" y="1643063"/>
            <a:ext cx="4286250" cy="4832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th-TH" sz="2200" dirty="0">
                <a:cs typeface="+mj-cs"/>
              </a:rPr>
              <a:t> จัดทำความตกลงยอมรับร่วมด้านคุณสมบัติวิชาชีพ 7 สาขา และการท่องเที่ยว ได้แก่ แพทย์ พยาบาล ทันตแพทย์ วิศวกร สถาปนิก นักบัญชี นักสำรวจ และบุคลากรด้านการท่องเที่ยว 32 ตำแหน่งงาน</a:t>
            </a:r>
          </a:p>
          <a:p>
            <a:pPr>
              <a:buFontTx/>
              <a:buChar char="-"/>
              <a:defRPr/>
            </a:pPr>
            <a:r>
              <a:rPr lang="th-TH" sz="2200" dirty="0">
                <a:cs typeface="+mj-cs"/>
              </a:rPr>
              <a:t> จัดทำความตกลงว่าด้วยการเคลื่อนย้ายบุคคลธรรมดาของอาเซียน</a:t>
            </a:r>
          </a:p>
          <a:p>
            <a:pPr>
              <a:buFontTx/>
              <a:buChar char="-"/>
              <a:defRPr/>
            </a:pPr>
            <a:r>
              <a:rPr lang="th-TH" sz="2200" dirty="0">
                <a:cs typeface="+mj-cs"/>
              </a:rPr>
              <a:t>จัดทำความตกลงว่าด้วยการยอมรับร่วมสำหรับการยอมรับผลการตรวจสอบรับรองในสาขาไฟฟ้าและอิเล็กทรอนิกส์และเภสัชกรรม</a:t>
            </a:r>
          </a:p>
          <a:p>
            <a:pPr>
              <a:buFontTx/>
              <a:buChar char="-"/>
              <a:defRPr/>
            </a:pPr>
            <a:r>
              <a:rPr lang="th-TH" sz="2200" dirty="0">
                <a:cs typeface="+mj-cs"/>
              </a:rPr>
              <a:t>จัดทำข้อผูกพันการเปิดเสรีการค้าบริการด้านการเงินครอบคลุมสาขาประกันภัย ธนาคารพาณิชย์ และหลักทรัพย์</a:t>
            </a:r>
          </a:p>
          <a:p>
            <a:pPr>
              <a:buFontTx/>
              <a:buChar char="-"/>
              <a:defRPr/>
            </a:pPr>
            <a:r>
              <a:rPr lang="en-US" sz="2200" dirty="0"/>
              <a:t> </a:t>
            </a:r>
            <a:r>
              <a:rPr lang="th-TH" sz="2200" dirty="0">
                <a:cs typeface="+mj-cs"/>
              </a:rPr>
              <a:t>เริ่มโครงการนำร่องระบบการออกใบรับรองถิ่นกำเนิดสินค้าด้วยตนเอง </a:t>
            </a:r>
            <a:r>
              <a:rPr lang="en-US" sz="1600" dirty="0"/>
              <a:t>(Self-Certification)</a:t>
            </a:r>
            <a:endParaRPr lang="th-TH" sz="22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72550" cy="6683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3200" b="1" u="sng" dirty="0" smtClean="0">
                <a:solidFill>
                  <a:schemeClr val="accent2"/>
                </a:solidFill>
                <a:latin typeface="Browallia New" pitchFamily="34" charset="-34"/>
                <a:cs typeface="Browallia New" pitchFamily="34" charset="-34"/>
              </a:rPr>
              <a:t>จุดแข็ง/จุดอ่อนของไทย</a:t>
            </a:r>
            <a:r>
              <a:rPr lang="th-TH" sz="3200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        การเป็นศูนย์กลางด้านการค้าของ </a:t>
            </a:r>
            <a:r>
              <a:rPr lang="en-US" sz="3200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AEC </a:t>
            </a:r>
            <a:endParaRPr lang="en-US" sz="3200" b="1" dirty="0">
              <a:solidFill>
                <a:srgbClr val="0000FF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304800" y="620713"/>
          <a:ext cx="86868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th-TH" sz="2000" b="1" kern="1200" baseline="0" dirty="0" smtClean="0">
                          <a:solidFill>
                            <a:srgbClr val="FFFF99"/>
                          </a:solidFill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จุดแข็ง </a:t>
                      </a:r>
                      <a:endParaRPr lang="en-US" sz="2000" dirty="0">
                        <a:solidFill>
                          <a:srgbClr val="FFFF99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th-TH" sz="2000" b="1" kern="1200" baseline="0" dirty="0" smtClean="0">
                          <a:solidFill>
                            <a:schemeClr val="bg1"/>
                          </a:solidFill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จุดอ่อน </a:t>
                      </a:r>
                      <a:endParaRPr lang="en-US" sz="2000" dirty="0">
                        <a:solidFill>
                          <a:schemeClr val="bg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th-TH" sz="1800" b="0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kumimoji="0" lang="th-TH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ไทยมีความได้เปรียบทางภูมิศาสตร์ในการเป็นศูนย์กลางของอาเซียน และอนุภูมิภาค</a:t>
                      </a:r>
                      <a:endParaRPr kumimoji="0" lang="th-TH" sz="1800" b="0" kern="1200" baseline="0" dirty="0" smtClean="0">
                        <a:solidFill>
                          <a:schemeClr val="dk1"/>
                        </a:solidFill>
                        <a:latin typeface="Browallia New" pitchFamily="34" charset="-34"/>
                        <a:ea typeface="+mn-ea"/>
                        <a:cs typeface="+mj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th-TH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มีโครงสร้างพื้นฐานและระบบโครงข่ายการคมนาคมภายในประเทศที่ดี </a:t>
                      </a:r>
                      <a:r>
                        <a:rPr kumimoji="0" lang="th-TH" sz="1800" b="0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ซึ่งสามารถเชื่อมโยงไปยังประเทศเพื่อนบ้านได้โดยสะดวกทั้งโครงข่ายถนน รถไฟ และเส้นทางการบิน 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th-TH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ไทยเป็นฐานการผลิตในอุตสาหกรรมหลายด้านจากบริษัทต่างชาติชั้นนำ</a:t>
                      </a:r>
                      <a:r>
                        <a:rPr kumimoji="0" lang="th-TH" sz="1800" b="0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 เช่น อุตสาหกรรมยานยนต์ อุตสาหกรรมอิเล็กทรอนิกส์ 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th-TH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ศักยภาพการค้าชายแดนสูง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th-TH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มีระบบการค้าเสรี 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th-TH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มี </a:t>
                      </a:r>
                      <a:r>
                        <a:rPr kumimoji="0" lang="en-US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Sector </a:t>
                      </a:r>
                      <a:r>
                        <a:rPr kumimoji="0" lang="th-TH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สินค้าศักยภาพที่หลากหลาย และยังมีสินค้าที่เป็นอันดับ 1 ของโลกหลายรายการ 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th-TH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เป็นแหล่งท่องเที่ยว และมีศักยภาพในธุรกิจบริการที่หลากหลายเป็นที่ยอมรับทั่วโลก 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th-TH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สถาบันการเงินของประเทศไทยค่อนข้างมั่นคง </a:t>
                      </a:r>
                      <a:r>
                        <a:rPr kumimoji="0" lang="th-TH" sz="1800" b="0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เอื้อประโยชน์ต่อการระดมเงินทุนทั้งจากระบบสถาบันการเงินต่างๆ และตลาดซื้อขายแลกเปลี่ยนหลักทรัพย์ พันธบัตรรัฐบาล และยังมีแนวโน้มการเปิดเสรีภาคการเงินในอนาคต 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kumimoji="0" lang="en-US" sz="1800" b="0" kern="1200" baseline="0" dirty="0" smtClean="0">
                        <a:solidFill>
                          <a:schemeClr val="dk1"/>
                        </a:solidFill>
                        <a:latin typeface="Browallia New" pitchFamily="34" charset="-34"/>
                        <a:ea typeface="+mn-ea"/>
                        <a:cs typeface="+mj-cs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th-TH" sz="1800" b="0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ประเทศไทยยังคงมี</a:t>
                      </a:r>
                      <a:r>
                        <a:rPr kumimoji="0" lang="th-TH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ปัญหาการขาดเสถียรภาพทางการเมือง </a:t>
                      </a:r>
                      <a:r>
                        <a:rPr kumimoji="0" lang="th-TH" sz="1800" b="0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เนื่องจากมีการเปลี่ยนรัฐบาลบ่อยครั้งและมีปัญหาความขัดแย้งทางด้านความคิดของประชากร ภายในประเทศ ประกอบกับปัญหาความไม่สงบบริเวณจังหวัดชายแดนภาคใต้ 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th-TH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การคุ้มครองด้านทรัพย์สินทางปัญญายังไม่เข้มแข็ง </a:t>
                      </a:r>
                      <a:r>
                        <a:rPr kumimoji="0" lang="th-TH" sz="1800" b="0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มีการละเมิดทรัพย์สินทางปัญญาโดยเฉพาะลิขสิทธิ์ภาพยนตร์ เพลง และซอร์ฟแวร์ต่างๆ 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th-TH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ทักษะแรงงานยังไม่สูงเท่าที่ควร นอกจากนี้ยังมีปัญหาการสื่อสารภาษาต่างประเทศ เช่น ภาษาอังกฤษ 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th-TH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สินค้าใช้แรงงานเข้มข้น ไทยเป็นรองประเทศเกิดใหม่ และเพื่อนบ้าน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th-TH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สินค้าเทคโนโลยี ไทยยังดึงดูดนักลงทุนต่างชาติได้น้อยกว่า </a:t>
                      </a:r>
                      <a:r>
                        <a:rPr kumimoji="0" lang="en-US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ASEAN </a:t>
                      </a:r>
                      <a:r>
                        <a:rPr kumimoji="0" lang="th-TH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อื่น เช่น มาเลเซีย และสิงคโปร์ 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th-TH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ขาดการบูรณาการยุทธศาสตร์ในภาพรวม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th-TH" sz="1800" b="1" u="sng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ระบบเศรษฐกิจมีความอ่อนไหวต่อภาวะวิกฤตในระดับภูมิภาคและระดับโลกค่อนข้างสูง </a:t>
                      </a:r>
                      <a:r>
                        <a:rPr kumimoji="0" lang="th-TH" sz="1800" b="0" u="none" kern="1200" baseline="0" dirty="0" smtClean="0">
                          <a:solidFill>
                            <a:schemeClr val="dk1"/>
                          </a:solidFill>
                          <a:latin typeface="Browallia New" pitchFamily="34" charset="-34"/>
                          <a:ea typeface="+mn-ea"/>
                          <a:cs typeface="+mj-cs"/>
                        </a:rPr>
                        <a:t>โดยเฉพาะภาคการเงินและ ภาคการส่งออก </a:t>
                      </a: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11" name="Right Arrow 10"/>
          <p:cNvSpPr/>
          <p:nvPr/>
        </p:nvSpPr>
        <p:spPr>
          <a:xfrm>
            <a:off x="3357554" y="214290"/>
            <a:ext cx="428625" cy="2857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7575" y="838200"/>
            <a:ext cx="7400925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1000100" y="5643578"/>
            <a:ext cx="502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600" dirty="0">
                <a:latin typeface="Cordia News" pitchFamily="34" charset="-34"/>
                <a:cs typeface="Cordia News" pitchFamily="34" charset="-34"/>
              </a:rPr>
              <a:t>ที่มา</a:t>
            </a:r>
            <a:r>
              <a:rPr lang="en-US" sz="1600" dirty="0">
                <a:latin typeface="Cordia News" pitchFamily="34" charset="-34"/>
                <a:cs typeface="Cordia News" pitchFamily="34" charset="-34"/>
              </a:rPr>
              <a:t>: </a:t>
            </a:r>
            <a:r>
              <a:rPr lang="th-TH" sz="1600" dirty="0">
                <a:latin typeface="Cordia News" pitchFamily="34" charset="-34"/>
                <a:cs typeface="Cordia News" pitchFamily="34" charset="-34"/>
              </a:rPr>
              <a:t>การวิเคราะห์โดย </a:t>
            </a:r>
            <a:r>
              <a:rPr lang="en-US" sz="1600" dirty="0">
                <a:latin typeface="Cordia News" pitchFamily="34" charset="-34"/>
                <a:cs typeface="Cordia News" pitchFamily="34" charset="-34"/>
              </a:rPr>
              <a:t>SCB EIC</a:t>
            </a:r>
          </a:p>
        </p:txBody>
      </p:sp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803275" y="40005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800" b="1" dirty="0">
                <a:solidFill>
                  <a:srgbClr val="7030A0"/>
                </a:solidFill>
                <a:latin typeface="Angsana News" pitchFamily="18" charset="-34"/>
                <a:cs typeface="Angsana News" pitchFamily="18" charset="-34"/>
              </a:rPr>
              <a:t>ผลกระทบเชิงบวก เชิงลบจาก </a:t>
            </a:r>
            <a:r>
              <a:rPr lang="en-US" sz="2800" b="1" dirty="0">
                <a:solidFill>
                  <a:srgbClr val="7030A0"/>
                </a:solidFill>
                <a:latin typeface="Angsana News" pitchFamily="18" charset="-34"/>
                <a:cs typeface="Angsana News" pitchFamily="18" charset="-34"/>
              </a:rPr>
              <a:t>AEC</a:t>
            </a:r>
            <a:r>
              <a:rPr lang="th-TH" sz="2800" b="1" dirty="0">
                <a:solidFill>
                  <a:srgbClr val="7030A0"/>
                </a:solidFill>
                <a:latin typeface="Angsana News" pitchFamily="18" charset="-34"/>
                <a:cs typeface="Angsana News" pitchFamily="18" charset="-34"/>
              </a:rPr>
              <a:t> ต่อธุรกิจโดยรวม</a:t>
            </a:r>
            <a:endParaRPr lang="en-US" sz="2800" b="1" dirty="0">
              <a:solidFill>
                <a:srgbClr val="7030A0"/>
              </a:solidFill>
              <a:latin typeface="Angsana News" pitchFamily="18" charset="-34"/>
              <a:cs typeface="Angsana News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0125" y="2143125"/>
            <a:ext cx="7740650" cy="13684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th-TH" sz="4400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อาเซียน คือโอกาส หรือ ความท้าทาย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506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50825" y="1916113"/>
            <a:ext cx="533400" cy="244475"/>
          </a:xfrm>
          <a:noFill/>
        </p:spPr>
        <p:txBody>
          <a:bodyPr/>
          <a:lstStyle/>
          <a:p>
            <a:fld id="{987DD089-1877-44EB-9BFD-D79A7318E0AF}" type="slidenum">
              <a:rPr lang="th-TH" sz="1800" b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pPr/>
              <a:t>8</a:t>
            </a:fld>
            <a:endParaRPr lang="th-TH" sz="1800" b="1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5059" name="Picture 2" descr="X:\บล 4\Logo_n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6165850"/>
            <a:ext cx="2305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ASE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214290"/>
            <a:ext cx="1390650" cy="838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7788" y="6432550"/>
            <a:ext cx="533400" cy="381000"/>
          </a:xfrm>
          <a:noFill/>
        </p:spPr>
        <p:txBody>
          <a:bodyPr/>
          <a:lstStyle/>
          <a:p>
            <a:fld id="{AA47699A-ECFB-49E4-B5D0-6D0C37AD4923}" type="slidenum">
              <a:rPr lang="en-US" smtClean="0">
                <a:solidFill>
                  <a:srgbClr val="002060"/>
                </a:solidFill>
              </a:rPr>
              <a:pPr/>
              <a:t>9</a:t>
            </a:fld>
            <a:endParaRPr lang="en-US" smtClean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8625" y="1571625"/>
            <a:ext cx="8286750" cy="4286250"/>
          </a:xfrm>
          <a:prstGeom prst="roundRect">
            <a:avLst>
              <a:gd name="adj" fmla="val 21506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lvl="2" indent="-457200" eaLnBrk="0" hangingPunct="0">
              <a:lnSpc>
                <a:spcPct val="200000"/>
              </a:lnSpc>
              <a:buFont typeface="Wingdings" pitchFamily="2" charset="2"/>
              <a:buChar char=""/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ขยายตลาดการค้าสินค้าและบริการ</a:t>
            </a:r>
            <a:endParaRPr lang="en-US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2" indent="-457200" eaLnBrk="0" hangingPunct="0">
              <a:lnSpc>
                <a:spcPct val="200000"/>
              </a:lnSpc>
              <a:buFont typeface="Wingdings" pitchFamily="2" charset="2"/>
              <a:buChar char=""/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ขยายการลงทุน/ร่วมทุน</a:t>
            </a:r>
            <a:endParaRPr lang="en-US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2" indent="-457200" eaLnBrk="0" hangingPunct="0">
              <a:lnSpc>
                <a:spcPct val="200000"/>
              </a:lnSpc>
              <a:buFont typeface="Wingdings" pitchFamily="2" charset="2"/>
              <a:buChar char=""/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นำเข้าวัตถุดิบ/สินค้ากึ่งสำเร็จรูป </a:t>
            </a:r>
          </a:p>
          <a:p>
            <a:pPr marL="0" lvl="2" indent="-457200" eaLnBrk="0" hangingPunct="0">
              <a:lnSpc>
                <a:spcPct val="200000"/>
              </a:lnSpc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ใช้ประโยชน์จากระบบ </a:t>
            </a:r>
            <a:r>
              <a:rPr lang="en-US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Logistics</a:t>
            </a:r>
          </a:p>
          <a:p>
            <a:pPr marL="0" lvl="2" indent="-457200" eaLnBrk="0" hangingPunct="0">
              <a:lnSpc>
                <a:spcPct val="200000"/>
              </a:lnSpc>
              <a:buFont typeface="Wingdings" pitchFamily="2" charset="2"/>
              <a:buChar char=""/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เพิ่มขีดความสามารถในการแข่งขัน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00034" y="320928"/>
            <a:ext cx="8001056" cy="792088"/>
          </a:xfrm>
          <a:prstGeom prst="roundRect">
            <a:avLst>
              <a:gd name="adj" fmla="val 33093"/>
            </a:avLst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อาเซียน คือ </a:t>
            </a:r>
            <a:r>
              <a:rPr lang="th-TH" sz="3500" b="1" u="sng" dirty="0">
                <a:solidFill>
                  <a:srgbClr val="EE7E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โอกาส</a:t>
            </a:r>
            <a:r>
              <a:rPr lang="th-TH" sz="3500" b="1" dirty="0">
                <a:solidFill>
                  <a:srgbClr val="EE7E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ของไทย</a:t>
            </a:r>
          </a:p>
        </p:txBody>
      </p:sp>
      <p:pic>
        <p:nvPicPr>
          <p:cNvPr id="46087" name="Picture 3" descr="C:\Users\BO\Desktop\LOGO-DTN-Original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5949950"/>
            <a:ext cx="11779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347</TotalTime>
  <Words>4460</Words>
  <Application>Microsoft Office PowerPoint</Application>
  <PresentationFormat>On-screen Show (4:3)</PresentationFormat>
  <Paragraphs>463</Paragraphs>
  <Slides>23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“บทบาทข้าราชการฝ่ายปกครองกับการเข้าสู่ ประชาคมอาเซียน”</vt:lpstr>
      <vt:lpstr>ประเด็นนำเสนอ</vt:lpstr>
      <vt:lpstr>Slide 3</vt:lpstr>
      <vt:lpstr>Slide 4</vt:lpstr>
      <vt:lpstr>Slide 5</vt:lpstr>
      <vt:lpstr>จุดแข็ง/จุดอ่อนของไทย        การเป็นศูนย์กลางด้านการค้าของ AEC </vt:lpstr>
      <vt:lpstr>Slide 7</vt:lpstr>
      <vt:lpstr>อาเซียน คือโอกาส หรือ ความท้าทาย</vt:lpstr>
      <vt:lpstr>Slide 9</vt:lpstr>
      <vt:lpstr>Slide 10</vt:lpstr>
      <vt:lpstr>Slide 11</vt:lpstr>
      <vt:lpstr>การค้าชายแดนไทยกับประเทศเพื่อนบ้าน ปี 2555</vt:lpstr>
      <vt:lpstr>Slide 13</vt:lpstr>
      <vt:lpstr>กรมการปกครองและผลกระทบ</vt:lpstr>
      <vt:lpstr>บทบาทของภาครัฐไทยต่อการเป็นประชาคมอาเซียน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วิทยาลัยการปกครอง 19 ธ.ค. 56</dc:title>
  <dc:creator>buangoenp</dc:creator>
  <cp:lastModifiedBy>buangoenp</cp:lastModifiedBy>
  <cp:revision>40</cp:revision>
  <dcterms:created xsi:type="dcterms:W3CDTF">2013-12-09T04:43:26Z</dcterms:created>
  <dcterms:modified xsi:type="dcterms:W3CDTF">2013-12-25T04:30:49Z</dcterms:modified>
</cp:coreProperties>
</file>