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4FE8-AD2C-4D9B-940D-F399F3F4399B}" type="datetimeFigureOut">
              <a:rPr lang="th-TH" smtClean="0"/>
              <a:pPr/>
              <a:t>08/09/57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AEF2-9B7A-435C-9E22-95EA177499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" y="1928802"/>
            <a:ext cx="9144000" cy="500066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700" b="1" dirty="0" smtClean="0">
                <a:latin typeface="TH SarabunPSK" pitchFamily="34" charset="-34"/>
                <a:cs typeface="TH SarabunPSK" pitchFamily="34" charset="-34"/>
              </a:rPr>
              <a:t>โครงการเรียนรู้ตามรอยพระยุคลบาทและโครงการพระราชดำริ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(หลักสูตรกำนัน ผู้ใหญ่บ้าน)</a:t>
            </a:r>
            <a:br>
              <a:rPr lang="th-TH" sz="4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การมอบนโยบายกรมการปกครอง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โดย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นายกฤษฎา  บุญราช  </a:t>
            </a:r>
            <a:br>
              <a:rPr lang="th-TH" sz="4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อธิบดีกรมการปกครอง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วันจันทร์ที่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36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กันยายน 2557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อป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571876"/>
            <a:ext cx="2428892" cy="2952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รูปภาพ 7" descr="h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28599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214818"/>
            <a:ext cx="889217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ขอบคุณครับ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3810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 2" pitchFamily="18" charset="2"/>
              </a:rPr>
              <a:t>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เชิญชมวีดีทัศน์เพลง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  <a:sym typeface="Wingdings 2" pitchFamily="18" charset="2"/>
              </a:rPr>
              <a:t>King of Kings 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2771" name="Picture 3" descr="http://sanboonsiri.com/wp-content/uploads/2013/12/%E0%B9%83%E0%B8%99%E0%B8%AB%E0%B8%A5%E0%B8%A7%E0%B8%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5459488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46243"/>
            <a:ext cx="840108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1. Road map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แนวทางการบริหารงานของ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คสช.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271463" indent="-271463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แผนงานโครงการในระยะเร่งด่วนของ มท. เพื่อขับเคลื่อนยุทธศาสตร์ตามแนวทางของ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คสช.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527495" lvl="1" indent="-271463">
              <a:buFont typeface="Wingdings" pitchFamily="2" charset="2"/>
              <a:buChar char="Ø"/>
            </a:pPr>
            <a:r>
              <a:rPr lang="en-US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Road map 1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การปรองดองสมานฉันท์</a:t>
            </a:r>
          </a:p>
          <a:p>
            <a:pPr marL="527495" lvl="1" indent="-271463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Road map 2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การแก้ไขปัญหาความเดือดร้อนของประชาชน</a:t>
            </a:r>
          </a:p>
          <a:p>
            <a:pPr marL="527495" lvl="1" indent="-271463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Road map 3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การกระตุ้นเศรษฐกิจ สร้างรายได้และลดความเหลื่อมล้ำ</a:t>
            </a:r>
          </a:p>
          <a:p>
            <a:pPr marL="527495" lvl="1" indent="-271463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Road map 4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การรักษาความมั่นคง/ความสงบเรียบร้อยภายในประเทศ</a:t>
            </a:r>
            <a:endParaRPr lang="en-US" sz="32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นโยบายกรมการปกครอง</a:t>
            </a:r>
            <a:endParaRPr lang="th-TH" sz="4400" dirty="0"/>
          </a:p>
        </p:txBody>
      </p:sp>
      <p:pic>
        <p:nvPicPr>
          <p:cNvPr id="4" name="รูปภาพ 3" descr="pol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7322" cy="133696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31929"/>
            <a:ext cx="8229600" cy="4525963"/>
          </a:xfrm>
        </p:spPr>
        <p:txBody>
          <a:bodyPr>
            <a:noAutofit/>
          </a:bodyPr>
          <a:lstStyle/>
          <a:p>
            <a:pPr marL="266700" indent="-266700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ภารกิจตามคำชี้แจง/ประกาศ/คำสั่งของ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คสช.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                     ที่เกี่ยวข้องกับกรมการปกครอง</a:t>
            </a:r>
          </a:p>
          <a:p>
            <a:pPr marL="514350" indent="-514350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การขับเคลื่อนภารกิจของ 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คสช.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การขับเคลื่อนภารกิจของกรมการปกครองที่สำคัญ ดังนี้</a:t>
            </a:r>
          </a:p>
          <a:p>
            <a:pPr marL="723900" indent="-457200">
              <a:buFont typeface="Wingdings" pitchFamily="2" charset="2"/>
              <a:buChar char="Ø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ปกป้องสถาบันสำคัญของชาติ</a:t>
            </a:r>
          </a:p>
          <a:p>
            <a:pPr marL="723900" indent="-457200">
              <a:buFont typeface="Wingdings" pitchFamily="2" charset="2"/>
              <a:buChar char="Ø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การสร้างความปรองดองสมานฉันท์เพื่อการปฏิรูป</a:t>
            </a:r>
          </a:p>
          <a:p>
            <a:pPr marL="723900" indent="-457200">
              <a:buFont typeface="Wingdings" pitchFamily="2" charset="2"/>
              <a:buChar char="Ø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การป้องกันและแก้ไขปัญหา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  <a:sym typeface="Wingdings"/>
              </a:rPr>
              <a:t>ยาเสพติด</a:t>
            </a:r>
            <a:endParaRPr lang="th-TH" sz="3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pPr marL="723900" indent="-457200">
              <a:buFont typeface="Wingdings" pitchFamily="2" charset="2"/>
              <a:buChar char="Ø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การแก้ไขปัญหาจังหวัดชายแดนภาคใต้</a:t>
            </a:r>
          </a:p>
          <a:p>
            <a:pPr marL="527495" lvl="1" indent="-271463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endParaRPr lang="en-US" sz="32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นโยบายกรมการปกครอง (ต่อ)</a:t>
            </a:r>
            <a:endParaRPr lang="th-TH" sz="4400" dirty="0"/>
          </a:p>
        </p:txBody>
      </p:sp>
      <p:pic>
        <p:nvPicPr>
          <p:cNvPr id="4" name="รูปภาพ 3" descr="pol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7322" cy="133696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89119"/>
            <a:ext cx="8472518" cy="4525963"/>
          </a:xfrm>
        </p:spPr>
        <p:txBody>
          <a:bodyPr>
            <a:noAutofit/>
          </a:bodyPr>
          <a:lstStyle/>
          <a:p>
            <a:pPr>
              <a:buSzPct val="85000"/>
              <a:buFont typeface="Wingdings" pitchFamily="2" charset="2"/>
              <a:buChar char="Ø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การรักษาความสงบเรียบร้อย</a:t>
            </a:r>
          </a:p>
          <a:p>
            <a:pPr lvl="1">
              <a:buSzPct val="85000"/>
              <a:buFont typeface="Wingdings" pitchFamily="2" charset="2"/>
              <a:buChar char="v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การแก้ไขปัญหาแรงงานต่างด้าวและการค้ามนุษย์</a:t>
            </a:r>
          </a:p>
          <a:p>
            <a:pPr lvl="1">
              <a:buSzPct val="80000"/>
              <a:buFont typeface="Wingdings" pitchFamily="2" charset="2"/>
              <a:buChar char="v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การแก้ไขปัญหาการติดตามทวงหนี้ชาวนาอย่างไม่เป็นธรรม</a:t>
            </a:r>
          </a:p>
          <a:p>
            <a:pPr lvl="1">
              <a:buSzPct val="80000"/>
              <a:buFont typeface="Wingdings" pitchFamily="2" charset="2"/>
              <a:buChar char="v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ห้ามเล่นการพนันที่ผิดกฎหมาย</a:t>
            </a:r>
          </a:p>
          <a:p>
            <a:pPr lvl="1">
              <a:buSzPct val="80000"/>
              <a:buFont typeface="Wingdings" pitchFamily="2" charset="2"/>
              <a:buChar char="v"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การส่งมอบอาวุธปืน เครื่องกระสุนปืน หรือวัตถุที่สำหรับ         </a:t>
            </a:r>
          </a:p>
          <a:p>
            <a:pPr lvl="1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ใช้เฉพาะแต่การสงคราม	 </a:t>
            </a:r>
            <a:endParaRPr lang="en-US" sz="3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นโยบายกรมการปกครอง (ต่อ)</a:t>
            </a:r>
            <a:endParaRPr lang="th-TH" sz="4400" dirty="0"/>
          </a:p>
        </p:txBody>
      </p:sp>
      <p:pic>
        <p:nvPicPr>
          <p:cNvPr id="4" name="รูปภาพ 3" descr="pol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357322" cy="133696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images (1).jpg"/>
          <p:cNvPicPr>
            <a:picLocks noChangeAspect="1"/>
          </p:cNvPicPr>
          <p:nvPr/>
        </p:nvPicPr>
        <p:blipFill>
          <a:blip r:embed="rId2" cstate="print"/>
          <a:srcRect t="4894"/>
          <a:stretch>
            <a:fillRect/>
          </a:stretch>
        </p:blipFill>
        <p:spPr>
          <a:xfrm>
            <a:off x="5975627" y="-24"/>
            <a:ext cx="2954091" cy="35719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28" y="285736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dirty="0" smtClean="0"/>
              <a:t>การเดินตามรอยเบื้องพระยุคลบาท</a:t>
            </a:r>
            <a:endParaRPr lang="th-TH" sz="4800" dirty="0"/>
          </a:p>
        </p:txBody>
      </p:sp>
      <p:sp>
        <p:nvSpPr>
          <p:cNvPr id="9" name="Rectangle 8"/>
          <p:cNvSpPr/>
          <p:nvPr/>
        </p:nvSpPr>
        <p:spPr>
          <a:xfrm>
            <a:off x="785786" y="1428736"/>
            <a:ext cx="5643602" cy="51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955">
              <a:lnSpc>
                <a:spcPct val="115000"/>
              </a:lnSpc>
              <a:spcAft>
                <a:spcPts val="0"/>
              </a:spcAft>
            </a:pPr>
            <a:r>
              <a:rPr lang="th-TH" sz="3600" dirty="0" smtClean="0">
                <a:latin typeface="TH SarabunPSK" pitchFamily="34" charset="-34"/>
                <a:ea typeface="Calibri"/>
                <a:cs typeface="TH SarabunPSK" pitchFamily="34" charset="-34"/>
              </a:rPr>
              <a:t>ด้วยหลักการและแนวทาง </a:t>
            </a:r>
            <a:r>
              <a:rPr lang="th-TH" sz="36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“ปรัชญาเศรษฐกิจพอเพียง”</a:t>
            </a:r>
            <a:r>
              <a:rPr lang="th-TH" sz="3600" dirty="0" smtClean="0">
                <a:latin typeface="TH SarabunPSK" pitchFamily="34" charset="-34"/>
                <a:ea typeface="Calibri"/>
                <a:cs typeface="TH SarabunPSK" pitchFamily="34" charset="-34"/>
              </a:rPr>
              <a:t>  นั่นคือ การยึดหลักทางสายกลางและความไม่ประมาท คำนึงถึงความพอประมาณ ความมีเหตุผล การสร้างภูมิคุ้มกันที่ดีในตัว ตลอดจนการใช้ความรู้ด้วยความรอบคอบ ระมัดระวัง และมีคุณธรรมเป็นพื้นฐานในการตัดสินใจและการกระทำ</a:t>
            </a:r>
            <a:endParaRPr lang="en-US" sz="3600" dirty="0" smtClean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normAutofit/>
          </a:bodyPr>
          <a:lstStyle/>
          <a:p>
            <a:r>
              <a:rPr lang="th-TH" sz="4800" dirty="0" smtClean="0"/>
              <a:t>การเดินตามรอยเบื้องพระยุคลบาท (ต่อ)</a:t>
            </a:r>
            <a:endParaRPr lang="th-TH" sz="4800" dirty="0"/>
          </a:p>
        </p:txBody>
      </p:sp>
      <p:sp>
        <p:nvSpPr>
          <p:cNvPr id="5" name="Rectangle 4"/>
          <p:cNvSpPr/>
          <p:nvPr/>
        </p:nvSpPr>
        <p:spPr>
          <a:xfrm>
            <a:off x="214282" y="1028905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ดร.สุเมธ ตันติเวชกุล ได้อธิบายถึงเศรษฐกิจพอเพียงตามแนวพระราชดำริ ครอบคลุมถึง 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ด้าน คือ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มิติด้านเศรษฐกิจ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มิติด้านจิตใจ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มิติด้านสังคม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มิติด้านวัฒนธรรม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โดยสรุป ปรัชญาเศรษฐกิจ-พอเพียง ตามแนวพระราชดำริ คือ การยึดหลักทางสายกลาง และความไม่ประมาท คำนึงถึงความพอประมาณ ความมีเหตุผล การสร้างภูมิคุ้มกันที่ดีในตัว ตลอดจนการใช้ความรู้ด้วยความรอบคอบ ระมัดระวัง และมีคุณธรรมเป็นพื้นฐานในการตัดสินใจและการกระทำ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42918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h-TH" sz="4800" dirty="0" smtClean="0"/>
              <a:t>แนวทางการปฏิบัติงานตามโครงการอันเนื่องมาจากพระราชดำริ</a:t>
            </a:r>
            <a:endParaRPr lang="th-TH" sz="4800" dirty="0"/>
          </a:p>
        </p:txBody>
      </p:sp>
      <p:sp>
        <p:nvSpPr>
          <p:cNvPr id="5" name="Rectangle 4"/>
          <p:cNvSpPr/>
          <p:nvPr/>
        </p:nvSpPr>
        <p:spPr>
          <a:xfrm>
            <a:off x="500034" y="1412638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1.ท่านต้องค้นหาพระราชดำริที่เป็นทฤษฎีในการพัฒนา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มีหลักการอย่างไร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มีวิธีการอย่างไร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นำมาระดมสมอง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2.วิธีแบ่งประเภทโครงการพระราชดำริ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เป็นโครงการประเภทพัฒนาทรัพยากรธรรมชาติและสิ่งแวดล้อม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เป็นโครงการประเภทพัฒนาคุณภาพชีวิต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เป็นโครงการเสริมสร้างอาชีพ พัฒนารายได้ 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ประเภทอื่น ๆ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th-TH" sz="4400" dirty="0" smtClean="0"/>
              <a:t>แนวทางการปฏิบัติงานตามโครงการอันเนื่อง    มาจากพระราชดำริ (ต่อ)</a:t>
            </a:r>
            <a:endParaRPr lang="th-TH" sz="4400" dirty="0"/>
          </a:p>
        </p:txBody>
      </p:sp>
      <p:sp>
        <p:nvSpPr>
          <p:cNvPr id="5" name="Rectangle 4"/>
          <p:cNvSpPr/>
          <p:nvPr/>
        </p:nvSpPr>
        <p:spPr>
          <a:xfrm>
            <a:off x="928662" y="2870200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3.วิธีการสนองพระราชดำริ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ต้องดูจากที่มา ดังนี้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พระบรมวงศานุวงศ์มีพระราชดำริเมื่อไร กับใคร ที่ไหน เรื่องอะไร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สำนักราชเลขาธิการ หรือ กปร.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เป็นสภาพปัญหาและความต้องการของพื้นที่และประชาชนว่าโครงการนี้น่าจะขอเป็นโครงการพระราชดำริ 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รูปภาพ 3" descr="111761_content17925521127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857232"/>
            <a:ext cx="2645852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4800" dirty="0" smtClean="0"/>
              <a:t>แนวทางการปฏิบัติงานตามโครงการอันเนื่อง    มาจากพระราชดำริ (ต่อ)</a:t>
            </a:r>
            <a:endParaRPr lang="th-TH" sz="4800" dirty="0"/>
          </a:p>
        </p:txBody>
      </p:sp>
      <p:sp>
        <p:nvSpPr>
          <p:cNvPr id="5" name="Rectangle 4"/>
          <p:cNvSpPr/>
          <p:nvPr/>
        </p:nvSpPr>
        <p:spPr>
          <a:xfrm>
            <a:off x="1071538" y="1584316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4.บทบาทของกำนัน ผู้ใหญ่บ้าน ต่อโครงการอันเนื่องมาจากพระราชดำริทุกเรื่อง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บทบาทในการวินิจฉัยสภาพปัญหา พื้นที่ คน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บทบาทในการร่วมบริหารโครงการ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บทบาทในการจัดตั้งมวลชนขึ้นมาดูแลรักษาโครงการ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- ร่วมกับชุดปฏิบัติการประจำตำบล (ชปต.) 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365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รวมกลุ่ม</vt:lpstr>
      <vt:lpstr>ชุดรูปแบบของ Office</vt:lpstr>
      <vt:lpstr>โครงการเรียนรู้ตามรอยพระยุคลบาทและโครงการพระราชดำริ  (หลักสูตรกำนัน ผู้ใหญ่บ้าน) การมอบนโยบายกรมการปกครอง โดย   นายกฤษฎา  บุญราช   อธิบดีกรมการปกครอง วันจันทร์ที่ 8 กันยายน 2557</vt:lpstr>
      <vt:lpstr>นโยบายกรมการปกครอง</vt:lpstr>
      <vt:lpstr>นโยบายกรมการปกครอง (ต่อ)</vt:lpstr>
      <vt:lpstr>นโยบายกรมการปกครอง (ต่อ)</vt:lpstr>
      <vt:lpstr>การเดินตามรอยเบื้องพระยุคลบาท</vt:lpstr>
      <vt:lpstr>การเดินตามรอยเบื้องพระยุคลบาท (ต่อ)</vt:lpstr>
      <vt:lpstr>แนวทางการปฏิบัติงานตามโครงการอันเนื่องมาจากพระราชดำริ</vt:lpstr>
      <vt:lpstr>แนวทางการปฏิบัติงานตามโครงการอันเนื่อง    มาจากพระราชดำริ (ต่อ)</vt:lpstr>
      <vt:lpstr>แนวทางการปฏิบัติงานตามโครงการอันเนื่อง    มาจากพระราชดำริ (ต่อ)</vt:lpstr>
      <vt:lpstr>Slide 10</vt:lpstr>
    </vt:vector>
  </TitlesOfParts>
  <Company>KKD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การมอบนโยบายกรมการปกครอง โดย   นายกฤษฎา  บุญราช   อธิบดีกรมการปกครอง</dc:title>
  <dc:creator>KKD 2011 V.2</dc:creator>
  <cp:lastModifiedBy>IT</cp:lastModifiedBy>
  <cp:revision>39</cp:revision>
  <dcterms:created xsi:type="dcterms:W3CDTF">2014-08-19T07:32:38Z</dcterms:created>
  <dcterms:modified xsi:type="dcterms:W3CDTF">2014-09-08T09:10:54Z</dcterms:modified>
</cp:coreProperties>
</file>