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88" r:id="rId2"/>
    <p:sldId id="300" r:id="rId3"/>
    <p:sldId id="286" r:id="rId4"/>
    <p:sldId id="285" r:id="rId5"/>
    <p:sldId id="287" r:id="rId6"/>
    <p:sldId id="296" r:id="rId7"/>
    <p:sldId id="305" r:id="rId8"/>
    <p:sldId id="284" r:id="rId9"/>
    <p:sldId id="290" r:id="rId10"/>
    <p:sldId id="310" r:id="rId11"/>
    <p:sldId id="309" r:id="rId12"/>
    <p:sldId id="311" r:id="rId13"/>
    <p:sldId id="312" r:id="rId14"/>
  </p:sldIdLst>
  <p:sldSz cx="9144000" cy="6858000" type="screen4x3"/>
  <p:notesSz cx="6888163" cy="100203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19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527AF91F-8DC6-4AF1-BB01-89913C37ED84}" type="datetimeFigureOut">
              <a:rPr lang="th-TH" smtClean="0"/>
              <a:pPr/>
              <a:t>03/01/52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23F46B75-2459-41AD-85E2-4286C9456B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35476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E9B1AC55-9FE1-4BA5-8068-E3805021C971}" type="datetimeFigureOut">
              <a:rPr lang="th-TH" smtClean="0"/>
              <a:pPr/>
              <a:t>03/01/52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6AF4F4D4-AFBC-4D72-BD28-13C4C873AFF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31514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CF16E-AE13-417E-8D00-823AF7BA190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03/01/52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B359B-5E37-4088-AEE0-BA7CC29492D7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7074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85FEF-74F3-42BC-82CC-6F9824908C7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03/01/52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13D69-2855-4B3F-81F4-642E60E04AA3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83738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37D26-1544-42CC-88B7-F3C8CC7F4F0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03/01/52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5C988-3045-445E-BDB2-0061DD6C1B3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60161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DD2EE-45B0-4FFF-9C07-295E3AB2CFE5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03/01/52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FE5C0-B4EA-4329-94EC-6F76B70F3ED7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64907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016E-047F-4E3A-8648-15F25DD9001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03/01/52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F854B-374D-4A8C-87EB-E30ACF08260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87144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35BC8-2F21-4313-B352-93C7B9D73A3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03/01/52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BEE40-9B47-4C1D-BEE4-C8F7D19BFD84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83172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73142-A61F-43F7-9A8A-C3B122F7212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03/01/52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69765-7592-4C49-A452-F7DC30EB8D41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15933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001C6-0919-4111-978E-A08D554AA19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03/01/52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D03E0-8F72-4885-A064-FCC70CE1599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4037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1CFD2-DDDF-4038-B5DC-9A80A575A4BE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03/01/52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B21B2-B595-4CD5-B518-F8173542ACF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72281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BE36E-40DD-4CB6-BDA5-561B94F7994A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03/01/52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92B3A-7C17-4937-9222-2415B2C60F8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8063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74733-1B9A-43B8-B0AC-71C7D140150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03/01/52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63C67-9381-4064-8A92-F8D402696D34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59519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th-TH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243B81E-2E51-4E94-B78A-DB075189A34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03/01/52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52C800-129A-48B1-8419-4E348AE49251}" type="slidenum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34730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:\image003-790728.jpg"/>
          <p:cNvPicPr>
            <a:picLocks noChangeAspect="1" noChangeArrowheads="1"/>
          </p:cNvPicPr>
          <p:nvPr/>
        </p:nvPicPr>
        <p:blipFill>
          <a:blip r:embed="rId2" cstate="print">
            <a:lum bright="85000" contrast="-5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" name="ตัวแทนหมายเลขภาพนิ่ง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FE5C0-B4EA-4329-94EC-6F76B70F3ED7}" type="slidenum">
              <a:rPr lang="th-TH" smtClean="0"/>
              <a:pPr>
                <a:defRPr/>
              </a:pPr>
              <a:t>1</a:t>
            </a:fld>
            <a:endParaRPr lang="th-TH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1268760"/>
            <a:ext cx="835517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UPC" pitchFamily="18" charset="-34"/>
                <a:cs typeface="AngsanaUPC" pitchFamily="18" charset="-34"/>
              </a:rPr>
              <a:t>การบรรยาย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UPC" pitchFamily="18" charset="-34"/>
              <a:cs typeface="AngsanaUPC" pitchFamily="18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UPC" pitchFamily="18" charset="-34"/>
                <a:cs typeface="AngsanaUPC" pitchFamily="18" charset="-34"/>
              </a:rPr>
              <a:t>เรื่อง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UPC" pitchFamily="18" charset="-34"/>
                <a:cs typeface="AngsanaUPC" pitchFamily="18" charset="-34"/>
              </a:rPr>
              <a:t>  การสร้างความมั่นคงในสังคมไทย  กับ  ฝ่ายปกครอง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4400" b="1" dirty="0" smtClean="0">
                <a:latin typeface="AngsanaUPC" pitchFamily="18" charset="-34"/>
                <a:cs typeface="AngsanaUPC" pitchFamily="18" charset="-34"/>
              </a:rPr>
              <a:t>โดย  พลโท  กัมปนาท  รุดดิษฐ์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UPC" pitchFamily="18" charset="-34"/>
                <a:cs typeface="AngsanaUPC" pitchFamily="18" charset="-34"/>
              </a:rPr>
              <a:t>แม่ทัพภาคที่</a:t>
            </a:r>
            <a:r>
              <a:rPr kumimoji="0" lang="th-TH" sz="4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4400" b="1" dirty="0" smtClean="0">
                <a:latin typeface="AngsanaUPC" pitchFamily="18" charset="-34"/>
                <a:cs typeface="AngsanaUPC" pitchFamily="18" charset="-34"/>
              </a:rPr>
              <a:t>1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UPC" pitchFamily="18" charset="-34"/>
              <a:cs typeface="AngsanaUPC" pitchFamily="18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60840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:\image003-790728.jpg"/>
          <p:cNvPicPr>
            <a:picLocks noChangeAspect="1" noChangeArrowheads="1"/>
          </p:cNvPicPr>
          <p:nvPr/>
        </p:nvPicPr>
        <p:blipFill>
          <a:blip r:embed="rId2" cstate="print">
            <a:lum bright="85000" contrast="-5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" name="ตัวแทนหมายเลขภาพนิ่ง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FE5C0-B4EA-4329-94EC-6F76B70F3ED7}" type="slidenum">
              <a:rPr lang="th-TH" smtClean="0"/>
              <a:pPr>
                <a:defRPr/>
              </a:pPr>
              <a:t>10</a:t>
            </a:fld>
            <a:endParaRPr lang="th-TH"/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571472" y="404664"/>
            <a:ext cx="8001056" cy="7171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UPC" pitchFamily="18" charset="-34"/>
              </a:rPr>
              <a:t>หลักในการสร้างความมั่นคงในสังคมไทยในความเห็นส่วนตัว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12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UPC" pitchFamily="18" charset="-34"/>
              </a:rPr>
              <a:t>1. หลักยุทธศาสตร์พระราชทาน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> 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>“ 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UPC" pitchFamily="18" charset="-34"/>
              </a:rPr>
              <a:t>เข้าใจ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>  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UPC" pitchFamily="18" charset="-34"/>
              </a:rPr>
              <a:t>เข้าถึง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>  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UPC" pitchFamily="18" charset="-34"/>
              </a:rPr>
              <a:t>พัฒนา 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>” </a:t>
            </a:r>
            <a:r>
              <a:rPr lang="th-TH" sz="3200" dirty="0" smtClean="0">
                <a:latin typeface="Arial" pitchFamily="34" charset="0"/>
                <a:cs typeface="Angsana New" pitchFamily="18" charset="-34"/>
              </a:rPr>
              <a:t>และ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>    ปรัชญาเศรษฐกิจพอเพียง      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> 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>แก้ปัญหาได้ตรงจุดและพลเมืองไทย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th-TH" sz="3200" dirty="0" smtClean="0">
                <a:latin typeface="Arial" pitchFamily="34" charset="0"/>
                <a:cs typeface="Angsana New" pitchFamily="18" charset="-34"/>
              </a:rPr>
              <a:t>    มีวิถีชีวิตที่ดีอย่างยั่งยืน   </a:t>
            </a:r>
            <a:endParaRPr kumimoji="0" lang="th-TH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UPC" pitchFamily="18" charset="-34"/>
              </a:rPr>
              <a:t>2. หลักศาสนา      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UPC" pitchFamily="18" charset="-34"/>
              </a:rPr>
              <a:t> รู้จัก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UPC" pitchFamily="18" charset="-34"/>
              </a:rPr>
              <a:t>หลักเหตุและผล, ทางสายกลางและไม่หลงเชื่อ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3200" dirty="0" smtClean="0">
                <a:latin typeface="Arial" pitchFamily="34" charset="0"/>
                <a:cs typeface="AngsanaUPC" pitchFamily="18" charset="-34"/>
              </a:rPr>
              <a:t>    อะไรง่าย ๆ</a:t>
            </a:r>
            <a:endParaRPr kumimoji="0" lang="th-TH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UPC" pitchFamily="18" charset="-34"/>
              </a:rPr>
              <a:t>3. ค่านิยม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> 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UPC" pitchFamily="18" charset="-34"/>
              </a:rPr>
              <a:t>12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> 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UPC" pitchFamily="18" charset="-34"/>
              </a:rPr>
              <a:t>ประการ       ทำให้สังคมไทยมีความเข้มแข็ง</a:t>
            </a:r>
            <a:endParaRPr kumimoji="0" lang="th-TH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UPC" pitchFamily="18" charset="-34"/>
              </a:rPr>
              <a:t>4. การปฏิรูปประเทศในด้านต่าง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> 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UPC" pitchFamily="18" charset="-34"/>
              </a:rPr>
              <a:t>ๆ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> 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UPC" pitchFamily="18" charset="-34"/>
              </a:rPr>
              <a:t>เพื่อสร้างคนและกติกาที่ยอมรับ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3200" dirty="0" smtClean="0">
                <a:latin typeface="Arial" pitchFamily="34" charset="0"/>
                <a:cs typeface="AngsanaUPC" pitchFamily="18" charset="-34"/>
              </a:rPr>
              <a:t>    ร่วมกัน       ลดความเหลื่อมล้ำต่าง ๆ และทำให้ทุกคนเป็นพลเมือง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UPC" pitchFamily="18" charset="-34"/>
              </a:rPr>
              <a:t>    ไทย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3200" baseline="0" dirty="0" smtClean="0">
                <a:latin typeface="Arial" pitchFamily="34" charset="0"/>
                <a:cs typeface="AngsanaUPC" pitchFamily="18" charset="-34"/>
              </a:rPr>
              <a:t>5. การบังคับใช้กฎหมายอย่างมีคุณธรรม ทำให้พลเมืองไทยเชื่อถือศรัทธา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3200" dirty="0" smtClean="0">
                <a:latin typeface="Arial" pitchFamily="34" charset="0"/>
                <a:cs typeface="AngsanaUPC" pitchFamily="18" charset="-34"/>
              </a:rPr>
              <a:t>    </a:t>
            </a:r>
            <a:r>
              <a:rPr lang="th-TH" sz="3200" baseline="0" dirty="0" smtClean="0">
                <a:latin typeface="Arial" pitchFamily="34" charset="0"/>
                <a:cs typeface="AngsanaUPC" pitchFamily="18" charset="-34"/>
              </a:rPr>
              <a:t>และยอมรับกฎหมายไทย</a:t>
            </a:r>
            <a:endParaRPr kumimoji="0" lang="th-TH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cxnSp>
        <p:nvCxnSpPr>
          <p:cNvPr id="6" name="ลูกศรเชื่อมต่อแบบตรง 5"/>
          <p:cNvCxnSpPr/>
          <p:nvPr/>
        </p:nvCxnSpPr>
        <p:spPr>
          <a:xfrm>
            <a:off x="3706321" y="1916832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ลูกศรเชื่อมต่อแบบตรง 6"/>
          <p:cNvCxnSpPr/>
          <p:nvPr/>
        </p:nvCxnSpPr>
        <p:spPr>
          <a:xfrm>
            <a:off x="3059832" y="3861048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ลูกศรเชื่อมต่อแบบตรง 8"/>
          <p:cNvCxnSpPr/>
          <p:nvPr/>
        </p:nvCxnSpPr>
        <p:spPr>
          <a:xfrm>
            <a:off x="1763688" y="4869160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ลูกศรเชื่อมต่อแบบตรง 9"/>
          <p:cNvCxnSpPr/>
          <p:nvPr/>
        </p:nvCxnSpPr>
        <p:spPr>
          <a:xfrm>
            <a:off x="2250265" y="2924944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084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FE5C0-B4EA-4329-94EC-6F76B70F3ED7}" type="slidenum">
              <a:rPr lang="th-TH" smtClean="0"/>
              <a:pPr>
                <a:defRPr/>
              </a:pPr>
              <a:t>11</a:t>
            </a:fld>
            <a:endParaRPr lang="th-TH"/>
          </a:p>
        </p:txBody>
      </p:sp>
      <p:pic>
        <p:nvPicPr>
          <p:cNvPr id="5" name="Picture 2" descr="H:\image003-790728.jpg"/>
          <p:cNvPicPr>
            <a:picLocks noChangeAspect="1" noChangeArrowheads="1"/>
          </p:cNvPicPr>
          <p:nvPr/>
        </p:nvPicPr>
        <p:blipFill>
          <a:blip r:embed="rId2" cstate="print">
            <a:lum bright="85000" contrast="-5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2547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เหตุผลในการเข้าควบคุมอำนาจการบริหารประเทศของ </a:t>
            </a:r>
            <a:r>
              <a:rPr lang="th-TH" sz="3200" dirty="0" err="1" smtClean="0">
                <a:latin typeface="AngsanaUPC" pitchFamily="18" charset="-34"/>
                <a:cs typeface="AngsanaUPC" pitchFamily="18" charset="-34"/>
              </a:rPr>
              <a:t>คสช.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11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 ประการ</a:t>
            </a:r>
            <a:endParaRPr lang="th-TH" sz="32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ตัวแทนเนื้อหา 2"/>
          <p:cNvSpPr>
            <a:spLocks noGrp="1"/>
          </p:cNvSpPr>
          <p:nvPr>
            <p:ph idx="1"/>
          </p:nvPr>
        </p:nvSpPr>
        <p:spPr>
          <a:xfrm>
            <a:off x="428596" y="1071546"/>
            <a:ext cx="8429684" cy="5596674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ความขัดแย้งรุนแรงร้าวลึกยาวนาน หลายกลุ่มหลายฝ่าย  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กระบวนการบริหารราชการแผ่นดินโดยรัฐบาลไม่สามารถดำเนินการได้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การเลือกตั้งไม่สามารถกระทำได้ เพราะมีการปะทะ หากเลือกตั้งได้ มีรัฐบาล ก็จะมีการประท้วง ชุมนุม ขับไล่ ไม่รู้จักจบสิ้น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มีการชุมนุมต่อต้านรัฐบาลยาวนานถึง </a:t>
            </a: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7 </a:t>
            </a: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เดือน อันเนื่องมาจากความขัดแย้งที่เกิดขึ้นกว่า </a:t>
            </a: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8 </a:t>
            </a: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ปี ยากจะแก้ไข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มีการทุจริตทำผิดกฎหมาย/การคอรัปชั่น อย่างกว้างขวาง ปรากฏเป็นคดีและอยู่ระหว่างการดำเนินคดีอย่างมากมาย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กระบวนการยุติธรรมและกฎหมายที่มีอยู่ไม่สามารถยุติความขัดแย้งและการชุมนุมได้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แกนนำการชุมนุมมีคดีเป็นจำนวนมาก แต่ไม่สามารถดำเนินคดีได้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การบริหารราชการแผ่นดินไม่สามารถดำเนินการต่อไปได้อย่างมีประสิทธิภาพ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มีการละเมิดตาม ม.</a:t>
            </a: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112 </a:t>
            </a: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อย่างกว้างขวางทั้งใน + ต่างประเทศ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มีการปลุกระดมให้ใช้ความรุนแรงอย่างกว้างขวางด้วยวาจาและสื่อต่างๆ ก่อให้เกิดความขัดแย้งร้าวลึก ไม่สามารถเยียวยาได้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มีการใช้ความรุนแรงกว่า </a:t>
            </a: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100 </a:t>
            </a: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เหตุการณ์ มีผู้บาดเจ็บถึง </a:t>
            </a: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827 </a:t>
            </a: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ราย เสียชีวิต </a:t>
            </a: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28 </a:t>
            </a: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ราย และมีแนวโน้มจะมีความรุนแรงมากยิ่งขึ้น</a:t>
            </a:r>
          </a:p>
          <a:p>
            <a:pPr marL="514350" indent="-514350">
              <a:buFont typeface="+mj-lt"/>
              <a:buAutoNum type="arabicPeriod"/>
            </a:pPr>
            <a:endParaRPr lang="th-TH" sz="2800" b="1" dirty="0" smtClean="0">
              <a:latin typeface="AngsanaUPC" pitchFamily="18" charset="-34"/>
              <a:cs typeface="AngsanaUPC" pitchFamily="18" charset="-34"/>
            </a:endParaRPr>
          </a:p>
          <a:p>
            <a:pPr marL="514350" indent="-514350">
              <a:buFont typeface="+mj-lt"/>
              <a:buAutoNum type="arabicPeriod"/>
            </a:pPr>
            <a:endParaRPr lang="th-TH" sz="2800" b="1" dirty="0" smtClean="0">
              <a:latin typeface="TH SarabunPSK" pitchFamily="34" charset="-34"/>
              <a:cs typeface="TH SarabunPSK" pitchFamily="34" charset="-34"/>
            </a:endParaRPr>
          </a:p>
          <a:p>
            <a:pPr marL="514350" indent="-514350">
              <a:buFont typeface="+mj-lt"/>
              <a:buAutoNum type="arabicPeriod"/>
            </a:pPr>
            <a:endParaRPr lang="th-TH" sz="28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:\image003-790728.jpg"/>
          <p:cNvPicPr>
            <a:picLocks noChangeAspect="1" noChangeArrowheads="1"/>
          </p:cNvPicPr>
          <p:nvPr/>
        </p:nvPicPr>
        <p:blipFill>
          <a:blip r:embed="rId2" cstate="print">
            <a:lum bright="85000" contrast="-5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ค่านิยม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12 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ประการ</a:t>
            </a:r>
            <a:endParaRPr lang="th-TH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158" y="1000108"/>
            <a:ext cx="8572560" cy="5643602"/>
          </a:xfrm>
        </p:spPr>
        <p:txBody>
          <a:bodyPr>
            <a:noAutofit/>
          </a:bodyPr>
          <a:lstStyle/>
          <a:p>
            <a:pPr marL="514350" indent="-514350">
              <a:spcBef>
                <a:spcPts val="0"/>
              </a:spcBef>
              <a:buAutoNum type="arabicPeriod"/>
            </a:pPr>
            <a:r>
              <a:rPr lang="th-TH" sz="2400" dirty="0" smtClean="0">
                <a:latin typeface="AngsanaUPC" pitchFamily="18" charset="-34"/>
                <a:cs typeface="AngsanaUPC" pitchFamily="18" charset="-34"/>
              </a:rPr>
              <a:t>มีความรักชาติ ศาสนา พระมหากษัตริย์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th-TH" sz="2400" dirty="0" smtClean="0">
                <a:latin typeface="AngsanaUPC" pitchFamily="18" charset="-34"/>
                <a:cs typeface="AngsanaUPC" pitchFamily="18" charset="-34"/>
              </a:rPr>
              <a:t>ซื่อสัตย์ เสียสละ อดทน มีอุดมการณ์ในสิ่งที่ดีงามเพื่อส่วนรวม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th-TH" sz="2400" dirty="0" smtClean="0">
                <a:latin typeface="AngsanaUPC" pitchFamily="18" charset="-34"/>
                <a:cs typeface="AngsanaUPC" pitchFamily="18" charset="-34"/>
              </a:rPr>
              <a:t>กตัญญูต่อพ่อแม่ ผู้ปกครอง ครูบาอาจารย์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th-TH" sz="2400" dirty="0" smtClean="0">
                <a:latin typeface="AngsanaUPC" pitchFamily="18" charset="-34"/>
                <a:cs typeface="AngsanaUPC" pitchFamily="18" charset="-34"/>
              </a:rPr>
              <a:t>ใฝ่หาความรู้ หมั่นศึกษาเล่าเรียนทั้งทางตรง และทางอ้อม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th-TH" sz="2400" dirty="0" smtClean="0">
                <a:latin typeface="AngsanaUPC" pitchFamily="18" charset="-34"/>
                <a:cs typeface="AngsanaUPC" pitchFamily="18" charset="-34"/>
              </a:rPr>
              <a:t>รักษาวัฒนธรรมประเพณีไทยอันงดงาม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th-TH" sz="2400" dirty="0" smtClean="0">
                <a:latin typeface="AngsanaUPC" pitchFamily="18" charset="-34"/>
                <a:cs typeface="AngsanaUPC" pitchFamily="18" charset="-34"/>
              </a:rPr>
              <a:t>มีศีลธรรม รักษาความสัตย์ หวังดีต่อผู้อื่น เผื่อแผ่และแบ่งปัน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th-TH" sz="2400" dirty="0" smtClean="0">
                <a:latin typeface="AngsanaUPC" pitchFamily="18" charset="-34"/>
                <a:cs typeface="AngsanaUPC" pitchFamily="18" charset="-34"/>
              </a:rPr>
              <a:t>เข้าใจเรียนรู้การเป็นประชาธิปไตย อันมีพระมหากษัตริย์ทรงเป็นประมุขที่ถูกต้อง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th-TH" sz="2400" dirty="0" smtClean="0">
                <a:latin typeface="AngsanaUPC" pitchFamily="18" charset="-34"/>
                <a:cs typeface="AngsanaUPC" pitchFamily="18" charset="-34"/>
              </a:rPr>
              <a:t>มีระเบียบวินัย เคารพกฎหมาย ผู้น้อยรู้จักการเคารพผู้ใหญ่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th-TH" sz="2400" dirty="0" smtClean="0">
                <a:latin typeface="AngsanaUPC" pitchFamily="18" charset="-34"/>
                <a:cs typeface="AngsanaUPC" pitchFamily="18" charset="-34"/>
              </a:rPr>
              <a:t>มีสติรู้ตัว รู้คิด รู้ทำ รู้ปฏิบัติตามพระราชดำรัสของพระบาทสมเด็จพระเจ้าอยู่หัว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th-TH" sz="2400" dirty="0" smtClean="0">
                <a:latin typeface="AngsanaUPC" pitchFamily="18" charset="-34"/>
                <a:cs typeface="AngsanaUPC" pitchFamily="18" charset="-34"/>
              </a:rPr>
              <a:t>รู้จักดำรงตนอยู่โดยใช้หลักปรัชญาเศรษฐกิจพอเพียงตามพระราชดำรัสของพระบาทสมเด็จพระเจ้าอยู่หัว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th-TH" sz="2400" dirty="0" smtClean="0">
                <a:latin typeface="AngsanaUPC" pitchFamily="18" charset="-34"/>
                <a:cs typeface="AngsanaUPC" pitchFamily="18" charset="-34"/>
              </a:rPr>
              <a:t>มีความเข้มแข็งทั้งร่างกาย และจิตใจ ไม่ยอมแพ้ต่ออำนาจฝ่ายต่ำ หรือกิเลส มีความละอายเกรงกลัวต่อบาปตามหลักของศาสนา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th-TH" sz="2400" dirty="0" smtClean="0">
                <a:latin typeface="AngsanaUPC" pitchFamily="18" charset="-34"/>
                <a:cs typeface="AngsanaUPC" pitchFamily="18" charset="-34"/>
              </a:rPr>
              <a:t>คำนึงถึงผลประโยชน์ของส่วนรวม และของชาติมากกว่าผลประโยชน์ของตนเอง</a:t>
            </a:r>
          </a:p>
          <a:p>
            <a:pPr marL="514350" indent="-514350">
              <a:buFont typeface="+mj-lt"/>
              <a:buAutoNum type="arabicPeriod"/>
            </a:pPr>
            <a:endParaRPr lang="th-TH" sz="2400" dirty="0" smtClean="0">
              <a:latin typeface="AngsanaUPC" pitchFamily="18" charset="-34"/>
              <a:cs typeface="AngsanaUPC" pitchFamily="18" charset="-34"/>
            </a:endParaRPr>
          </a:p>
          <a:p>
            <a:pPr marL="514350" indent="-514350">
              <a:buFont typeface="+mj-lt"/>
              <a:buAutoNum type="arabicPeriod"/>
            </a:pPr>
            <a:endParaRPr lang="th-TH" sz="24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2" name="ตัวแทนหมายเลขภาพนิ่ง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FE5C0-B4EA-4329-94EC-6F76B70F3ED7}" type="slidenum">
              <a:rPr lang="th-TH" smtClean="0"/>
              <a:pPr>
                <a:defRPr/>
              </a:pPr>
              <a:t>12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6084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:\image003-790728.jpg"/>
          <p:cNvPicPr>
            <a:picLocks noChangeAspect="1" noChangeArrowheads="1"/>
          </p:cNvPicPr>
          <p:nvPr/>
        </p:nvPicPr>
        <p:blipFill>
          <a:blip r:embed="rId2" cstate="print">
            <a:lum bright="85000" contrast="-5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" name="ตัวแทนหมายเลขภาพนิ่ง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FE5C0-B4EA-4329-94EC-6F76B70F3ED7}" type="slidenum">
              <a:rPr lang="th-TH" smtClean="0"/>
              <a:pPr>
                <a:defRPr/>
              </a:pPr>
              <a:t>13</a:t>
            </a:fld>
            <a:endParaRPr lang="th-TH"/>
          </a:p>
        </p:txBody>
      </p:sp>
      <p:sp>
        <p:nvSpPr>
          <p:cNvPr id="11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sz="4000" b="1" dirty="0" smtClean="0">
                <a:latin typeface="AngsanaUPC" pitchFamily="18" charset="-34"/>
                <a:cs typeface="AngsanaUPC" pitchFamily="18" charset="-34"/>
              </a:rPr>
              <a:t>แนวทางการปฏิรูป </a:t>
            </a:r>
            <a:r>
              <a:rPr lang="en-US" sz="4000" b="1" dirty="0" smtClean="0">
                <a:latin typeface="AngsanaUPC" pitchFamily="18" charset="-34"/>
                <a:cs typeface="AngsanaUPC" pitchFamily="18" charset="-34"/>
              </a:rPr>
              <a:t>11 </a:t>
            </a:r>
            <a:r>
              <a:rPr lang="th-TH" sz="4000" b="1" dirty="0" smtClean="0">
                <a:latin typeface="AngsanaUPC" pitchFamily="18" charset="-34"/>
                <a:cs typeface="AngsanaUPC" pitchFamily="18" charset="-34"/>
              </a:rPr>
              <a:t>แนวทาง</a:t>
            </a:r>
            <a:endParaRPr lang="th-TH" sz="4000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500166" y="1000108"/>
            <a:ext cx="6472254" cy="564357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การเมือง </a:t>
            </a:r>
          </a:p>
          <a:p>
            <a:pPr marL="457200" indent="-457200">
              <a:buFont typeface="+mj-lt"/>
              <a:buAutoNum type="arabicPeriod"/>
            </a:pP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การบริหารราชการแผ่นดิน </a:t>
            </a:r>
          </a:p>
          <a:p>
            <a:pPr marL="457200" indent="-457200">
              <a:buFont typeface="+mj-lt"/>
              <a:buAutoNum type="arabicPeriod"/>
            </a:pP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กฎหมายและกระบวนการยุติธรรม </a:t>
            </a:r>
          </a:p>
          <a:p>
            <a:pPr marL="457200" indent="-457200">
              <a:buFont typeface="+mj-lt"/>
              <a:buAutoNum type="arabicPeriod"/>
            </a:pP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การปกครองท้องถิ่น </a:t>
            </a:r>
          </a:p>
          <a:p>
            <a:pPr marL="457200" indent="-457200">
              <a:buFont typeface="+mj-lt"/>
              <a:buAutoNum type="arabicPeriod"/>
            </a:pP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การศึกษา </a:t>
            </a:r>
          </a:p>
          <a:p>
            <a:pPr marL="457200" indent="-457200">
              <a:buFont typeface="+mj-lt"/>
              <a:buAutoNum type="arabicPeriod"/>
            </a:pP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เศรษฐกิจ </a:t>
            </a:r>
          </a:p>
          <a:p>
            <a:pPr marL="457200" indent="-457200">
              <a:buFont typeface="+mj-lt"/>
              <a:buAutoNum type="arabicPeriod"/>
            </a:pP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พลังงาน </a:t>
            </a:r>
          </a:p>
          <a:p>
            <a:pPr marL="457200" indent="-457200">
              <a:buFont typeface="+mj-lt"/>
              <a:buAutoNum type="arabicPeriod"/>
            </a:pP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สาธารณสุขและสิ่งแวดล้อม </a:t>
            </a:r>
          </a:p>
          <a:p>
            <a:pPr marL="457200" indent="-457200">
              <a:buFont typeface="+mj-lt"/>
              <a:buAutoNum type="arabicPeriod"/>
            </a:pP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สื่อสารมวลชน </a:t>
            </a:r>
          </a:p>
          <a:p>
            <a:pPr marL="457200" indent="-457200">
              <a:buFont typeface="+mj-lt"/>
              <a:buAutoNum type="arabicPeriod"/>
            </a:pP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สังคม </a:t>
            </a:r>
          </a:p>
          <a:p>
            <a:pPr marL="457200" indent="-457200">
              <a:buFont typeface="+mj-lt"/>
              <a:buAutoNum type="arabicPeriod"/>
            </a:pP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ด้านอื่นๆ </a:t>
            </a:r>
            <a:endParaRPr lang="th-TH" sz="28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6084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:\image003-790728.jpg"/>
          <p:cNvPicPr>
            <a:picLocks noChangeAspect="1" noChangeArrowheads="1"/>
          </p:cNvPicPr>
          <p:nvPr/>
        </p:nvPicPr>
        <p:blipFill>
          <a:blip r:embed="rId2" cstate="print">
            <a:lum bright="85000" contrast="-5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" name="ตัวแทนหมายเลขภาพนิ่ง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FE5C0-B4EA-4329-94EC-6F76B70F3ED7}" type="slidenum">
              <a:rPr lang="th-TH" smtClean="0"/>
              <a:pPr>
                <a:defRPr/>
              </a:pPr>
              <a:t>2</a:t>
            </a:fld>
            <a:endParaRPr lang="th-TH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857224" y="982176"/>
            <a:ext cx="7429552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"/>
                <a:cs typeface="Angsana New" pitchFamily="18" charset="-34"/>
              </a:rPr>
              <a:t>ความมั่นคงแห่งชาติ</a:t>
            </a:r>
            <a:r>
              <a:rPr kumimoji="0" lang="th-TH" sz="3600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"/>
                <a:cs typeface="Angsana New" pitchFamily="18" charset="-34"/>
              </a:rPr>
              <a:t>  ประกอบด้วย</a:t>
            </a:r>
          </a:p>
          <a:p>
            <a:pPr marL="742950" marR="0" lvl="0" indent="-7429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th-TH" sz="3600" u="none" dirty="0" smtClean="0">
                <a:latin typeface="TH SarabunIT"/>
                <a:cs typeface="Angsana New" pitchFamily="18" charset="-34"/>
              </a:rPr>
              <a:t>1. ความมั่นคงแห่งชาติด้านการเมือง</a:t>
            </a:r>
          </a:p>
          <a:p>
            <a:pPr marL="514350" indent="-514350" fontAlgn="base">
              <a:spcBef>
                <a:spcPct val="0"/>
              </a:spcBef>
              <a:spcAft>
                <a:spcPct val="0"/>
              </a:spcAft>
            </a:pPr>
            <a:r>
              <a:rPr kumimoji="0" lang="th-TH" sz="36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"/>
                <a:cs typeface="Angsana New" pitchFamily="18" charset="-34"/>
              </a:rPr>
              <a:t>2. </a:t>
            </a:r>
            <a:r>
              <a:rPr lang="th-TH" sz="3600" dirty="0" smtClean="0">
                <a:latin typeface="TH SarabunIT"/>
                <a:cs typeface="Angsana New" pitchFamily="18" charset="-34"/>
              </a:rPr>
              <a:t>ความมั่นคงแห่งชาติด้านเศรษฐกิจ</a:t>
            </a:r>
          </a:p>
          <a:p>
            <a:pPr marL="514350" indent="-514350" fontAlgn="base">
              <a:spcBef>
                <a:spcPct val="0"/>
              </a:spcBef>
              <a:spcAft>
                <a:spcPct val="0"/>
              </a:spcAft>
            </a:pPr>
            <a:r>
              <a:rPr lang="th-TH" sz="3600" dirty="0" smtClean="0">
                <a:latin typeface="TH SarabunIT"/>
                <a:cs typeface="Angsana New" pitchFamily="18" charset="-34"/>
              </a:rPr>
              <a:t>3. ความมั่นคงแห่งชาติด้านสังคมจิตวิทยา</a:t>
            </a:r>
          </a:p>
          <a:p>
            <a:pPr marL="514350" indent="-514350" fontAlgn="base">
              <a:spcBef>
                <a:spcPct val="0"/>
              </a:spcBef>
              <a:spcAft>
                <a:spcPct val="0"/>
              </a:spcAft>
            </a:pPr>
            <a:r>
              <a:rPr lang="th-TH" sz="3600" dirty="0" smtClean="0">
                <a:latin typeface="TH SarabunIT"/>
                <a:cs typeface="Angsana New" pitchFamily="18" charset="-34"/>
              </a:rPr>
              <a:t>4. ความมั่นคงแห่งชาติด้านการทหาร</a:t>
            </a:r>
          </a:p>
          <a:p>
            <a:pPr marL="514350" indent="-514350" fontAlgn="base">
              <a:spcBef>
                <a:spcPct val="0"/>
              </a:spcBef>
              <a:spcAft>
                <a:spcPct val="0"/>
              </a:spcAft>
            </a:pPr>
            <a:r>
              <a:rPr lang="th-TH" sz="3600" dirty="0" smtClean="0">
                <a:latin typeface="TH SarabunIT"/>
                <a:cs typeface="Angsana New" pitchFamily="18" charset="-34"/>
              </a:rPr>
              <a:t>5. ความมั่นคงแห่งชาติด้านอื่นๆ (วิทยาศาสตร์, เทคโนโลยี, </a:t>
            </a:r>
          </a:p>
          <a:p>
            <a:pPr marL="514350" indent="-514350" fontAlgn="base">
              <a:spcBef>
                <a:spcPct val="0"/>
              </a:spcBef>
              <a:spcAft>
                <a:spcPct val="0"/>
              </a:spcAft>
            </a:pPr>
            <a:r>
              <a:rPr lang="th-TH" sz="3600" dirty="0" smtClean="0">
                <a:latin typeface="TH SarabunIT"/>
                <a:cs typeface="Angsana New" pitchFamily="18" charset="-34"/>
              </a:rPr>
              <a:t>                                                     การพลังงาน, สิ่งแวดล้อม)                                               </a:t>
            </a:r>
          </a:p>
          <a:p>
            <a:pPr marL="514350" marR="0" lvl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cs typeface="Angsana New" pitchFamily="18" charset="-34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6084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:\image003-790728.jpg"/>
          <p:cNvPicPr>
            <a:picLocks noChangeAspect="1" noChangeArrowheads="1"/>
          </p:cNvPicPr>
          <p:nvPr/>
        </p:nvPicPr>
        <p:blipFill>
          <a:blip r:embed="rId2" cstate="print">
            <a:lum bright="85000" contrast="-5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" name="ตัวแทนหมายเลขภาพนิ่ง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FE5C0-B4EA-4329-94EC-6F76B70F3ED7}" type="slidenum">
              <a:rPr lang="th-TH" smtClean="0"/>
              <a:pPr>
                <a:defRPr/>
              </a:pPr>
              <a:t>3</a:t>
            </a:fld>
            <a:endParaRPr lang="th-TH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1142976" y="332656"/>
            <a:ext cx="7358114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cs typeface="Angsana New" pitchFamily="18" charset="-34"/>
              </a:rPr>
              <a:t>แนวทางการขับเคลื่อนงานด้านความมั่นคง  14  ประเด็น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cs typeface="Angsana New" pitchFamily="18" charset="-34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cs typeface="Angsana New" pitchFamily="18" charset="-34"/>
              </a:rPr>
              <a:t>  </a:t>
            </a: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cs typeface="Angsana New" pitchFamily="18" charset="-34"/>
              </a:rPr>
              <a:t>1.  การปกป้องและเชิดชูสถาบันพระมหากษัตริย์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cs typeface="Angsana New" pitchFamily="18" charset="-34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cs typeface="Angsana New" pitchFamily="18" charset="-34"/>
              </a:rPr>
              <a:t>   2.  ความเป็นธรรม   ความปรองดองและความสมานฉันท์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cs typeface="Angsana New" pitchFamily="18" charset="-34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cs typeface="Angsana New" pitchFamily="18" charset="-34"/>
              </a:rPr>
              <a:t>   3.  การแก้ปัญหาในจังหวัดชายแดนใต้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cs typeface="Angsana New" pitchFamily="18" charset="-34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cs typeface="Angsana New" pitchFamily="18" charset="-34"/>
              </a:rPr>
              <a:t>   4.  การบริหารจัดการชายแดน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cs typeface="Angsana New" pitchFamily="18" charset="-34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cs typeface="Angsana New" pitchFamily="18" charset="-34"/>
              </a:rPr>
              <a:t>   5.  การก่อการร้ายสากลและอาชญากรข้ามขาติ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cs typeface="Angsana New" pitchFamily="18" charset="-34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cs typeface="Angsana New" pitchFamily="18" charset="-34"/>
              </a:rPr>
              <a:t>   6.  ความมั่นคงทางทะเล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cs typeface="Angsana New" pitchFamily="18" charset="-34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cs typeface="Angsana New" pitchFamily="18" charset="-34"/>
              </a:rPr>
              <a:t>   7.  ผู้หลบหนีเข้าเมือง, แรงงานผิดกฎหมายและการค้ามนุษย์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   8. การทุจริตคอรัปชั่น</a:t>
            </a:r>
            <a:endParaRPr lang="en-US" sz="2400" dirty="0" smtClean="0">
              <a:latin typeface="Angsana New" pitchFamily="18" charset="-34"/>
              <a:cs typeface="Angsana New" pitchFamily="18" charset="-34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   9. ความมั่นคงทางเทคโนโลยีสารสนเทศและไซเบอร์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 10. ฐานทรัพยากรธรรมชาติ  สิ่งแวดล้อม  พลังงาน  และอาหาร</a:t>
            </a:r>
            <a:endParaRPr lang="en-US" sz="2400" dirty="0" smtClean="0">
              <a:latin typeface="Angsana New" pitchFamily="18" charset="-34"/>
              <a:cs typeface="Angsana New" pitchFamily="18" charset="-34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 11.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 การป้องกันประเทศ  การเตรียมพร้อม  และภัยพิบัติ</a:t>
            </a:r>
            <a:endParaRPr lang="en-US" sz="2400" dirty="0" smtClean="0">
              <a:latin typeface="Angsana New" pitchFamily="18" charset="-34"/>
              <a:cs typeface="Angsana New" pitchFamily="18" charset="-34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 12. การข่าวกรอง</a:t>
            </a:r>
            <a:endParaRPr lang="en-US" sz="2400" dirty="0" smtClean="0">
              <a:latin typeface="Angsana New" pitchFamily="18" charset="-34"/>
              <a:cs typeface="Angsana New" pitchFamily="18" charset="-34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 13. ประชาคมการเมือง  และความมั่นคงอาเซียน </a:t>
            </a:r>
            <a:endParaRPr lang="en-US" sz="2400" dirty="0" smtClean="0">
              <a:latin typeface="Angsana New" pitchFamily="18" charset="-34"/>
              <a:cs typeface="Angsana New" pitchFamily="18" charset="-34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 14. ดุลยภาพในการดำเนินความสัมพันธ์ระหว่างประเทศ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cs typeface="Angsana New" pitchFamily="18" charset="-34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6084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FE5C0-B4EA-4329-94EC-6F76B70F3ED7}" type="slidenum">
              <a:rPr lang="th-TH" smtClean="0"/>
              <a:pPr>
                <a:defRPr/>
              </a:pPr>
              <a:t>4</a:t>
            </a:fld>
            <a:endParaRPr lang="th-TH"/>
          </a:p>
        </p:txBody>
      </p:sp>
      <p:pic>
        <p:nvPicPr>
          <p:cNvPr id="5" name="Picture 2" descr="H:\image003-790728.jpg"/>
          <p:cNvPicPr>
            <a:picLocks noChangeAspect="1" noChangeArrowheads="1"/>
          </p:cNvPicPr>
          <p:nvPr/>
        </p:nvPicPr>
        <p:blipFill>
          <a:blip r:embed="rId2" cstate="print">
            <a:lum bright="85000" contrast="-5000"/>
          </a:blip>
          <a:srcRect/>
          <a:stretch>
            <a:fillRect/>
          </a:stretch>
        </p:blipFill>
        <p:spPr bwMode="auto">
          <a:xfrm>
            <a:off x="2272" y="2272"/>
            <a:ext cx="9144000" cy="6858000"/>
          </a:xfrm>
          <a:prstGeom prst="rect">
            <a:avLst/>
          </a:prstGeom>
          <a:noFill/>
        </p:spPr>
      </p:pic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1142976" y="1071546"/>
            <a:ext cx="7317456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thaiDist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ts val="2800"/>
              <a:buFont typeface="Arial" pitchFamily="34" charset="0"/>
              <a:buChar char="-"/>
            </a:pPr>
            <a:r>
              <a:rPr kumimoji="0" lang="th-TH" sz="3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> ประเด็น</a:t>
            </a:r>
            <a:r>
              <a:rPr kumimoji="0" lang="th-TH" sz="3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>ด้านความมั่นคง 14 ประเด็นดังกล่าว  </a:t>
            </a:r>
            <a:r>
              <a:rPr kumimoji="0" lang="th-TH" sz="3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>สมช</a:t>
            </a:r>
            <a:r>
              <a:rPr kumimoji="0" lang="th-TH" sz="3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>.เสนอ  </a:t>
            </a:r>
          </a:p>
          <a:p>
            <a:pPr lvl="0" algn="thaiDist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ts val="2800"/>
            </a:pPr>
            <a:r>
              <a:rPr kumimoji="0" lang="th-TH" sz="3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>  </a:t>
            </a:r>
            <a:r>
              <a:rPr kumimoji="0" lang="th-TH" sz="3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> </a:t>
            </a:r>
            <a:r>
              <a:rPr kumimoji="0" lang="th-TH" sz="3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>ให้</a:t>
            </a:r>
            <a:r>
              <a:rPr kumimoji="0" lang="th-TH" sz="3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> </a:t>
            </a:r>
            <a:r>
              <a:rPr kumimoji="0" lang="th-TH" sz="3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>รอง </a:t>
            </a:r>
            <a:r>
              <a:rPr kumimoji="0" lang="th-TH" sz="3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>นรม</a:t>
            </a:r>
            <a:r>
              <a:rPr kumimoji="0" lang="th-TH" sz="3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>. ด้านความมั่น</a:t>
            </a:r>
            <a:r>
              <a:rPr lang="th-TH" sz="3400" dirty="0" smtClean="0">
                <a:latin typeface="Arial" pitchFamily="34" charset="0"/>
                <a:cs typeface="Angsana New" pitchFamily="18" charset="-34"/>
              </a:rPr>
              <a:t>คง</a:t>
            </a:r>
            <a:r>
              <a:rPr kumimoji="0" lang="th-TH" sz="3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>  ใช้เป็นแนวทาง</a:t>
            </a:r>
            <a:r>
              <a:rPr kumimoji="0" lang="th-TH" sz="3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>ในการ</a:t>
            </a:r>
            <a:r>
              <a:rPr kumimoji="0" lang="th-TH" sz="3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>   </a:t>
            </a:r>
            <a:endParaRPr kumimoji="0" lang="th-TH" sz="3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lvl="0" algn="thaiDist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ts val="2800"/>
            </a:pPr>
            <a:r>
              <a:rPr kumimoji="0" lang="th-TH" sz="3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> </a:t>
            </a:r>
            <a:r>
              <a:rPr kumimoji="0" lang="th-TH" sz="3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>  </a:t>
            </a:r>
            <a:r>
              <a:rPr kumimoji="0" lang="th-TH" sz="3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>ขับเคลื่อน </a:t>
            </a:r>
            <a:r>
              <a:rPr kumimoji="0" lang="th-TH" sz="3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>  </a:t>
            </a:r>
            <a:r>
              <a:rPr kumimoji="0" lang="th-TH" sz="3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>งานด้านความมั่นคงของส่วนราชการ  และเป็น</a:t>
            </a:r>
          </a:p>
          <a:p>
            <a:pPr lvl="0" algn="thaiDist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ts val="2800"/>
            </a:pPr>
            <a:r>
              <a:rPr kumimoji="0" lang="th-TH" sz="3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> </a:t>
            </a:r>
            <a:r>
              <a:rPr kumimoji="0" lang="th-TH" sz="3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>  </a:t>
            </a:r>
            <a:r>
              <a:rPr kumimoji="0" lang="th-TH" sz="3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>เครื่องมือ</a:t>
            </a:r>
            <a:r>
              <a:rPr kumimoji="0" lang="th-TH" sz="3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>ในการ</a:t>
            </a:r>
            <a:r>
              <a:rPr kumimoji="0" lang="th-TH" sz="3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>อำนวยการติดตาม</a:t>
            </a:r>
            <a:r>
              <a:rPr kumimoji="0" lang="th-TH" sz="3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>ผล   ตาม</a:t>
            </a:r>
            <a:r>
              <a:rPr kumimoji="0" lang="th-TH" sz="3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>นโยบายรัฐบาล</a:t>
            </a:r>
          </a:p>
          <a:p>
            <a:pPr marL="0" marR="0" lvl="0" indent="0" algn="thai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>- ฝ่าย</a:t>
            </a:r>
            <a:r>
              <a:rPr kumimoji="0" lang="th-TH" sz="3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>ปกครอง / หน่วยงานด้านความมั่นคง  ต้องมี</a:t>
            </a:r>
            <a:r>
              <a:rPr kumimoji="0" lang="th-TH" sz="3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>ความเข้าใจ  </a:t>
            </a:r>
          </a:p>
          <a:p>
            <a:pPr marL="0" marR="0" lvl="0" indent="0" algn="thai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>   </a:t>
            </a:r>
            <a:r>
              <a:rPr kumimoji="0" lang="th-TH" sz="3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>และจัดทำแผนรองรับ  รวม ทั้งให้นโยบายและกำกับดูแล</a:t>
            </a:r>
          </a:p>
          <a:p>
            <a:pPr marL="0" marR="0" lvl="0" indent="0" algn="thai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>   </a:t>
            </a:r>
            <a:r>
              <a:rPr kumimoji="0" lang="th-TH" sz="3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>การ</a:t>
            </a:r>
            <a:r>
              <a:rPr kumimoji="0" lang="th-TH" sz="3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> </a:t>
            </a:r>
            <a:r>
              <a:rPr kumimoji="0" lang="th-TH" sz="3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>ปฏิบัติงานของหน่วยงานตนเอง</a:t>
            </a:r>
            <a:endParaRPr kumimoji="0" lang="th-TH" sz="3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:\image003-790728.jpg"/>
          <p:cNvPicPr>
            <a:picLocks noChangeAspect="1" noChangeArrowheads="1"/>
          </p:cNvPicPr>
          <p:nvPr/>
        </p:nvPicPr>
        <p:blipFill>
          <a:blip r:embed="rId2" cstate="print">
            <a:lum bright="85000" contrast="-5000"/>
          </a:blip>
          <a:srcRect/>
          <a:stretch>
            <a:fillRect/>
          </a:stretch>
        </p:blipFill>
        <p:spPr bwMode="auto">
          <a:xfrm>
            <a:off x="15861" y="0"/>
            <a:ext cx="9144000" cy="6858000"/>
          </a:xfrm>
          <a:prstGeom prst="rect">
            <a:avLst/>
          </a:prstGeom>
          <a:noFill/>
        </p:spPr>
      </p:pic>
      <p:sp>
        <p:nvSpPr>
          <p:cNvPr id="12" name="ตัวแทนหมายเลขภาพนิ่ง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FE5C0-B4EA-4329-94EC-6F76B70F3ED7}" type="slidenum">
              <a:rPr lang="th-TH" smtClean="0"/>
              <a:pPr>
                <a:defRPr/>
              </a:pPr>
              <a:t>5</a:t>
            </a:fld>
            <a:endParaRPr lang="th-TH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2699792" y="980728"/>
            <a:ext cx="488950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cs typeface="Angsana New" pitchFamily="18" charset="-34"/>
              </a:rPr>
              <a:t>สถานการณ์บ้านเมืองปัจจุบัน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ts val="2400"/>
              <a:buFont typeface="Arial" pitchFamily="34" charset="0"/>
              <a:buChar char="-"/>
              <a:tabLst/>
            </a:pP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cs typeface="Angsana New" pitchFamily="18" charset="-34"/>
              </a:rPr>
              <a:t>  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cs typeface="Angsana New" pitchFamily="18" charset="-34"/>
              </a:rPr>
              <a:t>อยู่ในภาวะไม่ปกติ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ts val="2400"/>
              <a:buFont typeface="Arial" pitchFamily="34" charset="0"/>
              <a:buChar char="-"/>
              <a:tabLst/>
            </a:pP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cs typeface="Angsana New" pitchFamily="18" charset="-34"/>
              </a:rPr>
              <a:t> </a:t>
            </a:r>
            <a:r>
              <a:rPr kumimoji="0" lang="th-TH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cs typeface="Angsana New" pitchFamily="18" charset="-34"/>
              </a:rPr>
              <a:t>คสช.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cs typeface="Angsana New" pitchFamily="18" charset="-34"/>
              </a:rPr>
              <a:t> เข้ามาแก้ปัญหา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ts val="2400"/>
              <a:buFont typeface="Arial" pitchFamily="34" charset="0"/>
              <a:buChar char="-"/>
              <a:tabLst/>
            </a:pP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cs typeface="Angsana New" pitchFamily="18" charset="-34"/>
              </a:rPr>
              <a:t> กำหนด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cs typeface="Angsana New" pitchFamily="18" charset="-34"/>
              </a:rPr>
              <a:t>Road map 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cs typeface="Angsana New" pitchFamily="18" charset="-34"/>
              </a:rPr>
              <a:t>เป็น 3 ระยะ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cs typeface="Angsana New" pitchFamily="18" charset="-34"/>
              </a:rPr>
              <a:t>       </a:t>
            </a:r>
            <a:endParaRPr kumimoji="0" lang="th-TH" sz="2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6084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:\image003-790728.jpg"/>
          <p:cNvPicPr>
            <a:picLocks noChangeAspect="1" noChangeArrowheads="1"/>
          </p:cNvPicPr>
          <p:nvPr/>
        </p:nvPicPr>
        <p:blipFill>
          <a:blip r:embed="rId2" cstate="print">
            <a:lum bright="85000" contrast="-5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" name="ตัวแทนหมายเลขภาพนิ่ง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FE5C0-B4EA-4329-94EC-6F76B70F3ED7}" type="slidenum">
              <a:rPr lang="th-TH" smtClean="0"/>
              <a:pPr>
                <a:defRPr/>
              </a:pPr>
              <a:t>6</a:t>
            </a:fld>
            <a:endParaRPr lang="th-TH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785886" y="200668"/>
            <a:ext cx="7358114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sz="2700" b="1" u="sng" dirty="0" smtClean="0">
                <a:latin typeface="Angsana New" pitchFamily="18" charset="-34"/>
                <a:cs typeface="Angsana New" pitchFamily="18" charset="-34"/>
              </a:rPr>
              <a:t>ระยะที่ 1</a:t>
            </a:r>
            <a:endParaRPr lang="th-TH" sz="2700" b="1" dirty="0" smtClean="0">
              <a:latin typeface="Angsana New" pitchFamily="18" charset="-34"/>
              <a:cs typeface="Angsana New" pitchFamily="18" charset="-34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       </a:t>
            </a:r>
            <a:r>
              <a:rPr lang="th-TH" sz="2500" dirty="0" smtClean="0">
                <a:latin typeface="Angsana New" pitchFamily="18" charset="-34"/>
                <a:cs typeface="Angsana New" pitchFamily="18" charset="-34"/>
              </a:rPr>
              <a:t>- ยุติความขัดแย้ง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sz="2500" dirty="0" smtClean="0">
                <a:latin typeface="Angsana New" pitchFamily="18" charset="-34"/>
                <a:cs typeface="Angsana New" pitchFamily="18" charset="-34"/>
              </a:rPr>
              <a:t>           - คืนความสุขให้คนในชาติ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sz="2500" dirty="0" smtClean="0">
                <a:latin typeface="Angsana New" pitchFamily="18" charset="-34"/>
                <a:cs typeface="Angsana New" pitchFamily="18" charset="-34"/>
              </a:rPr>
              <a:t>           - แก้ปัญหาเร่งด่วนให้กับประชาชน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sz="2500" dirty="0" smtClean="0">
                <a:latin typeface="Angsana New" pitchFamily="18" charset="-34"/>
                <a:cs typeface="Angsana New" pitchFamily="18" charset="-34"/>
              </a:rPr>
              <a:t>           - ตรวจสอบโครงการต่าง ๆ และเร่งรัดการใช้จ่ายงบประมาณปี 57 ที่ยังค้างอยู่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sz="2500" dirty="0" smtClean="0">
                <a:latin typeface="Angsana New" pitchFamily="18" charset="-34"/>
                <a:cs typeface="Angsana New" pitchFamily="18" charset="-34"/>
              </a:rPr>
              <a:t>           - สร้างบรรยากาศที่เกื้อกูลต่อการเปลี่ยนผ่านไปสู่ระยะที่ 2</a:t>
            </a:r>
            <a:endParaRPr lang="th-TH" sz="2500" b="1" u="sng" dirty="0" smtClean="0">
              <a:latin typeface="Arial" pitchFamily="34" charset="0"/>
              <a:cs typeface="Angsana New" pitchFamily="18" charset="-34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sz="2700" b="1" u="sng" dirty="0" smtClean="0">
                <a:latin typeface="Arial" pitchFamily="34" charset="0"/>
                <a:cs typeface="Angsana New" pitchFamily="18" charset="-34"/>
              </a:rPr>
              <a:t>ระยะที่ 2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sz="3200" dirty="0" smtClean="0">
                <a:latin typeface="Arial" pitchFamily="34" charset="0"/>
                <a:cs typeface="Angsana New" pitchFamily="18" charset="-34"/>
              </a:rPr>
              <a:t>        </a:t>
            </a:r>
            <a:r>
              <a:rPr lang="th-TH" sz="2500" dirty="0" smtClean="0">
                <a:latin typeface="Arial" pitchFamily="34" charset="0"/>
                <a:cs typeface="Angsana New" pitchFamily="18" charset="-34"/>
              </a:rPr>
              <a:t>- รัฐธรรมนูญชั่วคราว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sz="2500" dirty="0" smtClean="0">
                <a:latin typeface="Arial" pitchFamily="34" charset="0"/>
                <a:cs typeface="Angsana New" pitchFamily="18" charset="-34"/>
              </a:rPr>
              <a:t>          - </a:t>
            </a:r>
            <a:r>
              <a:rPr lang="th-TH" sz="2500" dirty="0" err="1" smtClean="0">
                <a:latin typeface="Arial" pitchFamily="34" charset="0"/>
                <a:cs typeface="Angsana New" pitchFamily="18" charset="-34"/>
              </a:rPr>
              <a:t>สนช.</a:t>
            </a:r>
            <a:endParaRPr lang="th-TH" sz="2500" dirty="0" smtClean="0">
              <a:latin typeface="Arial" pitchFamily="34" charset="0"/>
              <a:cs typeface="Angsana New" pitchFamily="18" charset="-34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sz="2500" dirty="0" smtClean="0">
                <a:latin typeface="Arial" pitchFamily="34" charset="0"/>
                <a:cs typeface="Angsana New" pitchFamily="18" charset="-34"/>
              </a:rPr>
              <a:t>          - สรรหานายกรัฐมนตรี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sz="2500" dirty="0" smtClean="0">
                <a:latin typeface="Arial" pitchFamily="34" charset="0"/>
                <a:cs typeface="Angsana New" pitchFamily="18" charset="-34"/>
              </a:rPr>
              <a:t>          - จัดตั้ง ครม. บริหารประเทศ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sz="2500" dirty="0" smtClean="0">
                <a:latin typeface="Arial" pitchFamily="34" charset="0"/>
                <a:cs typeface="Angsana New" pitchFamily="18" charset="-34"/>
              </a:rPr>
              <a:t>          - จัดตั้ง </a:t>
            </a:r>
            <a:r>
              <a:rPr lang="th-TH" sz="2500" dirty="0" err="1" smtClean="0">
                <a:latin typeface="Arial" pitchFamily="34" charset="0"/>
                <a:cs typeface="Angsana New" pitchFamily="18" charset="-34"/>
              </a:rPr>
              <a:t>สปช.</a:t>
            </a:r>
            <a:r>
              <a:rPr lang="th-TH" sz="2500" dirty="0" smtClean="0">
                <a:latin typeface="Arial" pitchFamily="34" charset="0"/>
                <a:cs typeface="Angsana New" pitchFamily="18" charset="-34"/>
              </a:rPr>
              <a:t> และคณะ </a:t>
            </a:r>
            <a:r>
              <a:rPr lang="th-TH" sz="2500" dirty="0" err="1" smtClean="0">
                <a:latin typeface="Arial" pitchFamily="34" charset="0"/>
                <a:cs typeface="Angsana New" pitchFamily="18" charset="-34"/>
              </a:rPr>
              <a:t>กมธ.</a:t>
            </a:r>
            <a:r>
              <a:rPr lang="th-TH" sz="2500" dirty="0" smtClean="0">
                <a:latin typeface="Arial" pitchFamily="34" charset="0"/>
                <a:cs typeface="Angsana New" pitchFamily="18" charset="-34"/>
              </a:rPr>
              <a:t> ร่างรัฐธรรมนูญ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sz="2500" dirty="0" smtClean="0">
                <a:latin typeface="Arial" pitchFamily="34" charset="0"/>
                <a:cs typeface="Angsana New" pitchFamily="18" charset="-34"/>
              </a:rPr>
              <a:t>          - เตรียมการเลือกตั้ง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sz="2700" b="1" u="sng" dirty="0" smtClean="0">
                <a:latin typeface="Arial" pitchFamily="34" charset="0"/>
                <a:cs typeface="Angsana New" pitchFamily="18" charset="-34"/>
              </a:rPr>
              <a:t>ระยะที่ 3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sz="3200" dirty="0" smtClean="0">
                <a:latin typeface="Arial" pitchFamily="34" charset="0"/>
                <a:cs typeface="Angsana New" pitchFamily="18" charset="-34"/>
              </a:rPr>
              <a:t>       </a:t>
            </a:r>
            <a:r>
              <a:rPr lang="th-TH" sz="2500" dirty="0" smtClean="0">
                <a:latin typeface="Arial" pitchFamily="34" charset="0"/>
                <a:cs typeface="Angsana New" pitchFamily="18" charset="-34"/>
              </a:rPr>
              <a:t>- เลือกตั้ง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sz="2500" dirty="0" smtClean="0">
                <a:latin typeface="Arial" pitchFamily="34" charset="0"/>
                <a:cs typeface="Angsana New" pitchFamily="18" charset="-34"/>
              </a:rPr>
              <a:t>         - รัฐบาลบริหารประเทศ</a:t>
            </a:r>
          </a:p>
        </p:txBody>
      </p:sp>
    </p:spTree>
    <p:extLst>
      <p:ext uri="{BB962C8B-B14F-4D97-AF65-F5344CB8AC3E}">
        <p14:creationId xmlns:p14="http://schemas.microsoft.com/office/powerpoint/2010/main" val="376084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:\image003-790728.jpg"/>
          <p:cNvPicPr>
            <a:picLocks noChangeAspect="1" noChangeArrowheads="1"/>
          </p:cNvPicPr>
          <p:nvPr/>
        </p:nvPicPr>
        <p:blipFill>
          <a:blip r:embed="rId2" cstate="print">
            <a:lum bright="85000" contrast="-5000"/>
          </a:blip>
          <a:srcRect/>
          <a:stretch>
            <a:fillRect/>
          </a:stretch>
        </p:blipFill>
        <p:spPr bwMode="auto">
          <a:xfrm>
            <a:off x="-106325" y="0"/>
            <a:ext cx="9144000" cy="6858000"/>
          </a:xfrm>
          <a:prstGeom prst="rect">
            <a:avLst/>
          </a:prstGeom>
          <a:noFill/>
        </p:spPr>
      </p:pic>
      <p:sp>
        <p:nvSpPr>
          <p:cNvPr id="12" name="ตัวแทนหมายเลขภาพนิ่ง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FE5C0-B4EA-4329-94EC-6F76B70F3ED7}" type="slidenum">
              <a:rPr lang="th-TH" smtClean="0"/>
              <a:pPr>
                <a:defRPr/>
              </a:pPr>
              <a:t>7</a:t>
            </a:fld>
            <a:endParaRPr lang="th-TH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9552" y="500042"/>
            <a:ext cx="9685983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cs typeface="Angsana New" pitchFamily="18" charset="-34"/>
              </a:rPr>
              <a:t>ความมั่นคงแห่งชาติด้านสังคมจิตวิทยา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cs typeface="Angsana New" pitchFamily="18" charset="-34"/>
              </a:rPr>
              <a:t>สังคมจิตวิทยา      มีความสำคัญและมีขอบเขตกว้างขวาง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th-TH" sz="3600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cs typeface="Angsana New" pitchFamily="18" charset="-34"/>
              </a:rPr>
              <a:t>                             </a:t>
            </a:r>
            <a:r>
              <a:rPr kumimoji="0" lang="th-TH" sz="36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cs typeface="Angsana New" pitchFamily="18" charset="-34"/>
              </a:rPr>
              <a:t>เพราะเป็นเรื่องเกี่ยวกับคนและกลุ่มคน 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 (สังคม)                          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cs typeface="Angsana New" pitchFamily="18" charset="-34"/>
              </a:rPr>
              <a:t>                             ครอบครัว      ระดับประเทศ      ระดับโลก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3600" baseline="0" dirty="0" smtClean="0">
                <a:latin typeface="Angsana New" pitchFamily="18" charset="-34"/>
                <a:cs typeface="Angsana New" pitchFamily="18" charset="-34"/>
              </a:rPr>
              <a:t>ปัจจัยที่เกี่ยวข้องกับสังคมจิตวิทยา      ประชากร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 การศึกษา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th-TH" sz="3600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cs typeface="Angsana New" pitchFamily="18" charset="-34"/>
              </a:rPr>
              <a:t>                                                            ศาสนา สถาบันพระมหา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กษัตริย์</a:t>
            </a:r>
            <a:endParaRPr kumimoji="0" lang="th-TH" sz="3600" b="0" i="0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cs typeface="Angsana New" pitchFamily="18" charset="-34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                                                            วัฒนธรรมไทย </a:t>
            </a:r>
            <a:r>
              <a:rPr lang="th-TH" sz="3600" dirty="0" err="1" smtClean="0">
                <a:latin typeface="Angsana New" pitchFamily="18" charset="-34"/>
                <a:cs typeface="Angsana New" pitchFamily="18" charset="-34"/>
              </a:rPr>
              <a:t>อัต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ลักษณ์ไทย ฯลฯ</a:t>
            </a:r>
            <a:endParaRPr kumimoji="0" lang="th-TH" sz="36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6" name="ลูกศรเชื่อมต่อแบบตรง 5"/>
          <p:cNvCxnSpPr/>
          <p:nvPr/>
        </p:nvCxnSpPr>
        <p:spPr>
          <a:xfrm>
            <a:off x="1929471" y="1357298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ลูกศรเชื่อมต่อแบบตรง 6"/>
          <p:cNvCxnSpPr/>
          <p:nvPr/>
        </p:nvCxnSpPr>
        <p:spPr>
          <a:xfrm>
            <a:off x="1908206" y="2468747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ลูกศรเชื่อมต่อแบบตรง 8"/>
          <p:cNvCxnSpPr/>
          <p:nvPr/>
        </p:nvCxnSpPr>
        <p:spPr>
          <a:xfrm>
            <a:off x="3665248" y="2468747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ลูกศรเชื่อมต่อแบบตรง 9"/>
          <p:cNvCxnSpPr/>
          <p:nvPr/>
        </p:nvCxnSpPr>
        <p:spPr>
          <a:xfrm>
            <a:off x="5787123" y="2490012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ลูกศรเชื่อมต่อแบบตรง 10"/>
          <p:cNvCxnSpPr/>
          <p:nvPr/>
        </p:nvCxnSpPr>
        <p:spPr>
          <a:xfrm>
            <a:off x="4311685" y="3015491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084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:\image003-790728.jpg"/>
          <p:cNvPicPr>
            <a:picLocks noChangeAspect="1" noChangeArrowheads="1"/>
          </p:cNvPicPr>
          <p:nvPr/>
        </p:nvPicPr>
        <p:blipFill>
          <a:blip r:embed="rId2" cstate="print">
            <a:lum bright="85000" contrast="-5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" name="ตัวแทนหมายเลขภาพนิ่ง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FE5C0-B4EA-4329-94EC-6F76B70F3ED7}" type="slidenum">
              <a:rPr lang="th-TH" smtClean="0"/>
              <a:pPr>
                <a:defRPr/>
              </a:pPr>
              <a:t>8</a:t>
            </a:fld>
            <a:endParaRPr lang="th-TH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750067" y="674400"/>
            <a:ext cx="7643866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"/>
                <a:cs typeface="Angsana New" pitchFamily="18" charset="-34"/>
              </a:rPr>
              <a:t>อิทธิพลภายนอกต่อการเปลี่ยนแปลงของสังค</a:t>
            </a:r>
            <a:r>
              <a:rPr lang="th-TH" sz="3600" u="sng" dirty="0" smtClean="0">
                <a:latin typeface="TH Sarabun"/>
                <a:cs typeface="Angsana New" pitchFamily="18" charset="-34"/>
              </a:rPr>
              <a:t>มไทย</a:t>
            </a:r>
            <a:endParaRPr kumimoji="0" lang="th-TH" sz="36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"/>
              <a:cs typeface="Angsana New" pitchFamily="18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ts val="2800"/>
              <a:tabLst/>
            </a:pPr>
            <a:r>
              <a:rPr lang="th-TH" sz="3200" dirty="0" smtClean="0">
                <a:latin typeface="TH Sarabun"/>
                <a:cs typeface="Angsana New" pitchFamily="18" charset="-34"/>
              </a:rPr>
              <a:t>1.การปะทะกันระหว่างวัฒนธรรมไทยกับวัฒนธรรมตะวันตก</a:t>
            </a:r>
            <a:endParaRPr kumimoji="0" lang="th-TH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"/>
              <a:cs typeface="Angsana New" pitchFamily="18" charset="-34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sz="3200" dirty="0" smtClean="0">
                <a:latin typeface="TH Sarabun"/>
                <a:cs typeface="Angsana New" pitchFamily="18" charset="-34"/>
              </a:rPr>
              <a:t>2.การพัฒนาคนในสังคมทำให้มีทักษะในการคิด  เพื่อแยกแยะความ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sz="3200" dirty="0" smtClean="0">
                <a:latin typeface="TH Sarabun"/>
                <a:cs typeface="Angsana New" pitchFamily="18" charset="-34"/>
              </a:rPr>
              <a:t>  จริงแท้กับความจริงเทียมของข้อมูลข่าวสาร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sz="3200" dirty="0" smtClean="0">
                <a:latin typeface="TH Sarabun"/>
                <a:cs typeface="Angsana New" pitchFamily="18" charset="-34"/>
              </a:rPr>
              <a:t>3.การเกิดความเหลื่อมล้ำทางการศึกษา  ทั้งในแง่ปริมาณและคุณภาพ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sz="3200" dirty="0" smtClean="0">
                <a:latin typeface="TH Sarabun"/>
                <a:cs typeface="Angsana New" pitchFamily="18" charset="-34"/>
              </a:rPr>
              <a:t>4.การเกิดช่องว่างระหว่างคนต่างรุ่น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sz="3200" dirty="0" smtClean="0">
                <a:latin typeface="TH Sarabun"/>
                <a:cs typeface="Angsana New" pitchFamily="18" charset="-34"/>
              </a:rPr>
              <a:t>5.การเกิดวัฒนธรรมไซเบอร์ที่กิจกรรมต่าง ๆ ในชีวิตเชื่อมถึงกันด้าน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sz="3200" dirty="0" smtClean="0">
                <a:latin typeface="TH Sarabun"/>
                <a:cs typeface="Angsana New" pitchFamily="18" charset="-34"/>
              </a:rPr>
              <a:t>   เครือข่าย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sz="3200" dirty="0" smtClean="0">
                <a:latin typeface="TH Sarabun"/>
                <a:cs typeface="Angsana New" pitchFamily="18" charset="-34"/>
              </a:rPr>
              <a:t>6.สังคมแวดล้อมในสังคมเสื่อมโทรมและเกิดปัญหาเชิงจริยธรรมที่มา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sz="3200" dirty="0" smtClean="0">
                <a:latin typeface="TH Sarabun"/>
                <a:cs typeface="Angsana New" pitchFamily="18" charset="-34"/>
              </a:rPr>
              <a:t>   กับ เทคโนโลยีสมัยใหม่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6084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:\image003-790728.jpg"/>
          <p:cNvPicPr>
            <a:picLocks noChangeAspect="1" noChangeArrowheads="1"/>
          </p:cNvPicPr>
          <p:nvPr/>
        </p:nvPicPr>
        <p:blipFill>
          <a:blip r:embed="rId2" cstate="print">
            <a:lum bright="85000" contrast="-5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" name="ตัวแทนหมายเลขภาพนิ่ง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FE5C0-B4EA-4329-94EC-6F76B70F3ED7}" type="slidenum">
              <a:rPr lang="th-TH" smtClean="0"/>
              <a:pPr>
                <a:defRPr/>
              </a:pPr>
              <a:t>9</a:t>
            </a:fld>
            <a:endParaRPr lang="th-TH"/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755576" y="719028"/>
            <a:ext cx="8001056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UPC" pitchFamily="18" charset="-34"/>
              </a:rPr>
              <a:t>ปัญหาด้านความมั่นคงในสังคมไทย</a:t>
            </a:r>
            <a:r>
              <a:rPr kumimoji="0" lang="en-US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UPC" pitchFamily="18" charset="-34"/>
              </a:rPr>
              <a:t> </a:t>
            </a:r>
            <a:endParaRPr kumimoji="0" lang="th-TH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12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</a:pP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UPC" pitchFamily="18" charset="-34"/>
              </a:rPr>
              <a:t>1. สถาบันหลักของประเทศ     ชาติ ศาสนา  พระมหากษัตริย์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</a:pP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UPC" pitchFamily="18" charset="-34"/>
              </a:rPr>
              <a:t>2. </a:t>
            </a:r>
            <a:r>
              <a:rPr kumimoji="0" lang="th-TH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UPC" pitchFamily="18" charset="-34"/>
                <a:cs typeface="AngsanaUPC" pitchFamily="18" charset="-34"/>
              </a:rPr>
              <a:t>คน และกลุ่มคน</a:t>
            </a:r>
            <a:r>
              <a:rPr kumimoji="0" lang="th-TH" sz="32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UPC" pitchFamily="18" charset="-34"/>
                <a:cs typeface="AngsanaUPC" pitchFamily="18" charset="-34"/>
              </a:rPr>
              <a:t>     สมัยเก่า </a:t>
            </a:r>
            <a:r>
              <a:rPr kumimoji="0" lang="en-US" sz="32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UPC" pitchFamily="18" charset="-34"/>
                <a:cs typeface="AngsanaUPC" pitchFamily="18" charset="-34"/>
              </a:rPr>
              <a:t>VS </a:t>
            </a:r>
            <a:r>
              <a:rPr kumimoji="0" lang="th-TH" sz="32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UPC" pitchFamily="18" charset="-34"/>
                <a:cs typeface="AngsanaUPC" pitchFamily="18" charset="-34"/>
              </a:rPr>
              <a:t>สมัยใหม่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</a:pP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UPC" pitchFamily="18" charset="-34"/>
              </a:rPr>
              <a:t>3. ระบบในการพัฒนาคนและประเทศ     แผนพัฒนาเศรษฐกิจและสังคม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</a:pPr>
            <a:r>
              <a:rPr lang="th-TH" sz="3200" dirty="0" smtClean="0">
                <a:latin typeface="Arial" pitchFamily="34" charset="0"/>
                <a:cs typeface="AngsanaUPC" pitchFamily="18" charset="-34"/>
              </a:rPr>
              <a:t>                                                                  แห่งชาติ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VS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 พรรคการเมือง,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</a:pP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UPC" pitchFamily="18" charset="-34"/>
                <a:cs typeface="AngsanaUPC" pitchFamily="18" charset="-34"/>
              </a:rPr>
              <a:t>                                                                  กลุ่มผลประโยชน์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</a:pPr>
            <a:r>
              <a:rPr lang="th-TH" sz="3200" dirty="0" smtClean="0">
                <a:latin typeface="Arial" pitchFamily="34" charset="0"/>
                <a:cs typeface="AngsanaUPC" pitchFamily="18" charset="-34"/>
              </a:rPr>
              <a:t>4. ประชาธิปไตยที่แท้จริง      ความเข้าใจแท้จริง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VS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 อาศัยประชาธิปไตย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                                                                                    เพื่อพวก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พ้อง</a:t>
            </a:r>
            <a:r>
              <a:rPr lang="th-TH" sz="3200" dirty="0" smtClean="0">
                <a:latin typeface="Arial" pitchFamily="34" charset="0"/>
                <a:cs typeface="AngsanaUPC" pitchFamily="18" charset="-34"/>
              </a:rPr>
              <a:t>ฯลฯ</a:t>
            </a:r>
            <a:endParaRPr kumimoji="0" lang="th-TH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cxnSp>
        <p:nvCxnSpPr>
          <p:cNvPr id="6" name="ลูกศรเชื่อมต่อแบบตรง 5"/>
          <p:cNvCxnSpPr/>
          <p:nvPr/>
        </p:nvCxnSpPr>
        <p:spPr>
          <a:xfrm>
            <a:off x="4286248" y="1714488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ลูกศรเชื่อมต่อแบบตรง 6"/>
          <p:cNvCxnSpPr/>
          <p:nvPr/>
        </p:nvCxnSpPr>
        <p:spPr>
          <a:xfrm>
            <a:off x="3357554" y="2214554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ลูกศรเชื่อมต่อแบบตรง 8"/>
          <p:cNvCxnSpPr/>
          <p:nvPr/>
        </p:nvCxnSpPr>
        <p:spPr>
          <a:xfrm>
            <a:off x="5429256" y="2713032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ลูกศรเชื่อมต่อแบบตรง 9"/>
          <p:cNvCxnSpPr/>
          <p:nvPr/>
        </p:nvCxnSpPr>
        <p:spPr>
          <a:xfrm>
            <a:off x="4143372" y="4143380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084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2110</TotalTime>
  <Words>966</Words>
  <Application>Microsoft Office PowerPoint</Application>
  <PresentationFormat>นำเสนอทางหน้าจอ (4:3)</PresentationFormat>
  <Paragraphs>146</Paragraphs>
  <Slides>13</Slides>
  <Notes>0</Notes>
  <HiddenSlides>1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13</vt:i4>
      </vt:variant>
    </vt:vector>
  </HeadingPairs>
  <TitlesOfParts>
    <vt:vector size="14" baseType="lpstr">
      <vt:lpstr>Office Theme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เหตุผลในการเข้าควบคุมอำนาจการบริหารประเทศของ คสช. 11 ประการ</vt:lpstr>
      <vt:lpstr>ค่านิยม 12 ประการ</vt:lpstr>
      <vt:lpstr>แนวทางการปฏิรูป 11 แนวทาง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การบรรยาย .......</dc:title>
  <dc:creator>Com2Go</dc:creator>
  <cp:lastModifiedBy>Asus</cp:lastModifiedBy>
  <cp:revision>172</cp:revision>
  <dcterms:created xsi:type="dcterms:W3CDTF">2014-06-24T02:47:04Z</dcterms:created>
  <dcterms:modified xsi:type="dcterms:W3CDTF">2009-01-03T00:48:11Z</dcterms:modified>
</cp:coreProperties>
</file>