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90" r:id="rId4"/>
    <p:sldId id="291" r:id="rId5"/>
    <p:sldId id="267" r:id="rId6"/>
    <p:sldId id="266" r:id="rId7"/>
    <p:sldId id="269" r:id="rId8"/>
    <p:sldId id="268" r:id="rId9"/>
    <p:sldId id="278" r:id="rId10"/>
    <p:sldId id="277" r:id="rId11"/>
    <p:sldId id="276" r:id="rId12"/>
    <p:sldId id="275" r:id="rId13"/>
    <p:sldId id="288" r:id="rId14"/>
    <p:sldId id="287" r:id="rId15"/>
    <p:sldId id="286" r:id="rId16"/>
    <p:sldId id="273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29759-690D-4790-9146-1C7B7D1CA2F5}" type="datetimeFigureOut">
              <a:rPr lang="th-TH" smtClean="0"/>
              <a:pPr/>
              <a:t>29/08/55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EC0A-B929-4609-A7C8-B54C2623C6A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ของมูลนิธิและสมาคม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โดย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ดร. อลงกต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วรกี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ผู้อำนวยการส่วนรักษาความสงบเรียบร้อย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 2</a:t>
            </a:r>
          </a:p>
          <a:p>
            <a:pPr algn="ctr">
              <a:buNone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สำนักการสอบสวนและนิติการ กรมการปกครอง กระทรวงมหาดไทย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 lnSpcReduction="10000"/>
          </a:bodyPr>
          <a:lstStyle/>
          <a:p>
            <a:pPr algn="l"/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การประชุมใหญ่สามัญ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ประจำปีของ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สมาคมไม่ได้กระทำตามข้อบังคับของ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สมาคมตามประมวลกฎหมาย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แพ่งและ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พาณิชย์ สมาคมจึง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ไม่สามารถนำมติการประชุมใหญ่สามัญ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ประจำปีมา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ยื่นขอจดทะเบียนเปลี่ยนแปลงกรรมการ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สมาคมได้นั้นนายทะเบียนต้องแจ้งให้สมาคม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ทราบและโต้แย้งก่อนการออกคำสั่งทาง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ปกครองไม่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รับจด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ทะเบียน</a:t>
            </a:r>
          </a:p>
          <a:p>
            <a:pPr algn="l"/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นาย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ทะเบียนมีอำนาจใช้ดุลพินิจโดยขอ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ความเห็น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เพื่อประกอบการ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พิจารณา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อนุญาตเมื่อเห็นว่าข้อเท็จจริง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ยังไม่ชัดเจนเพียงพอ</a:t>
            </a:r>
            <a:endParaRPr lang="en-US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นับวันดำรง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ตำแหน่งของคณะกรรมการ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สมาคมหากมิได้กำหนดไว้ในข้อบังคับสมาคมให้นับตั้งแต่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วันที่นายทะเบียนจดทะเบียน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ให้ยกเว้นมีคำสั่งอื่น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/>
          <a:lstStyle/>
          <a:p>
            <a:pPr algn="l"/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การรอผลการพิจารณาคดีของศาลถือว่าเป็นการตรวจสอบ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ข้อเท็จจริงอย่าง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หนึ่ง ดังนั้นนายทะเบียนสมาคมสามารถรอผลการพิจารณาคดีของศาล เพื่อนำผลการพิจารณาคดีมาประกอบการพิจารณาออกคำสั่งทางปกครอง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ได้ แต่ระหว่าง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ฟ้อง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คดีนั้น หากศาลมิได้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มีคำสั่งเป็นประการใด คำสั่ง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ของทางปกครอง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จึงยังมีผลสมบูรณ์</a:t>
            </a:r>
            <a:endParaRPr lang="th-TH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แม้การ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กีฬาแห่งประเทศไท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ยมีอำนาจกำกับ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ดูแล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สมาคมกีฬาแห่ง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ประเทศ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ไทยตาม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พระราชบัญญัติการกีฬาแห่งประเทศไทย พ.ศ.</a:t>
            </a: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2528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แต่ตามประมวลกฎหมายแพ่งและ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พาณิชย์นั้นการกีฬาแห่งประเทศไทยไม่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มีสิทธิ์ดำเนินกิจกรรมใดๆ โดยไม่ได้รับความยินยอมจากคณะกรรมการบริหารของสมาคม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/>
          </a:bodyPr>
          <a:lstStyle/>
          <a:p>
            <a:pPr algn="l"/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จังหวัดมีคำสั่งไม่อนุญาตจดทะเบียนจัดตั้ง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สมาคมได้เนื่องจากวัตถุประสงค์ของสมาคมขัดกับรัฐธรรมนูญ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แห่งราชอาณาจักรไทย พ.ศ.</a:t>
            </a:r>
            <a:r>
              <a:rPr lang="en-US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2550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ซึงเป็น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ภยันตราย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ต่อความ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สงบสุขของ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ประชาชน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เมื่อศาลมี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คำพิพากษาให้เพิกถอนการประชุมใหญ่สามัญประจำปี และให้เพิกถอนมติที่ประชุมแต่งตั้งกรรมการของ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สมาคมและคดีถึง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ที่สุดแล้ว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นาย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ทะเบียน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สมาคมต้องมี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คำสั่งเพิกถอน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ใบสำคัญการแต่งตั้งกรรมการสมาคมและสถานภาพ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เป็นกรรมการสมาคมย่อมสิ้นสุดทันทีส่งผล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ให้คณะกรรมการสมาคม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ชุดก่อนมี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อำนาจในการบริหารจัดการ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สมาคม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นายทะเบียนไม่มีอำนาจเพิกถอนสมาคมที่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มีชื่อคล้ายหรือเหมือนหรือที่มีวัตถุประสงค์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ตรงกันเพราะ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เป็นสมาคมที่ถูกต้องตามประมวลกฎหมายแพ่งและ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พาณิชย์เพราะนายทะเบียนมีอำนาจตรวจสอบ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่าข้อบังคับของสมาคมไม่ขัดต่อกฎหมายหรือศีลธรรมอันดีของประชาชนหรือไม่เป็นภยันตรายต่อความสงบสุขของประชาช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และมีอำนาจตรวจสอบ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ว่าผู้จะเป็นกรรมการของสมาคมนั้นมีฐานะและความประพฤติเหมาะสม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หรือไม่เท่านั้น</a:t>
            </a:r>
          </a:p>
          <a:p>
            <a:pPr algn="l"/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แม้การ</a:t>
            </a:r>
            <a:r>
              <a:rPr lang="th-TH" sz="3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กีฬาแห่งประเทศไทยมีอำนาจตามพระราชบัญญัติการกีฬาแห่งประเทศไทย พ.ศ.2528 ในการ</a:t>
            </a:r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อนุญาตหรือไม่อนุญาตให้สมาคมกีฬาใช้</a:t>
            </a:r>
            <a:r>
              <a:rPr lang="th-TH" sz="3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คำว่า </a:t>
            </a:r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แห่ง</a:t>
            </a:r>
            <a:r>
              <a:rPr lang="th-TH" sz="3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ประเทศ</a:t>
            </a:r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ไทย</a:t>
            </a:r>
            <a:r>
              <a:rPr lang="en-US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แต่นายทะเบียนสมาคมมีอำนาจเพียงแจ้ง</a:t>
            </a:r>
            <a:r>
              <a:rPr lang="th-TH" sz="3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</a:t>
            </a:r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สมาคมแก้ไข</a:t>
            </a:r>
            <a:r>
              <a:rPr lang="th-TH" sz="3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ชื่อให้ถูกต้องก่อ</a:t>
            </a:r>
            <a:r>
              <a:rPr lang="th-TH" sz="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นขอจดทะเบียนขอแต่งตั้งกรรมการสมาคมชุดใหม่</a:t>
            </a:r>
            <a:endParaRPr lang="en-US" sz="35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หากการประชุม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ใหญ่สามัญประจำปีของ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สมาคมไม่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ชอบ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ด้วยข้อบังคับการ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แก้ไขเพิ่มเติมข้อบังคับและการแต่งตั้งกรรมการขึ้นใหม่ทั้งชุดของสมาคมจึงไม่ชอบด้วยกฎหมาย นายทะเบียน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สมาคมก็ไม่รับ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จด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ทะเบียนแต่งตั้งกรรมการสมาคมขึ้นใหม่ทั้งชุดและแก้ไข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เพิ่มเติมข้อบังคับ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สมาคม</a:t>
            </a:r>
          </a:p>
          <a:p>
            <a:pPr algn="l"/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อุทธรณ์คำสั่งทางปกครองต้องเป็นกรรมการ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และสมาชิกของ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สมาคม</a:t>
            </a:r>
          </a:p>
          <a:p>
            <a:pPr algn="l"/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หากสมาคม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มิได้ดำเนินกิจการตามวัตถุประสงค์ของสมาคมเป็นเวลาติดต่อกันตั้งแต่ 2 ปีขึ้นไป นายทะเบียน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สมาคมมีอำนาจออกคำสั่งถอน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ชื่อสมาคมออกจาก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ทะเบียน</a:t>
            </a:r>
            <a:endParaRPr lang="th-TH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/>
          <a:lstStyle/>
          <a:p>
            <a:pPr algn="l"/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การออกคำสังทางปกครองของนายทะเบียนต้องปฎิบัติตามประมวลกฎหมายแพ่งและพานิชย์ คำวินิจฉัยของรัฐมนตรีว่าการกระทรวงมหาดไทย ความเห็นของคณะกรรมการกฤษฎีกาและคำสั่งศาลเท่านั้นและถือ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ว่ายุติแล้ว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ข้อสรุป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ปัญหาของมูลนิธิและสมาคมคือปัญหาด้านความสับสน ความเข้าใจผิดด้านข้อบังคับและประมวลกฏหมาย มาจากเจ้าพนักงานที่เกี่ยวข้องรวมถึงมูลนิธิ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สมาคมไม่มีความรู้และความเชี่ยวชาญทางกฎหมาย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ปัญหายังมาจากจำนวนเจ้าพนักงานมีน้อยกว่าจำนวนมูลนิธิและสมาคมที่ยื่นคำร้องและที่ร้องเรียนแต่เจ้าพนักงานต้องปฎิบัติหน้าที่ตาม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พระราชบัญญัติวิธีปฏิบัติราชการทางการปกครอง พ.ศ.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2539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ปัญหามาจากผลประโยชน์ภายในมูลนิธิ</a:t>
            </a:r>
            <a:r>
              <a:rPr lang="th-TH" b="1" smtClean="0">
                <a:latin typeface="Angsana New" pitchFamily="18" charset="-34"/>
                <a:cs typeface="Angsana New" pitchFamily="18" charset="-34"/>
              </a:rPr>
              <a:t>และสมาคมและการแยกไม่ออกระหว่างกฎหมายปกครองกับกฎหมายเอกชน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ข้อเสนอแนะ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เพิ่มพูนความรู้และความเชี่ยวชาญทางกฎหมายแก่เจ้าพนักงานที่เกี่ยวข้องรวมถึงมูลนิธิและสมาคม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ิ่มจำนวนเจ้าพนักงานให้สอดคล้องกับจำนวนมูลนิธิและสมาคมที่ยื่นคำร้องและที่ร้องเรียนเพื่อให้สามารถปฎิบัติหน้าที่ตามพระราชบัญญัติวิธีปฏิบัติราชการทางการปกครอง พ.ศ. 2539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สร้างระบบธรรมมาภิบาลในอุดมการณ์ของมูลนิธิและสมาคม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สภาพทั่วไปและเหตุผล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ความสำคัญของปัญหา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001056" cy="5143536"/>
          </a:xfrm>
        </p:spPr>
        <p:txBody>
          <a:bodyPr>
            <a:normAutofit/>
          </a:bodyPr>
          <a:lstStyle/>
          <a:p>
            <a:pPr algn="l"/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มูลนิธิ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และสมาคมเป็นองค์กรนิติบุคคลที่จัดตั้งขึ้นภายใต้ประมวลกฎหมายแพ่งและพาณิชย์ </a:t>
            </a:r>
            <a:endParaRPr lang="th-TH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11,781 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มูลนิธิ </a:t>
            </a:r>
            <a:endParaRPr lang="th-TH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กรุงเทพมหานคร4,219 มูลนิธิ          จังหวัดต่างๆ 7,562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มูลนิธิ </a:t>
            </a:r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13,383 สมาคม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กรุงเทพมหานคร 5,077 สมาคม       จังหวัดต่างๆ 8,306 สมาคม</a:t>
            </a:r>
          </a:p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ปัญหาการ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ปฏิบัติตามข้อบังคับ การตีความข้อบังคับ ความขัดแย้งกันภายในมูลนิธิหรือสมาคมนั้น ๆ </a:t>
            </a:r>
            <a:endParaRPr lang="en-US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สมาคม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cap="small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cap="small" dirty="0">
                <a:latin typeface="Angsana New" pitchFamily="18" charset="-34"/>
                <a:cs typeface="Angsana New" pitchFamily="18" charset="-34"/>
              </a:rPr>
              <a:t>รวมตัวของกลุ่ม</a:t>
            </a:r>
            <a:r>
              <a:rPr lang="th-TH" b="1" cap="small" dirty="0" smtClean="0">
                <a:latin typeface="Angsana New" pitchFamily="18" charset="-34"/>
                <a:cs typeface="Angsana New" pitchFamily="18" charset="-34"/>
              </a:rPr>
              <a:t>บุคคลเพื่อ</a:t>
            </a:r>
            <a:r>
              <a:rPr lang="th-TH" b="1" cap="small" dirty="0">
                <a:latin typeface="Angsana New" pitchFamily="18" charset="-34"/>
                <a:cs typeface="Angsana New" pitchFamily="18" charset="-34"/>
              </a:rPr>
              <a:t>กระทำการใด ๆ เป็นการต่อเนื่อง ไม่ใช่ทำกันเพียงชั่วคราวแล้วเลิก</a:t>
            </a:r>
            <a:r>
              <a:rPr lang="th-TH" b="1" cap="small" dirty="0" smtClean="0">
                <a:latin typeface="Angsana New" pitchFamily="18" charset="-34"/>
                <a:cs typeface="Angsana New" pitchFamily="18" charset="-34"/>
              </a:rPr>
              <a:t>ไปเป็น</a:t>
            </a:r>
            <a:r>
              <a:rPr lang="th-TH" b="1" cap="small" dirty="0">
                <a:latin typeface="Angsana New" pitchFamily="18" charset="-34"/>
                <a:cs typeface="Angsana New" pitchFamily="18" charset="-34"/>
              </a:rPr>
              <a:t>แนวทาง</a:t>
            </a:r>
            <a:r>
              <a:rPr lang="th-TH" b="1" cap="small" dirty="0" smtClean="0">
                <a:latin typeface="Angsana New" pitchFamily="18" charset="-34"/>
                <a:cs typeface="Angsana New" pitchFamily="18" charset="-34"/>
              </a:rPr>
              <a:t>ปฏิบัติต้อง</a:t>
            </a:r>
            <a:r>
              <a:rPr lang="th-TH" b="1" cap="small" dirty="0">
                <a:latin typeface="Angsana New" pitchFamily="18" charset="-34"/>
                <a:cs typeface="Angsana New" pitchFamily="18" charset="-34"/>
              </a:rPr>
              <a:t>จดทะเบียนเป็นนิติบุคคล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ข้อบังคับ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</a:rPr>
              <a:t> 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</a:rPr>
              <a:t>ชื่อ วัตถุประสงค์ </a:t>
            </a:r>
            <a:r>
              <a:rPr lang="th-TH" b="1" dirty="0" smtClean="0">
                <a:solidFill>
                  <a:srgbClr val="C00000"/>
                </a:solidFill>
              </a:rPr>
              <a:t>การ</a:t>
            </a:r>
            <a:r>
              <a:rPr lang="th-TH" b="1" dirty="0">
                <a:solidFill>
                  <a:srgbClr val="C00000"/>
                </a:solidFill>
              </a:rPr>
              <a:t>เลิก</a:t>
            </a:r>
            <a:endParaRPr lang="en-US" b="1" dirty="0">
              <a:solidFill>
                <a:srgbClr val="C00000"/>
              </a:solidFill>
              <a:latin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สมาชิกสมาคม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กรรมการสมาคม</a:t>
            </a:r>
          </a:p>
          <a:p>
            <a:pPr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สถานที่ของ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สมาคม</a:t>
            </a:r>
          </a:p>
          <a:p>
            <a:pPr>
              <a:buNone/>
            </a:pP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การประชุมของที่ประชุมใหญ่</a:t>
            </a:r>
            <a:endParaRPr lang="en-US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มูลนิธิ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+mj-cs"/>
              </a:rPr>
              <a:t>ทรัพย์สิน</a:t>
            </a:r>
            <a:r>
              <a:rPr lang="th-TH" b="1" dirty="0">
                <a:latin typeface="Angsana New" pitchFamily="18" charset="-34"/>
                <a:cs typeface="+mj-cs"/>
              </a:rPr>
              <a:t>ที่จัดสรร</a:t>
            </a:r>
            <a:r>
              <a:rPr lang="th-TH" b="1" dirty="0" smtClean="0">
                <a:latin typeface="Angsana New" pitchFamily="18" charset="-34"/>
                <a:cs typeface="+mj-cs"/>
              </a:rPr>
              <a:t>ไว้เพื่อ</a:t>
            </a:r>
            <a:r>
              <a:rPr lang="th-TH" b="1" dirty="0">
                <a:latin typeface="Angsana New" pitchFamily="18" charset="-34"/>
                <a:cs typeface="+mj-cs"/>
              </a:rPr>
              <a:t>การ</a:t>
            </a:r>
            <a:r>
              <a:rPr lang="th-TH" b="1" dirty="0" smtClean="0">
                <a:latin typeface="Angsana New" pitchFamily="18" charset="-34"/>
                <a:cs typeface="+mj-cs"/>
              </a:rPr>
              <a:t>กุศลสาธารณะ การ</a:t>
            </a:r>
            <a:r>
              <a:rPr lang="th-TH" b="1" dirty="0">
                <a:latin typeface="Angsana New" pitchFamily="18" charset="-34"/>
                <a:cs typeface="+mj-cs"/>
              </a:rPr>
              <a:t>ศาสนา  </a:t>
            </a:r>
            <a:r>
              <a:rPr lang="th-TH" b="1" dirty="0" smtClean="0">
                <a:latin typeface="Angsana New" pitchFamily="18" charset="-34"/>
                <a:cs typeface="+mj-cs"/>
              </a:rPr>
              <a:t>ศิลปะ   </a:t>
            </a:r>
            <a:r>
              <a:rPr lang="th-TH" b="1" dirty="0">
                <a:latin typeface="Angsana New" pitchFamily="18" charset="-34"/>
                <a:cs typeface="+mj-cs"/>
              </a:rPr>
              <a:t>วิทยาศาสตร์  วรรณคดี   การศึกษา  หรือเพื่อสาธารณประโยชน์อย่าง</a:t>
            </a:r>
            <a:r>
              <a:rPr lang="th-TH" b="1" dirty="0" smtClean="0">
                <a:latin typeface="Angsana New" pitchFamily="18" charset="-34"/>
                <a:cs typeface="+mj-cs"/>
              </a:rPr>
              <a:t>อื่นโดย</a:t>
            </a:r>
            <a:r>
              <a:rPr lang="th-TH" b="1" dirty="0">
                <a:latin typeface="Angsana New" pitchFamily="18" charset="-34"/>
                <a:cs typeface="+mj-cs"/>
              </a:rPr>
              <a:t>มิได้มุ่งหาประโยชน์มาแบ่งปันกัน </a:t>
            </a:r>
            <a:r>
              <a:rPr lang="th-TH" b="1" dirty="0" smtClean="0">
                <a:latin typeface="Angsana New" pitchFamily="18" charset="-34"/>
                <a:cs typeface="+mj-cs"/>
              </a:rPr>
              <a:t>และ</a:t>
            </a:r>
            <a:r>
              <a:rPr lang="th-TH" b="1" dirty="0">
                <a:latin typeface="Angsana New" pitchFamily="18" charset="-34"/>
                <a:cs typeface="+mj-cs"/>
              </a:rPr>
              <a:t>ได้จด</a:t>
            </a:r>
            <a:r>
              <a:rPr lang="th-TH" b="1" dirty="0" smtClean="0">
                <a:latin typeface="Angsana New" pitchFamily="18" charset="-34"/>
                <a:cs typeface="+mj-cs"/>
              </a:rPr>
              <a:t>ทะเบียน</a:t>
            </a:r>
            <a:r>
              <a:rPr lang="th-TH" b="1" dirty="0">
                <a:latin typeface="Angsana New" pitchFamily="18" charset="-34"/>
                <a:cs typeface="+mj-cs"/>
              </a:rPr>
              <a:t>เพื่อดำเนินการตามวัตถุประสงค์ของมูลนิธิ</a:t>
            </a:r>
            <a:r>
              <a:rPr lang="th-TH" b="1" dirty="0" smtClean="0">
                <a:latin typeface="Angsana New" pitchFamily="18" charset="-34"/>
                <a:cs typeface="+mj-cs"/>
              </a:rPr>
              <a:t>นั้น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+mj-cs"/>
              </a:rPr>
              <a:t>ข้อบังคับ ชื่อ วัตถุประสงค์ ข้อบังคับ </a:t>
            </a:r>
            <a:r>
              <a:rPr lang="th-TH" b="1" dirty="0">
                <a:solidFill>
                  <a:srgbClr val="C00000"/>
                </a:solidFill>
                <a:cs typeface="+mj-cs"/>
              </a:rPr>
              <a:t>ผู้ตรวจสอบ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บัญชี การเลิก</a:t>
            </a:r>
            <a:endParaRPr lang="en-US" b="1" dirty="0">
              <a:solidFill>
                <a:srgbClr val="C00000"/>
              </a:solidFill>
              <a:latin typeface="Angsana New" pitchFamily="18" charset="-34"/>
              <a:cs typeface="+mj-cs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+mj-cs"/>
              </a:rPr>
              <a:t>ที่ตั้ง</a:t>
            </a:r>
            <a:r>
              <a:rPr lang="th-TH" b="1" dirty="0">
                <a:latin typeface="Angsana New" pitchFamily="18" charset="-34"/>
                <a:cs typeface="+mj-cs"/>
              </a:rPr>
              <a:t>ของสำนักงานมูลนิธิ</a:t>
            </a:r>
            <a:endParaRPr lang="en-US" b="1" dirty="0">
              <a:latin typeface="Angsana New" pitchFamily="18" charset="-34"/>
              <a:cs typeface="+mj-cs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+mj-cs"/>
              </a:rPr>
              <a:t>กรรมการมูลนิธิและ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ข้อบังคับแต่งตั้ง</a:t>
            </a:r>
            <a:r>
              <a:rPr lang="th-TH" b="1" dirty="0">
                <a:solidFill>
                  <a:srgbClr val="C00000"/>
                </a:solidFill>
                <a:cs typeface="+mj-cs"/>
              </a:rPr>
              <a:t>กรรมการ </a:t>
            </a:r>
            <a:endParaRPr lang="th-TH" b="1" dirty="0" smtClean="0">
              <a:solidFill>
                <a:srgbClr val="C00000"/>
              </a:solidFill>
              <a:cs typeface="+mj-cs"/>
            </a:endParaRPr>
          </a:p>
          <a:p>
            <a:pPr>
              <a:buNone/>
            </a:pPr>
            <a:r>
              <a:rPr lang="th-TH" b="1" dirty="0" smtClean="0">
                <a:cs typeface="+mj-cs"/>
              </a:rPr>
              <a:t>การประชุม</a:t>
            </a:r>
            <a:r>
              <a:rPr lang="th-TH" b="1" dirty="0">
                <a:cs typeface="+mj-cs"/>
              </a:rPr>
              <a:t>สามัญประจำปี </a:t>
            </a:r>
            <a:endParaRPr lang="th-TH" b="1" dirty="0" smtClean="0">
              <a:cs typeface="+mj-cs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รายงาน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การดำเนินกิจการของมูลนิธิ</a:t>
            </a:r>
            <a:endParaRPr lang="en-US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/>
          </a:bodyPr>
          <a:lstStyle/>
          <a:p>
            <a:pPr algn="l"/>
            <a:r>
              <a:rPr lang="th-TH" sz="30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มูลนิธิคือทรัพย์สิน</a:t>
            </a:r>
            <a:r>
              <a:rPr lang="th-TH" sz="3000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sz="30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จัดสรรสำหรับการ</a:t>
            </a:r>
            <a:r>
              <a:rPr lang="th-TH" sz="3000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กุศลสาธารณะ การศาสนา ศิลปะ วิทยาศาสตร์ วรรณคดี การศึกษา หรือเพื่อสาธารณประโยชน์อย่างอื่น โดยมิได้มุ่งหาผลประโยชน์มาแบ่งปันกัน </a:t>
            </a:r>
            <a:endParaRPr lang="th-TH" sz="30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ทรัพย์สิน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หมายความรวมทั้งทรัพย์และวัตถุไม่มีรูปร่าง ซึ่งอาจมีราคาและถือเอา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ได้มูลนิธิต้อง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มีทรัพย์สินเป็นกองทุนมีมูลค่าไม่ต่ำกว่า 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บาท ถ้ามีทรัพย์สินอย่างอื่น จะต้องมีเงินสดไม่น้อยกว่า 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250,000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และรวมแล้ว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ต้องมีมูลค่าไม่น้อยกว่า 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endParaRPr lang="th-TH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3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มูลนิธิขอลดหย่อน</a:t>
            </a:r>
            <a:r>
              <a:rPr lang="th-TH" sz="3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ทุน</a:t>
            </a:r>
            <a:r>
              <a:rPr lang="th-TH" sz="3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ทรัพย์เป็น </a:t>
            </a:r>
            <a:r>
              <a:rPr lang="en-US" sz="3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200,000 </a:t>
            </a:r>
            <a:r>
              <a:rPr lang="th-TH" sz="3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ก็ให้เสนอ</a:t>
            </a:r>
            <a:r>
              <a:rPr lang="th-TH" sz="3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เหตุผลเป็น ราย </a:t>
            </a:r>
            <a:r>
              <a:rPr lang="th-TH" sz="3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ๆ ไป </a:t>
            </a:r>
            <a:endParaRPr lang="th-TH" sz="30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3000" b="1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สามารถ</a:t>
            </a:r>
            <a:r>
              <a:rPr lang="th-TH" sz="3000" b="1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ใช้ราคาซื้อขายตามปกติกำหนดเป็นราคาประเมินได้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428867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0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000" b="1" dirty="0" smtClean="0">
                <a:latin typeface="Angsana New" pitchFamily="18" charset="-34"/>
                <a:cs typeface="Angsana New" pitchFamily="18" charset="-34"/>
              </a:rPr>
            </a:b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/>
          <a:lstStyle/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การถอด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ถอนกรรมการ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มูลนิธิ</a:t>
            </a:r>
          </a:p>
          <a:p>
            <a:pPr algn="l"/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คำ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พิพากษาหรือคำสั่ง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ศาลขอ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คุ้มครอง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ชั่วคราว</a:t>
            </a:r>
          </a:p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การเลิกมูลนิธิ</a:t>
            </a:r>
          </a:p>
          <a:p>
            <a:pPr algn="l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คำพิพากษาหรือคำสั่งศาล</a:t>
            </a:r>
          </a:p>
          <a:p>
            <a:pPr algn="l"/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นาย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ทะเบียน พนักงานอัยการ หรือผู้มีส่วนได้เสียคนหนึ่งคนใดร้องขอต่อ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ศาล</a:t>
            </a:r>
            <a:r>
              <a:rPr lang="th-TH" dirty="0"/>
              <a:t>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เพราะเป็น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อำนาจของศาล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 lnSpcReduction="10000"/>
          </a:bodyPr>
          <a:lstStyle/>
          <a:p>
            <a:pPr algn="l"/>
            <a:r>
              <a:rPr lang="th-TH" b="1" dirty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 smtClean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เรี่ยไรต้องมีใบอนุญาต</a:t>
            </a:r>
            <a:r>
              <a:rPr lang="th-TH" b="1" dirty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ทำการ</a:t>
            </a:r>
            <a:r>
              <a:rPr lang="th-TH" b="1" dirty="0" smtClean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เรี่ยไรและใบอนุญาตผู้</a:t>
            </a:r>
            <a:r>
              <a:rPr lang="th-TH" b="1" dirty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ที่ได้รับอนุญาตให้ทำการเรี่ยไร</a:t>
            </a:r>
            <a:r>
              <a:rPr lang="th-TH" b="1" dirty="0" smtClean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โดยหากกระทำผิด</a:t>
            </a:r>
            <a:r>
              <a:rPr lang="th-TH" dirty="0" smtClean="0"/>
              <a:t> </a:t>
            </a:r>
            <a:r>
              <a:rPr lang="th-TH" b="1" dirty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ต้อง</a:t>
            </a:r>
            <a:r>
              <a:rPr lang="th-TH" b="1" dirty="0" smtClean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ระวาง</a:t>
            </a:r>
            <a:r>
              <a:rPr lang="th-TH" b="1" dirty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โทษ</a:t>
            </a:r>
            <a:r>
              <a:rPr lang="th-TH" b="1" dirty="0" smtClean="0">
                <a:solidFill>
                  <a:schemeClr val="accent4"/>
                </a:solidFill>
                <a:latin typeface="Angsana New" pitchFamily="18" charset="-34"/>
                <a:cs typeface="Angsana New" pitchFamily="18" charset="-34"/>
              </a:rPr>
              <a:t>ปรับหรือจำคุกแต่ไม่มีผลต่อมูลนิธิหรือสมาคม</a:t>
            </a:r>
          </a:p>
          <a:p>
            <a:pPr algn="l"/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การอนุญาตจัดตั้งมูลนิธิหรือสมาคมต้องไม่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วัตถุประสงค์ขัด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ต่อ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กฎหมายหรือ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ศีลธรรมอัน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ดีหรือภยันตราย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ต่อความสงบสุขของประชาชนหรือความมั่นคงของ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รัฐตาม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ประมวลกฎหมายแพ่งและ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พาณิชย์ในวันและเวลาที่ขออนุญาต</a:t>
            </a:r>
          </a:p>
          <a:p>
            <a:pPr algn="l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นายทะเบียนไม่รับจดทะเบียนกรรมการสมาคมหากกรรมการสมาคมมี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ฐานะหรือความประพฤติไม่เหมาะสมในการดำเนินการ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ตามวัตถุประสงค์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สมาคมแต่ต้องแจ้ง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เหตุผล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ที่ให้ทราบ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ภายในหกสิบวันนับแต่วันที่ยื่นคำขอจดทะเบียน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/>
          <a:lstStyle/>
          <a:p>
            <a:pPr algn="l"/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นายทะเบียนไม่รับจดทะเบียนหากเอกสารไม่ครบถ้วนและหรือถูกต้องแต่ต้องแจ้งเหตุผลที่ให้ทราบภายในหกสิบวันนับแต่วันที่ยื่นคำขอจดทะเบียน</a:t>
            </a:r>
          </a:p>
          <a:p>
            <a:pPr algn="l"/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ศาลเท่านั้นที่มีอำนาจสั่ง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เพิกถอน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มติประชุมใหญ่ของมูลนิธิหรือสมาคม</a:t>
            </a:r>
          </a:p>
          <a:p>
            <a:pPr algn="l"/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นายทะเบียนจึง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ไม่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มีอำนาจชะลอ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อนุญาตหรือไม่ดำเนินการตามคำขอจดทะเบียนตามพระราชบัญญัติ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จัดตั้งศาลปกครองและวิธีพิจารณาคดีปกครอง พ.ศ.</a:t>
            </a:r>
            <a:r>
              <a:rPr lang="en-US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2542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หากศาล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ก็มิได้มีคำสั่งคุ้มครอง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ชั่วคราว</a:t>
            </a:r>
            <a:endParaRPr lang="en-US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en-US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ปัญหาของมูลนิธิและสมาคม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8180" cy="5143536"/>
          </a:xfrm>
        </p:spPr>
        <p:txBody>
          <a:bodyPr>
            <a:normAutofit/>
          </a:bodyPr>
          <a:lstStyle/>
          <a:p>
            <a:pPr algn="l"/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การออก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คำสั่งทางปกครองต้องแจ้ง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สิทธิและหน้าที่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ให้ผู้นั้นที่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จะถูกบังคับตามคำสั่งทาง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ปกครองได้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ทราบ เพื่อให้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โอกาสผู้นั้นชี้แจง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ข้อเท็จจริงและแสดงเอกสารหลักฐานที่เกี่ยวข้องเพื่อป้องกันสิทธิของตนก่อน แล้ว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เจ้าหน้าที่ต้องพิจารณาว่า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ถูกต้องหรือไม่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เพื่อออก</a:t>
            </a:r>
            <a:r>
              <a:rPr lang="th-TH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คำสั่งทาง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ปกครอง</a:t>
            </a:r>
          </a:p>
          <a:p>
            <a:pPr algn="l"/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หากคำสั่งนั้นมีผลกระทบสิทธิของผู้นั้น ก่อนออกคำสั่งเจ้าหน้าที่ต้องให้โอกาสผู้นั้นทราบข้อเท็จจริงที่เจ้าหน้าที่ใช้เป็นเหตุผลในการออกคำสั่งทางปกครองอย่างเพียงพอ เพื่อให้คู่กรณีได้โต้แย้ง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แสดงพยานหลักฐาน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หักล้าง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ข้อเท็จจริงอีก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ครั้งหนึ่ง เว้นแต่จะเป็น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กรณีจำเป็นรีบด่วนว่าถ้าหาก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ไม่ออกคำสั่งทาง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ปกครองจะ</a:t>
            </a:r>
            <a:r>
              <a:rPr lang="th-TH" b="1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เกิดความเสียหาย</a:t>
            </a:r>
            <a:r>
              <a:rPr lang="th-TH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ร้ายแรง</a:t>
            </a:r>
            <a:endParaRPr lang="th-TH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1445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สภาพทั่วไปและเหตุผล/ความสำคัญของปัญหา</vt:lpstr>
      <vt:lpstr>สมาคม</vt:lpstr>
      <vt:lpstr>มูลนิธิ</vt:lpstr>
      <vt:lpstr>ปัญหาของมูลนิธิและสมาคม</vt:lpstr>
      <vt:lpstr>ปัญหาของมูลนิธิและสมาคม  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ปัญหาของมูลนิธิและสมาคม</vt:lpstr>
      <vt:lpstr>ข้อสรุป</vt:lpstr>
      <vt:lpstr>ข้อเสนอแนะ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37</cp:revision>
  <dcterms:created xsi:type="dcterms:W3CDTF">2012-08-28T09:02:13Z</dcterms:created>
  <dcterms:modified xsi:type="dcterms:W3CDTF">2012-08-29T11:51:41Z</dcterms:modified>
</cp:coreProperties>
</file>