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3" r:id="rId2"/>
    <p:sldId id="275" r:id="rId3"/>
    <p:sldId id="276" r:id="rId4"/>
    <p:sldId id="271" r:id="rId5"/>
    <p:sldId id="267" r:id="rId6"/>
    <p:sldId id="268" r:id="rId7"/>
    <p:sldId id="270" r:id="rId8"/>
    <p:sldId id="258" r:id="rId9"/>
    <p:sldId id="274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72" r:id="rId19"/>
    <p:sldId id="256" r:id="rId20"/>
    <p:sldId id="257" r:id="rId21"/>
    <p:sldId id="269" r:id="rId22"/>
    <p:sldId id="277" r:id="rId23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112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CFDFC04-3194-442F-B14F-9531FEB2C37E}" type="datetimeFigureOut">
              <a:rPr lang="th-TH"/>
              <a:pPr>
                <a:defRPr/>
              </a:pPr>
              <a:t>07/09/54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C9CAC7-646E-4E85-BD3B-75CE2491193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24B045-1386-4110-92CA-24BFEE0446A5}" type="slidenum">
              <a:rPr lang="en-US">
                <a:cs typeface="Cordia New" pitchFamily="34" charset="-34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D30DE-BB44-43C3-8EB8-3E9D97C64450}" type="datetimeFigureOut">
              <a:rPr lang="th-TH"/>
              <a:pPr>
                <a:defRPr/>
              </a:pPr>
              <a:t>07/09/54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EC498-0F4F-4B3E-AFA1-40877EC370F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93CED-ADB0-46DE-AABC-CF7647616950}" type="datetimeFigureOut">
              <a:rPr lang="th-TH"/>
              <a:pPr>
                <a:defRPr/>
              </a:pPr>
              <a:t>07/09/54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93A5B-260A-43BD-8D3B-04A921263F3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612E6-846C-4640-B67D-50C1E7EF6F73}" type="datetimeFigureOut">
              <a:rPr lang="th-TH"/>
              <a:pPr>
                <a:defRPr/>
              </a:pPr>
              <a:t>07/09/54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4D8D7-93CB-4B7A-A7A0-3DDDFEB507C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7B860-E8C7-42C6-B6A4-18E73DADA068}" type="datetimeFigureOut">
              <a:rPr lang="th-TH"/>
              <a:pPr>
                <a:defRPr/>
              </a:pPr>
              <a:t>07/09/54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6456D-F5D1-49EB-B3DF-1F0D333FAA1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2279-478B-4DD0-A3CE-01E76CF8771D}" type="datetimeFigureOut">
              <a:rPr lang="th-TH"/>
              <a:pPr>
                <a:defRPr/>
              </a:pPr>
              <a:t>07/09/54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4521-4194-42A4-91A0-BF9E4F1B2E2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AD281-ABBA-4CAB-8858-1662C0D8718D}" type="datetimeFigureOut">
              <a:rPr lang="th-TH"/>
              <a:pPr>
                <a:defRPr/>
              </a:pPr>
              <a:t>07/09/54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69694-29EF-4242-A07C-CCBFFAE76FF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E2B6D-EB51-4F22-83C9-8B7221FB06BF}" type="datetimeFigureOut">
              <a:rPr lang="th-TH"/>
              <a:pPr>
                <a:defRPr/>
              </a:pPr>
              <a:t>07/09/54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8CEBB-617E-4CBB-BA05-7A7947FDA23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8114E-A905-4F7A-BB5E-745F1FB55254}" type="datetimeFigureOut">
              <a:rPr lang="th-TH"/>
              <a:pPr>
                <a:defRPr/>
              </a:pPr>
              <a:t>07/09/54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F677A-E601-4483-93E5-BEB27EDB750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C191D-7C6E-426D-AB8E-333FBF2D2EF6}" type="datetimeFigureOut">
              <a:rPr lang="th-TH"/>
              <a:pPr>
                <a:defRPr/>
              </a:pPr>
              <a:t>07/09/54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C58F6-D169-4504-A86A-7FD8B6B27A6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C09B4-158E-4360-9187-32775429C6B7}" type="datetimeFigureOut">
              <a:rPr lang="th-TH"/>
              <a:pPr>
                <a:defRPr/>
              </a:pPr>
              <a:t>07/09/54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6FCC4-1219-4AB4-A97C-488AC1B61D6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1B343-7300-46B2-BCA3-C596BAAE97C3}" type="datetimeFigureOut">
              <a:rPr lang="th-TH"/>
              <a:pPr>
                <a:defRPr/>
              </a:pPr>
              <a:t>07/09/54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44FC-5C93-4C7B-9C56-9DAEC931CD9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816A55-0F77-47E2-9DCB-DF98082B486A}" type="datetimeFigureOut">
              <a:rPr lang="th-TH"/>
              <a:pPr>
                <a:defRPr/>
              </a:pPr>
              <a:t>07/09/54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811FF7-DD17-4418-AE69-ABCBC281C01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755650" y="765175"/>
            <a:ext cx="7572375" cy="550068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sz="4800" b="1" smtClean="0">
                <a:solidFill>
                  <a:schemeClr val="tx1"/>
                </a:solidFill>
              </a:rPr>
              <a:t>มูลนิธิ และ สมาคม</a:t>
            </a:r>
          </a:p>
          <a:p>
            <a:r>
              <a:rPr lang="th-TH" sz="4000" b="1" smtClean="0">
                <a:solidFill>
                  <a:schemeClr val="tx1"/>
                </a:solidFill>
              </a:rPr>
              <a:t>กับ</a:t>
            </a:r>
          </a:p>
          <a:p>
            <a:r>
              <a:rPr lang="th-TH" sz="4800" b="1" smtClean="0">
                <a:solidFill>
                  <a:schemeClr val="tx1"/>
                </a:solidFill>
              </a:rPr>
              <a:t>การเสียภาษี</a:t>
            </a:r>
          </a:p>
          <a:p>
            <a:r>
              <a:rPr lang="th-TH" sz="4000" b="1" smtClean="0">
                <a:solidFill>
                  <a:schemeClr val="tx1"/>
                </a:solidFill>
              </a:rPr>
              <a:t>และ</a:t>
            </a:r>
          </a:p>
          <a:p>
            <a:r>
              <a:rPr lang="th-TH" sz="4800" b="1" smtClean="0">
                <a:solidFill>
                  <a:schemeClr val="tx1"/>
                </a:solidFill>
              </a:rPr>
              <a:t>เงื่อนไขการได้รับการประกาศ</a:t>
            </a:r>
          </a:p>
          <a:p>
            <a:r>
              <a:rPr lang="th-TH" sz="4800" b="1" smtClean="0">
                <a:solidFill>
                  <a:schemeClr val="tx1"/>
                </a:solidFill>
              </a:rPr>
              <a:t>ให้เป็นองค์การกุศลสาธารณะ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3" y="714375"/>
            <a:ext cx="7572375" cy="5500688"/>
          </a:xfrm>
          <a:ln>
            <a:solidFill>
              <a:schemeClr val="tx1"/>
            </a:solidFill>
          </a:ln>
        </p:spPr>
        <p:txBody>
          <a:bodyPr rtlCol="0">
            <a:normAutofit fontScale="550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            </a:t>
            </a:r>
            <a:r>
              <a:rPr lang="th-TH" dirty="0" smtClean="0"/>
              <a:t>         </a:t>
            </a:r>
            <a:r>
              <a:rPr lang="th-TH" sz="77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ข้อ </a:t>
            </a:r>
            <a:r>
              <a:rPr lang="en-GB" sz="77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en-GB" sz="77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 </a:t>
            </a:r>
            <a:r>
              <a:rPr lang="th-TH" sz="77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วัตถุประสงค์ของมูลนิธิเพื่อการกุศลสาธารณะในประเทศไทยเท่านั้น และรายได้ของมูลนิธิจะต้องมิใช่เป็นการได้มาจากการซื้อขายหรือการให้บริการโดยมีค่าตอบแทนเป็นปกติธุระ เว้นแต่การซื้อขายหรือการให้บริการนั้นเกี่ยวข้องกับการศาสนา การศึกษา การสถานพยาบาล หรือการสังคมสงเคราะห์ และไม่นำรายได้ดังกล่าวไปจ่ายในทางอื่น </a:t>
            </a:r>
            <a:endParaRPr lang="en-US" sz="77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77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           </a:t>
            </a:r>
            <a:r>
              <a:rPr lang="th-TH" sz="77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ข้อ </a:t>
            </a:r>
            <a:r>
              <a:rPr lang="en-GB" sz="77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4</a:t>
            </a:r>
            <a:r>
              <a:rPr lang="en-GB" sz="77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 </a:t>
            </a:r>
            <a:r>
              <a:rPr lang="th-TH" sz="77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ชื่อมูลนิธิจะต้องไม่เป็นชื่อการค้าหรือเครื่องหมายการค้า </a:t>
            </a:r>
            <a:endParaRPr lang="en-US" sz="77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sz="77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3" y="714375"/>
            <a:ext cx="7572375" cy="5500688"/>
          </a:xfrm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                </a:t>
            </a:r>
            <a:r>
              <a:rPr lang="th-TH" sz="4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ข้อ </a:t>
            </a:r>
            <a:r>
              <a:rPr lang="en-GB" sz="4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5 </a:t>
            </a: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กรมสรรพากรจะตรวจสอบเอกสารหลักฐานต่าง ๆ เกี่ยวกับการดำเนินงานของมูลนิธินั้นก่อน เช่น งบดุลและบัญชีรายได้รายจ่าย ซึ่งมีผู้สอบบัญชีรับรองแล้วโดยจะตรวจสอบย้อนหลังไปไม่ต่ำกว่า </a:t>
            </a: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ปี ถ้าปรากฏดังต่อไปนี้จะไม่ประกาศให้ </a:t>
            </a:r>
            <a:endParaRPr lang="en-US" sz="40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            (1) 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ดำเนินงานของมูลนิธิไม่ตรงตามวัตถุประสงค์หรือมีการใช้ชื่อมูลนิธิดำเนินงานเพื่อหาประโยชน์ส่วนตัว </a:t>
            </a:r>
            <a:endParaRPr lang="en-US" sz="40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3" y="714375"/>
            <a:ext cx="7572375" cy="5500688"/>
          </a:xfrm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                  </a:t>
            </a: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(2) 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รายได้ของมูลนิธิได้นำไปเป็นรายจ่ายเพื่อการกุศลสาธารณะน้อยกว่าร้อยละ </a:t>
            </a: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60 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ของรายได้ทั้งสิ้นในสามรอบระยะเวลาบัญชีที่แล้วมา เว้นแต่ </a:t>
            </a:r>
            <a:endParaRPr lang="en-US" sz="40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              (2.1) 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ตราสารจัดตั้งระบุว่า ให้นำดอกผลมาเป็นรายได้เท่านั้นหรือให้นำดอกผลมาใช้จ่ายเท่านั้น </a:t>
            </a:r>
            <a:endParaRPr lang="en-US" sz="40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              (2.2) 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กรณีมีเหตุจำเป็นต้องเก็บสะสมรายได้เพื่อดำเนินการตามโครงการตามวัตถุประสงค์ของมูลนิธิ </a:t>
            </a:r>
            <a:endParaRPr lang="en-US" sz="40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sz="40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3" y="357188"/>
            <a:ext cx="7572375" cy="6143625"/>
          </a:xfrm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 </a:t>
            </a: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(3) 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รายจ่ายของมูลนิธิเป็นรายจ่ายเพื่อการกุศลสาธารณะน้อยกว่าร้อยละ </a:t>
            </a: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75 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ของรายจ่ายทั้งสิ้นในสามรอบระยะเวลาบัญชีที่แล้วมา และรายจ่ายดังกล่าวได้นำไปเป็นรายจ่ายเพื่อการกุศลสาธารณะน้อยกว่าร้อยละ </a:t>
            </a: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65 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ของรายจ่ายทั้งสิ้นในแต่ละรอบระยะเวลาบัญชี </a:t>
            </a:r>
            <a:endParaRPr lang="en-US" sz="40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              (4) 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รายจ่ายเพื่อการกุศลสาธารณะของมูลนิธิควรกระจายเป็นการทั่วไปตามวัตถุประสงค์ที่ได้จดแจ้งไว้ และต้องมิใช่เพื่อวัตถุประสงค์ใดวัตถุประสงค์หนึ่งที่จะให้ประโยชน์เฉพาะแก่บุคคล คณะบุคคล หรือหน่วยงานใดหน่วยงานหนึ่งหรือเป็นส่วนใหญ่ </a:t>
            </a:r>
            <a:endParaRPr lang="en-US" sz="40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sz="40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3" y="714375"/>
            <a:ext cx="7572375" cy="5500688"/>
          </a:xfrm>
          <a:ln>
            <a:solidFill>
              <a:schemeClr val="tx1"/>
            </a:solidFill>
          </a:ln>
        </p:spPr>
        <p:txBody>
          <a:bodyPr rtlCol="0">
            <a:normAutofit fontScale="775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             </a:t>
            </a:r>
            <a:r>
              <a:rPr lang="th-TH" dirty="0" smtClean="0">
                <a:solidFill>
                  <a:schemeClr val="tx1"/>
                </a:solidFill>
              </a:rPr>
              <a:t>         </a:t>
            </a:r>
            <a:r>
              <a:rPr lang="th-TH" sz="5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ข้อ </a:t>
            </a:r>
            <a:r>
              <a:rPr lang="en-GB" sz="5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6</a:t>
            </a:r>
            <a:r>
              <a:rPr lang="en-GB" sz="5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 </a:t>
            </a:r>
            <a:r>
              <a:rPr lang="th-TH" sz="5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มูลนิธิที่จัดตั้งขึ้นยังไม่ครบ </a:t>
            </a:r>
            <a:r>
              <a:rPr lang="en-GB" sz="5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sz="5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ปี จะไม่พิจารณาประกาศให้ </a:t>
            </a:r>
            <a:endParaRPr lang="en-US" sz="58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5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                </a:t>
            </a:r>
            <a:r>
              <a:rPr lang="th-TH" sz="5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ข้อ </a:t>
            </a:r>
            <a:r>
              <a:rPr lang="en-GB" sz="5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7 </a:t>
            </a:r>
            <a:r>
              <a:rPr lang="en-GB" sz="5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5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องค์การ สถานสาธารณกุศล สถานพยาบาล หรือสถานศึกษาใดที่มิได้มีฐานะเป็นมูลนิธิจะไม่พิจารณาประกาศให้ เว้นแต่จะมีวัตถุประสงค์และการดำเนินงานเช่นเดียวกับมูลนิธิจะพิจารณาประกาศให้เป็นราย ๆ ไป ในหลักเกณฑ์เดียวกันหรือตามที่เห็นสมควร </a:t>
            </a:r>
            <a:endParaRPr lang="en-US" sz="58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5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 </a:t>
            </a:r>
            <a:endParaRPr lang="en-US" sz="58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sz="5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3" y="714375"/>
            <a:ext cx="7572375" cy="5500688"/>
          </a:xfrm>
          <a:ln>
            <a:solidFill>
              <a:schemeClr val="tx1"/>
            </a:solidFill>
          </a:ln>
        </p:spPr>
        <p:txBody>
          <a:bodyPr rtlCol="0">
            <a:normAutofit fontScale="925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              </a:t>
            </a: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ข้อ </a:t>
            </a:r>
            <a:r>
              <a:rPr lang="en-GB" sz="4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8</a:t>
            </a: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 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มูลนิธิ องค์การ สถานสาธารณกุศล สถานพยาบาล หรือสถานศึกษาใดที่ไม่เข้าหลักเกณฑ์ตามข้อ </a:t>
            </a: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ถึงข้อ </a:t>
            </a: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7 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จะไม่ประกาศให้ เว้นแต่รัฐมนตรีว่าการกระทรวงการคลังจะพิจารณาเห็นสมควร </a:t>
            </a:r>
            <a:endParaRPr lang="en-US" sz="40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                </a:t>
            </a:r>
            <a:r>
              <a:rPr lang="th-TH" sz="4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ข้อ </a:t>
            </a:r>
            <a:r>
              <a:rPr lang="en-GB" sz="4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9</a:t>
            </a: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 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มูลนิธิ องค์การ สถานพยาบาล หรือสถานศึกษา ที่ได้รับการประกาศให้เป็นองค์การกุศลสาธารณะให้ไปแล้ว เว้นแต่สภากาชาดไทย วัดวาอาราม และสถานพยาบาล หรือสถานศึกษาขององค์การของรัฐบาล จะต้องปฏิบัติดังต่อไปนี้ </a:t>
            </a:r>
            <a:endParaRPr lang="en-US" sz="40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3" y="714375"/>
            <a:ext cx="7572375" cy="5500688"/>
          </a:xfrm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         </a:t>
            </a:r>
            <a:r>
              <a:rPr lang="th-TH" dirty="0" smtClean="0"/>
              <a:t>   </a:t>
            </a: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(1) 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ใบรับที่ออกให้แก่บุคคล คณะบุคคล หรือหน่วยงานใดหน่วยงานหนึ่งซึ่งบริจาคเงินหรือทรัพย์สิน ให้ระบุลำดับที่ได้รับการประกาศด้วย </a:t>
            </a:r>
            <a:endParaRPr lang="en-US" sz="40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              (2) 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ส่งรายงานการประชุมใหญ่ งบดุลและบัญชีรายได้รายจ่าย พร้อมทั้งรายงานการดำเนินงานของกิจการสำหรับรอบปีบัญชีที่ผ่านไป ของผู้รับอนุมัติให้กรมสรรพากรทราบภายใน </a:t>
            </a:r>
            <a:r>
              <a:rPr lang="en-GB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150 </a:t>
            </a:r>
            <a:r>
              <a:rPr lang="th-TH" sz="4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วันนับแต่วันสิ้นรอบระยะเวลาบัญชี </a:t>
            </a:r>
            <a:endParaRPr lang="en-US" sz="40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sz="40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3" y="714375"/>
            <a:ext cx="7572375" cy="5500688"/>
          </a:xfrm>
          <a:ln>
            <a:solidFill>
              <a:schemeClr val="tx1"/>
            </a:solidFill>
          </a:ln>
        </p:spPr>
        <p:txBody>
          <a:bodyPr rtlCol="0">
            <a:normAutofit fontScale="850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               </a:t>
            </a:r>
            <a:r>
              <a:rPr lang="th-TH" sz="4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ข้อ </a:t>
            </a:r>
            <a:r>
              <a:rPr lang="en-GB" sz="4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10 </a:t>
            </a:r>
            <a:r>
              <a:rPr lang="en-GB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องค์การ สถานสาธารณกุศล สถานพยาบาล หรือสถานศึกษาที่ประกาศไปแล้ว ให้กรมสรรพากรดำเนินการตรวจสอบเอกสาร หลักฐานเกี่ยวกับผลการดำเนินงาน หากปรากฏว่าผลการดำเนินงานไม่เป็นไปตามหลักเกณฑ์หรือคุณสมบัติที่กำหนดข้างต้น หรือไม่ปฏิบัติตามข้อ </a:t>
            </a:r>
            <a:r>
              <a:rPr lang="en-GB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9 </a:t>
            </a:r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โดยไม่มีเหตุอันสมควร ก็ให้เพิกถอนการประกาศฯ ทั้งนี้ให้มีผลตั้งแต่ปีถัดจากปีที่ประกาศเพิกถอนในราชกิจจานุเบกษาเป็นต้นไป </a:t>
            </a:r>
            <a:endParaRPr lang="en-US" sz="48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 </a:t>
            </a:r>
            <a:endParaRPr lang="en-US" sz="48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sz="4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3" y="714375"/>
            <a:ext cx="7572375" cy="5500688"/>
          </a:xfrm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800" b="1" dirty="0" smtClean="0">
                <a:solidFill>
                  <a:schemeClr val="tx1"/>
                </a:solidFill>
              </a:rPr>
              <a:t>มูลนิธิที่ได้รับการประกาศฯ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800" b="1" dirty="0" smtClean="0">
                <a:solidFill>
                  <a:schemeClr val="tx1"/>
                </a:solidFill>
              </a:rPr>
              <a:t>จากกระทรวงการคลังตาม</a:t>
            </a:r>
            <a:r>
              <a:rPr lang="th-TH" sz="4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มาตรา </a:t>
            </a:r>
            <a:r>
              <a:rPr lang="en-US" sz="4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47</a:t>
            </a:r>
            <a:r>
              <a:rPr lang="th-TH" sz="4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4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7</a:t>
            </a:r>
            <a:r>
              <a:rPr lang="th-TH" sz="4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)(ข)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800" b="1" dirty="0" smtClean="0">
                <a:solidFill>
                  <a:schemeClr val="tx1"/>
                </a:solidFill>
              </a:rPr>
              <a:t>จะได้สิทธิประโยชน์ทางภาษีคือ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800" b="1" dirty="0" smtClean="0">
                <a:solidFill>
                  <a:srgbClr val="FF0000"/>
                </a:solidFill>
              </a:rPr>
              <a:t>    - ไม่ต้องเสียภาษีเงินได้นิติบุคคล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800" b="1" dirty="0" smtClean="0">
                <a:solidFill>
                  <a:srgbClr val="FF0000"/>
                </a:solidFill>
              </a:rPr>
              <a:t> - ลดหย่อนภาษีเงินได้บุคคลธรรมดา</a:t>
            </a:r>
            <a:endParaRPr lang="th-TH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3" y="714375"/>
            <a:ext cx="7572375" cy="5500688"/>
          </a:xfrm>
          <a:ln>
            <a:solidFill>
              <a:schemeClr val="accent1"/>
            </a:solidFill>
          </a:ln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/>
              <a:t> </a:t>
            </a:r>
            <a:r>
              <a:rPr lang="en-GB" sz="4000" b="1" dirty="0">
                <a:latin typeface="Angsana New" pitchFamily="18" charset="-34"/>
                <a:cs typeface="Angsana New" pitchFamily="18" charset="-34"/>
              </a:rPr>
              <a:t>  </a:t>
            </a:r>
            <a:r>
              <a:rPr lang="th-TH" sz="4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    </a:t>
            </a:r>
            <a:r>
              <a:rPr lang="th-TH" sz="5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มาตรา</a:t>
            </a:r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GB" sz="54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47</a:t>
            </a:r>
            <a:r>
              <a:rPr lang="en-GB" sz="5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5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เงินได้พึงประเมินตามมาตรา </a:t>
            </a:r>
            <a:r>
              <a:rPr lang="en-GB" sz="5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40 </a:t>
            </a:r>
            <a:r>
              <a:rPr lang="th-TH" sz="5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เมื่อได้หักตามมาตรา </a:t>
            </a:r>
            <a:r>
              <a:rPr lang="en-GB" sz="5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42 </a:t>
            </a:r>
            <a:r>
              <a:rPr lang="th-TH" sz="5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ทวิ ถึงมาตรา </a:t>
            </a:r>
            <a:r>
              <a:rPr lang="en-GB" sz="5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46 </a:t>
            </a:r>
            <a:r>
              <a:rPr lang="th-TH" sz="5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แล้ว เพื่อเป็นการบรรเทาภาระภาษี ให้หักลดหย่อนได้อีกต่อไปนี้</a:t>
            </a:r>
            <a:r>
              <a:rPr lang="en-GB" sz="5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en-GB" sz="5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en-GB" sz="54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    </a:t>
            </a:r>
            <a:r>
              <a:rPr lang="en-GB" sz="5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(1) </a:t>
            </a:r>
            <a:r>
              <a:rPr lang="th-TH" sz="5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ลดหย่อนให้</a:t>
            </a:r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สำหรับ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5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...........................................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sz="54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อ.สมชาย  แสงรัตนมณีเดช                                สงวนลิขสิทธิ์</a:t>
            </a:r>
          </a:p>
        </p:txBody>
      </p:sp>
      <p:sp>
        <p:nvSpPr>
          <p:cNvPr id="307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6B96B-391B-4EB2-A3A4-E3CF430788EF}" type="slidenum">
              <a:rPr lang="en-US"/>
              <a:pPr>
                <a:defRPr/>
              </a:pPr>
              <a:t>2</a:t>
            </a:fld>
            <a:endParaRPr lang="th-TH"/>
          </a:p>
        </p:txBody>
      </p:sp>
      <p:sp>
        <p:nvSpPr>
          <p:cNvPr id="15363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sz="6000" b="1" u="sng" smtClean="0"/>
              <a:t>ภาษีอากรที่เกี่ยวข้องกับธุรกิจ</a:t>
            </a:r>
            <a:endParaRPr lang="th-TH" sz="4800" smtClean="0"/>
          </a:p>
        </p:txBody>
      </p:sp>
      <p:sp>
        <p:nvSpPr>
          <p:cNvPr id="1536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1214438"/>
            <a:ext cx="9144000" cy="54864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th-TH" sz="4000" smtClean="0">
                <a:solidFill>
                  <a:schemeClr val="tx1"/>
                </a:solidFill>
              </a:rPr>
              <a:t>                      </a:t>
            </a:r>
            <a:r>
              <a:rPr lang="th-TH" sz="4400" b="1" smtClean="0">
                <a:solidFill>
                  <a:schemeClr val="tx1"/>
                </a:solidFill>
              </a:rPr>
              <a:t>1. ภาษีเงินได้บุคคลธรรมดา</a:t>
            </a:r>
          </a:p>
          <a:p>
            <a:pPr algn="l">
              <a:lnSpc>
                <a:spcPct val="90000"/>
              </a:lnSpc>
            </a:pPr>
            <a:r>
              <a:rPr lang="th-TH" sz="4400" b="1" smtClean="0">
                <a:solidFill>
                  <a:schemeClr val="tx1"/>
                </a:solidFill>
              </a:rPr>
              <a:t>                2. ภาษีเงินได้นิติบุคคล</a:t>
            </a:r>
          </a:p>
          <a:p>
            <a:pPr algn="l">
              <a:lnSpc>
                <a:spcPct val="90000"/>
              </a:lnSpc>
            </a:pPr>
            <a:r>
              <a:rPr lang="th-TH" sz="4400" b="1" smtClean="0">
                <a:solidFill>
                  <a:schemeClr val="tx1"/>
                </a:solidFill>
              </a:rPr>
              <a:t>                3. ภาษีเงินได้หัก ณ ที่จ่าย</a:t>
            </a:r>
          </a:p>
          <a:p>
            <a:pPr algn="l">
              <a:lnSpc>
                <a:spcPct val="90000"/>
              </a:lnSpc>
            </a:pPr>
            <a:r>
              <a:rPr lang="th-TH" sz="4400" b="1" smtClean="0">
                <a:solidFill>
                  <a:schemeClr val="tx1"/>
                </a:solidFill>
              </a:rPr>
              <a:t>                4. ภาษีมูลค่าเพิ่ม</a:t>
            </a:r>
          </a:p>
          <a:p>
            <a:pPr algn="l">
              <a:lnSpc>
                <a:spcPct val="90000"/>
              </a:lnSpc>
            </a:pPr>
            <a:r>
              <a:rPr lang="th-TH" sz="4400" b="1" smtClean="0">
                <a:solidFill>
                  <a:schemeClr val="tx1"/>
                </a:solidFill>
              </a:rPr>
              <a:t>                5. ภาษีธุรกิจเฉพาะ</a:t>
            </a:r>
          </a:p>
          <a:p>
            <a:pPr algn="l">
              <a:lnSpc>
                <a:spcPct val="90000"/>
              </a:lnSpc>
            </a:pPr>
            <a:r>
              <a:rPr lang="th-TH" sz="4400" b="1" smtClean="0">
                <a:solidFill>
                  <a:schemeClr val="tx1"/>
                </a:solidFill>
              </a:rPr>
              <a:t>                6. อากรแสตมป์</a:t>
            </a:r>
          </a:p>
          <a:p>
            <a:pPr algn="l">
              <a:lnSpc>
                <a:spcPct val="90000"/>
              </a:lnSpc>
            </a:pPr>
            <a:r>
              <a:rPr lang="th-TH" sz="4400" b="1" smtClean="0">
                <a:solidFill>
                  <a:schemeClr val="tx1"/>
                </a:solidFill>
              </a:rPr>
              <a:t>   ---</a:t>
            </a:r>
            <a:r>
              <a:rPr lang="en-US" sz="4400" b="1" smtClean="0">
                <a:solidFill>
                  <a:schemeClr val="tx1"/>
                </a:solidFill>
                <a:cs typeface="Cordia New" pitchFamily="34" charset="-34"/>
              </a:rPr>
              <a:t>&gt; </a:t>
            </a:r>
            <a:r>
              <a:rPr lang="th-TH" sz="4400" b="1" smtClean="0">
                <a:solidFill>
                  <a:schemeClr val="tx1"/>
                </a:solidFill>
              </a:rPr>
              <a:t>กฎหมายที่ใช้บังคับได้แก่  “ ประมวลรัษฎากร “</a:t>
            </a:r>
          </a:p>
        </p:txBody>
      </p:sp>
      <p:sp>
        <p:nvSpPr>
          <p:cNvPr id="15365" name="Rectangle 1028"/>
          <p:cNvSpPr>
            <a:spLocks noChangeArrowheads="1"/>
          </p:cNvSpPr>
          <p:nvPr/>
        </p:nvSpPr>
        <p:spPr bwMode="auto">
          <a:xfrm>
            <a:off x="6400800" y="64008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3" y="571500"/>
            <a:ext cx="7715250" cy="56435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 fontAlgn="ctr">
              <a:lnSpc>
                <a:spcPct val="95000"/>
              </a:lnSpc>
              <a:spcBef>
                <a:spcPct val="0"/>
              </a:spcBef>
            </a:pPr>
            <a:r>
              <a:rPr lang="en-GB" sz="3700" b="1" smtClean="0">
                <a:solidFill>
                  <a:srgbClr val="000000"/>
                </a:solidFill>
                <a:latin typeface="Angsana New" charset="-34"/>
                <a:cs typeface="Times New Roman" pitchFamily="18" charset="0"/>
              </a:rPr>
              <a:t>    </a:t>
            </a:r>
            <a:r>
              <a:rPr lang="en-GB" sz="3700" smtClean="0">
                <a:solidFill>
                  <a:schemeClr val="tx1"/>
                </a:solidFill>
                <a:latin typeface="Angsana New" charset="-34"/>
                <a:cs typeface="Times New Roman" pitchFamily="18" charset="0"/>
              </a:rPr>
              <a:t>(7) </a:t>
            </a:r>
            <a:r>
              <a:rPr lang="th-TH" sz="3700" smtClean="0">
                <a:solidFill>
                  <a:schemeClr val="tx1"/>
                </a:solidFill>
                <a:ea typeface="Times New Roman" pitchFamily="18" charset="0"/>
                <a:cs typeface="Angsana New" charset="-34"/>
              </a:rPr>
              <a:t>เมื่อได้หักลดหย่อนตาม (</a:t>
            </a:r>
            <a:r>
              <a:rPr lang="en-GB" sz="3700" smtClean="0">
                <a:solidFill>
                  <a:schemeClr val="tx1"/>
                </a:solidFill>
                <a:latin typeface="Angsana New" charset="-34"/>
                <a:cs typeface="Times New Roman" pitchFamily="18" charset="0"/>
              </a:rPr>
              <a:t>1)(2)(3)(4)(5) </a:t>
            </a:r>
            <a:r>
              <a:rPr lang="th-TH" sz="3700" smtClean="0">
                <a:solidFill>
                  <a:schemeClr val="tx1"/>
                </a:solidFill>
                <a:cs typeface="Angsana New" charset="-34"/>
              </a:rPr>
              <a:t>หรือ (</a:t>
            </a:r>
            <a:r>
              <a:rPr lang="en-GB" sz="3700" smtClean="0">
                <a:solidFill>
                  <a:schemeClr val="tx1"/>
                </a:solidFill>
                <a:latin typeface="Angsana New" charset="-34"/>
                <a:cs typeface="Times New Roman" pitchFamily="18" charset="0"/>
              </a:rPr>
              <a:t>6) </a:t>
            </a:r>
            <a:r>
              <a:rPr lang="th-TH" sz="3700" smtClean="0">
                <a:solidFill>
                  <a:schemeClr val="tx1"/>
                </a:solidFill>
                <a:cs typeface="Angsana New" charset="-34"/>
              </a:rPr>
              <a:t>แล้วเหลือเท่าใด ให้หักลดหย่อนได้อีกสำหรับเงินบริจาคดังต่อไปนี้ โดยให้หักได้เท่าจำนวนที่บริจาค แต่ต้องไม่เกินร้อยละ </a:t>
            </a:r>
            <a:r>
              <a:rPr lang="en-GB" sz="3700" smtClean="0">
                <a:solidFill>
                  <a:schemeClr val="tx1"/>
                </a:solidFill>
                <a:latin typeface="Angsana New" charset="-34"/>
                <a:cs typeface="Times New Roman" pitchFamily="18" charset="0"/>
              </a:rPr>
              <a:t>10 </a:t>
            </a:r>
            <a:r>
              <a:rPr lang="th-TH" sz="3700" smtClean="0">
                <a:solidFill>
                  <a:schemeClr val="tx1"/>
                </a:solidFill>
                <a:cs typeface="Angsana New" charset="-34"/>
              </a:rPr>
              <a:t>ของเงินที่เหลือนั้น</a:t>
            </a:r>
            <a:endParaRPr lang="en-US" sz="3700" smtClean="0">
              <a:solidFill>
                <a:schemeClr val="tx1"/>
              </a:solidFill>
              <a:cs typeface="Calibri" pitchFamily="34" charset="0"/>
            </a:endParaRPr>
          </a:p>
          <a:p>
            <a:pPr algn="l" fontAlgn="ctr">
              <a:lnSpc>
                <a:spcPct val="95000"/>
              </a:lnSpc>
              <a:spcBef>
                <a:spcPct val="0"/>
              </a:spcBef>
            </a:pPr>
            <a:r>
              <a:rPr lang="en-GB" sz="3700" b="1" smtClean="0">
                <a:solidFill>
                  <a:schemeClr val="tx1"/>
                </a:solidFill>
                <a:latin typeface="Angsana New" charset="-34"/>
                <a:cs typeface="Times New Roman" pitchFamily="18" charset="0"/>
              </a:rPr>
              <a:t>         </a:t>
            </a:r>
            <a:r>
              <a:rPr lang="en-GB" sz="3700" smtClean="0">
                <a:solidFill>
                  <a:schemeClr val="tx1"/>
                </a:solidFill>
                <a:latin typeface="Angsana New" charset="-34"/>
                <a:cs typeface="Times New Roman" pitchFamily="18" charset="0"/>
              </a:rPr>
              <a:t>(</a:t>
            </a:r>
            <a:r>
              <a:rPr lang="th-TH" sz="3700" smtClean="0">
                <a:solidFill>
                  <a:schemeClr val="tx1"/>
                </a:solidFill>
                <a:cs typeface="Angsana New" charset="-34"/>
              </a:rPr>
              <a:t>ก) เงินที่บริจาคแก่สถานพยาบาลและสถานศึกษาของทางราชการ</a:t>
            </a:r>
            <a:r>
              <a:rPr lang="en-GB" sz="3700" smtClean="0">
                <a:solidFill>
                  <a:schemeClr val="tx1"/>
                </a:solidFill>
                <a:latin typeface="Angsana New" charset="-34"/>
                <a:cs typeface="Times New Roman" pitchFamily="18" charset="0"/>
              </a:rPr>
              <a:t/>
            </a:r>
            <a:br>
              <a:rPr lang="en-GB" sz="3700" smtClean="0">
                <a:solidFill>
                  <a:schemeClr val="tx1"/>
                </a:solidFill>
                <a:latin typeface="Angsana New" charset="-34"/>
                <a:cs typeface="Times New Roman" pitchFamily="18" charset="0"/>
              </a:rPr>
            </a:br>
            <a:r>
              <a:rPr lang="en-GB" sz="3700" b="1" smtClean="0">
                <a:solidFill>
                  <a:schemeClr val="tx1"/>
                </a:solidFill>
                <a:latin typeface="Angsana New" charset="-34"/>
                <a:cs typeface="Times New Roman" pitchFamily="18" charset="0"/>
              </a:rPr>
              <a:t>         </a:t>
            </a:r>
            <a:r>
              <a:rPr lang="en-GB" sz="3700" smtClean="0">
                <a:solidFill>
                  <a:schemeClr val="tx1"/>
                </a:solidFill>
                <a:latin typeface="Angsana New" charset="-34"/>
                <a:cs typeface="Times New Roman" pitchFamily="18" charset="0"/>
              </a:rPr>
              <a:t>(</a:t>
            </a:r>
            <a:r>
              <a:rPr lang="th-TH" sz="3700" smtClean="0">
                <a:solidFill>
                  <a:schemeClr val="tx1"/>
                </a:solidFill>
                <a:cs typeface="Angsana New" charset="-34"/>
              </a:rPr>
              <a:t>ข) เงินที่บริจาคเป็นสาธารณประโยชน์แก่องค์การหรือสถานสาธารณกุศล หรือแก่สถานพยาบาล และสถานศึกษาอื่นนอกจากที่กล่าวใน (ก) ทั้งนี้ ตามที่รัฐมนตรีประกาศกำหนดในราชกิจจานุเบกษา</a:t>
            </a:r>
            <a:endParaRPr lang="en-US" sz="3700" smtClean="0">
              <a:solidFill>
                <a:schemeClr val="tx1"/>
              </a:solidFill>
              <a:cs typeface="Calibri" pitchFamily="34" charset="0"/>
            </a:endParaRPr>
          </a:p>
          <a:p>
            <a:pPr>
              <a:lnSpc>
                <a:spcPct val="80000"/>
              </a:lnSpc>
            </a:pPr>
            <a:endParaRPr lang="th-TH" sz="3000" smtClean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727325"/>
          <a:ext cx="6096000" cy="385763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35842" name="Subtitle 2"/>
          <p:cNvSpPr>
            <a:spLocks noGrp="1"/>
          </p:cNvSpPr>
          <p:nvPr>
            <p:ph type="subTitle" idx="1"/>
          </p:nvPr>
        </p:nvSpPr>
        <p:spPr>
          <a:xfrm>
            <a:off x="785813" y="714375"/>
            <a:ext cx="7572375" cy="5500688"/>
          </a:xfrm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th-TH" sz="40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            มาตรา </a:t>
            </a:r>
            <a:r>
              <a:rPr lang="en-GB" sz="40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81 </a:t>
            </a:r>
            <a:r>
              <a:rPr lang="th-TH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ให้ยกเว้นภาษีมูลค่าเพิ่มสำหรับการประกอบกิจการประเภทต่าง ๆ ดังต่อไปนี้</a:t>
            </a:r>
            <a:r>
              <a:rPr lang="en-GB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/>
            </a:r>
            <a:br>
              <a:rPr lang="en-GB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</a:br>
            <a:r>
              <a:rPr lang="en-GB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  </a:t>
            </a:r>
            <a:r>
              <a:rPr lang="th-TH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        </a:t>
            </a:r>
            <a:r>
              <a:rPr lang="en-GB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 (1) </a:t>
            </a:r>
            <a:r>
              <a:rPr lang="th-TH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การขายสินค้าที่มิใช่การส่งออก หรือการให้บริการ ดังต่อไปนี้</a:t>
            </a:r>
          </a:p>
          <a:p>
            <a:pPr algn="l"/>
            <a:r>
              <a:rPr lang="th-TH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                 (ก) ..................................................</a:t>
            </a:r>
          </a:p>
          <a:p>
            <a:pPr algn="l"/>
            <a:r>
              <a:rPr lang="th-TH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                  (ธ) การขายสินค้าหรือการให้บริการเพื่อประโยชน์แก่การศาสนา หรือการสาธารณกุศลภายในประเทศ ซึ่งไม่นำผลกำไรไปจ่ายในทางอื่น</a:t>
            </a:r>
            <a:r>
              <a:rPr lang="en-GB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/>
            </a:r>
            <a:br>
              <a:rPr lang="en-GB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</a:br>
            <a:endParaRPr lang="th-TH" sz="4000" smtClean="0">
              <a:solidFill>
                <a:schemeClr val="tx1"/>
              </a:solidFill>
              <a:latin typeface="Angsana New" charset="-34"/>
              <a:cs typeface="Angsana New" charset="-3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13CC793-4091-4F1E-9A35-321190DCB6D8}" type="datetime1">
              <a:rPr lang="th-TH"/>
              <a:pPr>
                <a:defRPr/>
              </a:pPr>
              <a:t>07/09/54</a:t>
            </a:fld>
            <a:endParaRPr lang="th-TH"/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h-TH"/>
              <a:t>อ.สมชาย  แสงรัตนมณีเดช                                        สงวนลิขสิทธิ์  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444E8-BF5F-4017-8CBE-B48A0518278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pic>
        <p:nvPicPr>
          <p:cNvPr id="36868" name="Picture 2"/>
          <p:cNvPicPr>
            <a:picLocks noChangeArrowheads="1"/>
          </p:cNvPicPr>
          <p:nvPr/>
        </p:nvPicPr>
        <p:blipFill>
          <a:blip r:embed="rId2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990600" y="228600"/>
            <a:ext cx="7239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894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4000" b="1">
                <a:solidFill>
                  <a:srgbClr val="0000FF"/>
                </a:solidFill>
                <a:latin typeface="CordiaUPC" pitchFamily="34" charset="-34"/>
                <a:cs typeface="Cordia New" pitchFamily="34" charset="-34"/>
              </a:rPr>
              <a:t>        </a:t>
            </a:r>
            <a:r>
              <a:rPr lang="th-TH" sz="4400" b="1" u="sng">
                <a:latin typeface="CordiaUPC" pitchFamily="34" charset="-34"/>
                <a:cs typeface="Cordia New" pitchFamily="34" charset="-34"/>
              </a:rPr>
              <a:t>วิธีการคำนวณเสียภาษีเงินได้บุคคลธรรมดา</a:t>
            </a:r>
            <a:endParaRPr lang="th-TH" sz="4000" b="1" u="sng">
              <a:latin typeface="CordiaUPC" pitchFamily="34" charset="-34"/>
              <a:cs typeface="Cordia New" pitchFamily="34" charset="-34"/>
            </a:endParaRPr>
          </a:p>
          <a:p>
            <a:pPr>
              <a:lnSpc>
                <a:spcPct val="110000"/>
              </a:lnSpc>
            </a:pPr>
            <a:r>
              <a:rPr lang="th-TH" sz="4000" b="1" u="sng">
                <a:latin typeface="CordiaUPC" pitchFamily="34" charset="-34"/>
                <a:cs typeface="Cordia New" pitchFamily="34" charset="-34"/>
              </a:rPr>
              <a:t>วิธีที่ 1</a:t>
            </a:r>
            <a:r>
              <a:rPr lang="th-TH" sz="4000" b="1">
                <a:latin typeface="CordiaUPC" pitchFamily="34" charset="-34"/>
                <a:cs typeface="Cordia New" pitchFamily="34" charset="-34"/>
              </a:rPr>
              <a:t>  ม.48(1) เงินได้พึงประเมิน			</a:t>
            </a:r>
            <a:r>
              <a:rPr lang="en-US" sz="4000" b="1">
                <a:latin typeface="CordiaUPC" pitchFamily="34" charset="-34"/>
                <a:cs typeface="Cordia New" pitchFamily="34" charset="-34"/>
              </a:rPr>
              <a:t>XXX</a:t>
            </a:r>
          </a:p>
          <a:p>
            <a:pPr>
              <a:lnSpc>
                <a:spcPct val="80000"/>
              </a:lnSpc>
            </a:pPr>
            <a:r>
              <a:rPr lang="th-TH" sz="4000" b="1">
                <a:latin typeface="CordiaUPC" pitchFamily="34" charset="-34"/>
                <a:cs typeface="Cordia New" pitchFamily="34" charset="-34"/>
              </a:rPr>
              <a:t>  หัก	  ค่าใช้จ่าย					          </a:t>
            </a:r>
            <a:r>
              <a:rPr lang="en-US" sz="4000" b="1">
                <a:latin typeface="CordiaUPC" pitchFamily="34" charset="-34"/>
                <a:cs typeface="Cordia New" pitchFamily="34" charset="-34"/>
              </a:rPr>
              <a:t>XX</a:t>
            </a:r>
            <a:endParaRPr lang="th-TH" sz="4000" b="1">
              <a:latin typeface="CordiaUPC" pitchFamily="34" charset="-34"/>
              <a:cs typeface="Cordia New" pitchFamily="34" charset="-34"/>
            </a:endParaRPr>
          </a:p>
          <a:p>
            <a:pPr>
              <a:lnSpc>
                <a:spcPct val="80000"/>
              </a:lnSpc>
            </a:pPr>
            <a:r>
              <a:rPr lang="th-TH" sz="4000" b="1">
                <a:latin typeface="CordiaUPC" pitchFamily="34" charset="-34"/>
                <a:cs typeface="Cordia New" pitchFamily="34" charset="-34"/>
              </a:rPr>
              <a:t>	  เงินได้หลังหักค่าใช้จ่าย		</a:t>
            </a:r>
            <a:r>
              <a:rPr lang="en-US" sz="4000" b="1">
                <a:latin typeface="CordiaUPC" pitchFamily="34" charset="-34"/>
                <a:cs typeface="Cordia New" pitchFamily="34" charset="-34"/>
              </a:rPr>
              <a:t>        XXX</a:t>
            </a:r>
          </a:p>
          <a:p>
            <a:pPr>
              <a:lnSpc>
                <a:spcPct val="80000"/>
              </a:lnSpc>
            </a:pPr>
            <a:r>
              <a:rPr lang="th-TH" sz="4000" b="1">
                <a:latin typeface="CordiaUPC" pitchFamily="34" charset="-34"/>
                <a:cs typeface="Cordia New" pitchFamily="34" charset="-34"/>
              </a:rPr>
              <a:t>  หัก	  ค่าลดหย่อน  -  ส่วนตัว	</a:t>
            </a:r>
            <a:r>
              <a:rPr lang="en-US" sz="4000" b="1">
                <a:latin typeface="CordiaUPC" pitchFamily="34" charset="-34"/>
                <a:cs typeface="Cordia New" pitchFamily="34" charset="-34"/>
              </a:rPr>
              <a:t>XX</a:t>
            </a:r>
            <a:endParaRPr lang="th-TH" sz="4000" b="1">
              <a:latin typeface="CordiaUPC" pitchFamily="34" charset="-34"/>
              <a:cs typeface="Cordia New" pitchFamily="34" charset="-34"/>
            </a:endParaRPr>
          </a:p>
          <a:p>
            <a:pPr>
              <a:lnSpc>
                <a:spcPct val="80000"/>
              </a:lnSpc>
            </a:pPr>
            <a:r>
              <a:rPr lang="th-TH" sz="4000" b="1">
                <a:latin typeface="CordiaUPC" pitchFamily="34" charset="-34"/>
                <a:cs typeface="Cordia New" pitchFamily="34" charset="-34"/>
              </a:rPr>
              <a:t>	                    -  คู่สมรส	XX</a:t>
            </a:r>
          </a:p>
          <a:p>
            <a:pPr>
              <a:lnSpc>
                <a:spcPct val="80000"/>
              </a:lnSpc>
            </a:pPr>
            <a:r>
              <a:rPr lang="th-TH" sz="4000" b="1">
                <a:latin typeface="CordiaUPC" pitchFamily="34" charset="-34"/>
                <a:cs typeface="Cordia New" pitchFamily="34" charset="-34"/>
              </a:rPr>
              <a:t>	                    -  บุตร		XX</a:t>
            </a:r>
          </a:p>
          <a:p>
            <a:pPr>
              <a:lnSpc>
                <a:spcPct val="80000"/>
              </a:lnSpc>
            </a:pPr>
            <a:r>
              <a:rPr lang="th-TH" sz="4000" b="1">
                <a:latin typeface="CordiaUPC" pitchFamily="34" charset="-34"/>
                <a:cs typeface="Cordia New" pitchFamily="34" charset="-34"/>
              </a:rPr>
              <a:t>	                    -  ฯลฯ	        XX              </a:t>
            </a:r>
            <a:r>
              <a:rPr lang="en-US" sz="4000" b="1">
                <a:latin typeface="CordiaUPC" pitchFamily="34" charset="-34"/>
                <a:cs typeface="Cordia New" pitchFamily="34" charset="-34"/>
              </a:rPr>
              <a:t>XX</a:t>
            </a:r>
            <a:endParaRPr lang="th-TH" sz="4000" b="1">
              <a:latin typeface="CordiaUPC" pitchFamily="34" charset="-34"/>
              <a:cs typeface="Cordia New" pitchFamily="34" charset="-34"/>
            </a:endParaRPr>
          </a:p>
          <a:p>
            <a:pPr>
              <a:lnSpc>
                <a:spcPct val="80000"/>
              </a:lnSpc>
            </a:pPr>
            <a:r>
              <a:rPr lang="th-TH" sz="4000" b="1">
                <a:latin typeface="CordiaUPC" pitchFamily="34" charset="-34"/>
                <a:cs typeface="Cordia New" pitchFamily="34" charset="-34"/>
              </a:rPr>
              <a:t>	  เงินได้หลังหักค่าลดหย่อน		        </a:t>
            </a:r>
            <a:r>
              <a:rPr lang="en-US" sz="4000" b="1">
                <a:latin typeface="CordiaUPC" pitchFamily="34" charset="-34"/>
                <a:cs typeface="Cordia New" pitchFamily="34" charset="-34"/>
              </a:rPr>
              <a:t>XXX</a:t>
            </a:r>
          </a:p>
          <a:p>
            <a:pPr>
              <a:lnSpc>
                <a:spcPct val="80000"/>
              </a:lnSpc>
            </a:pPr>
            <a:r>
              <a:rPr lang="th-TH" sz="4000" b="1">
                <a:latin typeface="CordiaUPC" pitchFamily="34" charset="-34"/>
                <a:cs typeface="Cordia New" pitchFamily="34" charset="-34"/>
              </a:rPr>
              <a:t>  หัก	  เงินบริจาค					          </a:t>
            </a:r>
            <a:r>
              <a:rPr lang="en-US" sz="4000" b="1">
                <a:latin typeface="CordiaUPC" pitchFamily="34" charset="-34"/>
                <a:cs typeface="Cordia New" pitchFamily="34" charset="-34"/>
              </a:rPr>
              <a:t>XX</a:t>
            </a:r>
          </a:p>
          <a:p>
            <a:pPr>
              <a:lnSpc>
                <a:spcPct val="80000"/>
              </a:lnSpc>
            </a:pPr>
            <a:r>
              <a:rPr lang="en-US" sz="4000" b="1">
                <a:latin typeface="CordiaUPC" pitchFamily="34" charset="-34"/>
                <a:cs typeface="Cordia New" pitchFamily="34" charset="-34"/>
              </a:rPr>
              <a:t>	  </a:t>
            </a:r>
            <a:r>
              <a:rPr lang="th-TH" sz="4000" b="1">
                <a:latin typeface="CordiaUPC" pitchFamily="34" charset="-34"/>
                <a:cs typeface="Cordia New" pitchFamily="34" charset="-34"/>
              </a:rPr>
              <a:t>เงินได้สุทธิ				</a:t>
            </a:r>
            <a:r>
              <a:rPr lang="en-US" sz="4000" b="1">
                <a:latin typeface="CordiaUPC" pitchFamily="34" charset="-34"/>
                <a:cs typeface="Cordia New" pitchFamily="34" charset="-34"/>
              </a:rPr>
              <a:t>        XXX</a:t>
            </a:r>
          </a:p>
          <a:p>
            <a:pPr>
              <a:lnSpc>
                <a:spcPct val="80000"/>
              </a:lnSpc>
            </a:pPr>
            <a:r>
              <a:rPr lang="th-TH" sz="4000" b="1">
                <a:latin typeface="CordiaUPC" pitchFamily="34" charset="-34"/>
                <a:cs typeface="Cordia New" pitchFamily="34" charset="-34"/>
              </a:rPr>
              <a:t>	  คำนวณภาษีอัตรา 5 - 37 % </a:t>
            </a:r>
          </a:p>
          <a:p>
            <a:pPr>
              <a:lnSpc>
                <a:spcPct val="80000"/>
              </a:lnSpc>
            </a:pPr>
            <a:r>
              <a:rPr lang="th-TH" sz="4000" b="1" u="sng">
                <a:latin typeface="CordiaUPC" pitchFamily="34" charset="-34"/>
                <a:cs typeface="Cordia New" pitchFamily="34" charset="-34"/>
              </a:rPr>
              <a:t>วิธีที่ 2 </a:t>
            </a:r>
            <a:r>
              <a:rPr lang="th-TH" sz="4000" b="1">
                <a:latin typeface="CordiaUPC" pitchFamily="34" charset="-34"/>
                <a:cs typeface="Cordia New" pitchFamily="34" charset="-34"/>
              </a:rPr>
              <a:t>ม.48(2) เงินได้ 60,000 ขึ้นไปไม่รวม 40(1) เสีย 0.5 %</a:t>
            </a:r>
            <a:endParaRPr lang="th-TH" sz="4000" b="1">
              <a:solidFill>
                <a:srgbClr val="0000FF"/>
              </a:solidFill>
              <a:latin typeface="CordiaUPC" pitchFamily="34" charset="-34"/>
              <a:cs typeface="Cordia New" pitchFamily="34" charset="-34"/>
            </a:endParaRPr>
          </a:p>
        </p:txBody>
      </p:sp>
      <p:sp>
        <p:nvSpPr>
          <p:cNvPr id="36870" name="Line 4"/>
          <p:cNvSpPr>
            <a:spLocks noChangeShapeType="1"/>
          </p:cNvSpPr>
          <p:nvPr/>
        </p:nvSpPr>
        <p:spPr bwMode="auto">
          <a:xfrm>
            <a:off x="5486400" y="4267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6871" name="Line 5"/>
          <p:cNvSpPr>
            <a:spLocks noChangeShapeType="1"/>
          </p:cNvSpPr>
          <p:nvPr/>
        </p:nvSpPr>
        <p:spPr bwMode="auto">
          <a:xfrm>
            <a:off x="7239000" y="1828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6872" name="Line 6"/>
          <p:cNvSpPr>
            <a:spLocks noChangeShapeType="1"/>
          </p:cNvSpPr>
          <p:nvPr/>
        </p:nvSpPr>
        <p:spPr bwMode="auto">
          <a:xfrm>
            <a:off x="7315200" y="5257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6873" name="Line 7"/>
          <p:cNvSpPr>
            <a:spLocks noChangeShapeType="1"/>
          </p:cNvSpPr>
          <p:nvPr/>
        </p:nvSpPr>
        <p:spPr bwMode="auto">
          <a:xfrm>
            <a:off x="7315200" y="5791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6874" name="Line 8"/>
          <p:cNvSpPr>
            <a:spLocks noChangeShapeType="1"/>
          </p:cNvSpPr>
          <p:nvPr/>
        </p:nvSpPr>
        <p:spPr bwMode="auto">
          <a:xfrm>
            <a:off x="7315200" y="5867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อ.สมชาย  แสงรัตนมณีเดช                                สงวนลิขสิทธิ์</a:t>
            </a:r>
          </a:p>
        </p:txBody>
      </p:sp>
      <p:sp>
        <p:nvSpPr>
          <p:cNvPr id="409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7B954-8EDD-4862-8A8E-FE007BA2821F}" type="slidenum">
              <a:rPr lang="en-US"/>
              <a:pPr>
                <a:defRPr/>
              </a:pPr>
              <a:t>3</a:t>
            </a:fld>
            <a:endParaRPr lang="th-TH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52400"/>
            <a:ext cx="5562600" cy="762000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u="sng" dirty="0" smtClean="0">
                <a:solidFill>
                  <a:schemeClr val="accent2"/>
                </a:solidFill>
                <a:latin typeface="Cordia New" pitchFamily="34" charset="-34"/>
                <a:cs typeface="Cordia New" pitchFamily="34" charset="-34"/>
              </a:rPr>
              <a:t/>
            </a:r>
            <a:br>
              <a:rPr lang="th-TH" b="1" u="sng" dirty="0" smtClean="0">
                <a:solidFill>
                  <a:schemeClr val="accent2"/>
                </a:solidFill>
                <a:latin typeface="Cordia New" pitchFamily="34" charset="-34"/>
                <a:cs typeface="Cordia New" pitchFamily="34" charset="-34"/>
              </a:rPr>
            </a:br>
            <a:r>
              <a:rPr lang="th-TH" b="1" u="sng" dirty="0" smtClean="0">
                <a:latin typeface="Cordia New" pitchFamily="34" charset="-34"/>
                <a:cs typeface="Cordia New" pitchFamily="34" charset="-34"/>
              </a:rPr>
              <a:t>ผู้เสียภาษีเงินได้นิติบุคคล(ม.</a:t>
            </a:r>
            <a:r>
              <a:rPr lang="en-US" b="1" u="sng" dirty="0" smtClean="0">
                <a:latin typeface="Cordia New" pitchFamily="34" charset="-34"/>
                <a:cs typeface="Cordia New" pitchFamily="34" charset="-34"/>
              </a:rPr>
              <a:t>39</a:t>
            </a:r>
            <a:r>
              <a:rPr lang="th-TH" b="1" u="sng" dirty="0" smtClean="0">
                <a:latin typeface="Cordia New" pitchFamily="34" charset="-34"/>
                <a:cs typeface="Cordia New" pitchFamily="34" charset="-34"/>
              </a:rPr>
              <a:t>)</a:t>
            </a:r>
            <a:r>
              <a:rPr lang="th-TH" b="1" u="sng" dirty="0" smtClean="0">
                <a:solidFill>
                  <a:schemeClr val="accent2"/>
                </a:solidFill>
                <a:latin typeface="Cordia New" pitchFamily="34" charset="-34"/>
                <a:cs typeface="Cordia New" pitchFamily="34" charset="-34"/>
              </a:rPr>
              <a:t/>
            </a:r>
            <a:br>
              <a:rPr lang="th-TH" b="1" u="sng" dirty="0" smtClean="0">
                <a:solidFill>
                  <a:schemeClr val="accent2"/>
                </a:solidFill>
                <a:latin typeface="Cordia New" pitchFamily="34" charset="-34"/>
                <a:cs typeface="Cordia New" pitchFamily="34" charset="-34"/>
              </a:rPr>
            </a:br>
            <a:endParaRPr lang="th-TH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143000"/>
            <a:ext cx="8715375" cy="5143500"/>
          </a:xfrm>
          <a:ln>
            <a:solidFill>
              <a:schemeClr val="tx1"/>
            </a:solidFill>
          </a:ln>
        </p:spPr>
        <p:txBody>
          <a:bodyPr/>
          <a:lstStyle/>
          <a:p>
            <a:pPr algn="l">
              <a:lnSpc>
                <a:spcPct val="90000"/>
              </a:lnSpc>
              <a:tabLst>
                <a:tab pos="1139825" algn="l"/>
              </a:tabLst>
            </a:pPr>
            <a:r>
              <a:rPr lang="th-TH" sz="2800" b="1" smtClean="0">
                <a:solidFill>
                  <a:srgbClr val="FF3300"/>
                </a:solidFill>
                <a:latin typeface="Cordia New" pitchFamily="34" charset="-34"/>
              </a:rPr>
              <a:t>          </a:t>
            </a:r>
            <a:r>
              <a:rPr lang="th-TH" sz="4000" b="1" smtClean="0">
                <a:solidFill>
                  <a:schemeClr val="tx1"/>
                </a:solidFill>
                <a:latin typeface="AngsanaUPC" pitchFamily="18" charset="-34"/>
              </a:rPr>
              <a:t>1. บริษัทหรือห้างหุ้นส่วนที่ตั้งขึ้นตามกฎหมายไทย                 </a:t>
            </a:r>
          </a:p>
          <a:p>
            <a:pPr algn="l">
              <a:lnSpc>
                <a:spcPct val="90000"/>
              </a:lnSpc>
              <a:tabLst>
                <a:tab pos="1139825" algn="l"/>
              </a:tabLst>
            </a:pPr>
            <a:r>
              <a:rPr lang="th-TH" sz="4000" b="1" smtClean="0">
                <a:solidFill>
                  <a:schemeClr val="tx1"/>
                </a:solidFill>
                <a:latin typeface="AngsanaUPC" pitchFamily="18" charset="-34"/>
              </a:rPr>
              <a:t>       2. บริษัทหรือห้างหุ้นส่วนที่ตั้งขึ้นตามกฎหมาย</a:t>
            </a:r>
          </a:p>
          <a:p>
            <a:pPr algn="l">
              <a:lnSpc>
                <a:spcPct val="90000"/>
              </a:lnSpc>
              <a:tabLst>
                <a:tab pos="1139825" algn="l"/>
              </a:tabLst>
            </a:pPr>
            <a:r>
              <a:rPr lang="th-TH" sz="4000" b="1" smtClean="0">
                <a:solidFill>
                  <a:schemeClr val="tx1"/>
                </a:solidFill>
                <a:latin typeface="AngsanaUPC" pitchFamily="18" charset="-34"/>
              </a:rPr>
              <a:t>ต่างประเทศ</a:t>
            </a:r>
          </a:p>
          <a:p>
            <a:pPr algn="l">
              <a:lnSpc>
                <a:spcPct val="90000"/>
              </a:lnSpc>
              <a:tabLst>
                <a:tab pos="1139825" algn="l"/>
              </a:tabLst>
            </a:pPr>
            <a:r>
              <a:rPr lang="th-TH" sz="4000" b="1" smtClean="0">
                <a:solidFill>
                  <a:schemeClr val="tx1"/>
                </a:solidFill>
                <a:latin typeface="AngsanaUPC" pitchFamily="18" charset="-34"/>
              </a:rPr>
              <a:t>       3. กิจการซึ่งดำเนินการเป็นทางค้าหากำไรโดยรัฐบาล องค์การรัฐบาลหรือนิติบุคคลอื่นที่ตั้งขึ้นตาม  กฎหมายต่างประเทศ</a:t>
            </a:r>
          </a:p>
          <a:p>
            <a:pPr algn="l">
              <a:lnSpc>
                <a:spcPct val="90000"/>
              </a:lnSpc>
              <a:tabLst>
                <a:tab pos="1139825" algn="l"/>
              </a:tabLst>
            </a:pPr>
            <a:r>
              <a:rPr lang="th-TH" sz="4000" b="1" smtClean="0">
                <a:solidFill>
                  <a:schemeClr val="tx1"/>
                </a:solidFill>
                <a:latin typeface="AngsanaUPC" pitchFamily="18" charset="-34"/>
              </a:rPr>
              <a:t>       4. กิจการร่วมค้า</a:t>
            </a:r>
          </a:p>
          <a:p>
            <a:pPr algn="l">
              <a:lnSpc>
                <a:spcPct val="90000"/>
              </a:lnSpc>
              <a:tabLst>
                <a:tab pos="1139825" algn="l"/>
              </a:tabLst>
            </a:pPr>
            <a:r>
              <a:rPr lang="th-TH" sz="4000" b="1" smtClean="0">
                <a:solidFill>
                  <a:schemeClr val="tx1"/>
                </a:solidFill>
                <a:latin typeface="AngsanaUPC" pitchFamily="18" charset="-34"/>
              </a:rPr>
              <a:t>       5. มูลนิธิ   สมาคม</a:t>
            </a:r>
          </a:p>
          <a:p>
            <a:pPr>
              <a:tabLst>
                <a:tab pos="1139825" algn="l"/>
              </a:tabLst>
            </a:pPr>
            <a:endParaRPr lang="th-TH" sz="4000" b="1" smtClean="0">
              <a:solidFill>
                <a:schemeClr val="tx1"/>
              </a:solidFill>
              <a:latin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>
          <a:xfrm>
            <a:off x="785813" y="714375"/>
            <a:ext cx="7572375" cy="550068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sz="54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การเสียภาษีของมูลนิธิสมาคม</a:t>
            </a:r>
          </a:p>
          <a:p>
            <a:endParaRPr lang="th-TH" sz="4400" smtClean="0">
              <a:solidFill>
                <a:schemeClr val="tx1"/>
              </a:solidFill>
              <a:latin typeface="Angsana New" charset="-34"/>
              <a:cs typeface="Angsana New" charset="-34"/>
            </a:endParaRPr>
          </a:p>
          <a:p>
            <a:r>
              <a:rPr lang="th-TH" sz="44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เสียจากรายรับก่อนหักรายจ่าย ในอัตราร้อยละ </a:t>
            </a:r>
            <a:r>
              <a:rPr lang="en-US" sz="44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10</a:t>
            </a:r>
          </a:p>
          <a:p>
            <a:r>
              <a:rPr lang="th-TH" sz="44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เว้นแต่เงินได้ตามมาตรา </a:t>
            </a:r>
            <a:r>
              <a:rPr lang="en-US" sz="44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40</a:t>
            </a:r>
            <a:r>
              <a:rPr lang="th-TH" sz="44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(</a:t>
            </a:r>
            <a:r>
              <a:rPr lang="en-US" sz="44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8</a:t>
            </a:r>
            <a:r>
              <a:rPr lang="th-TH" sz="44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) ในอัตราร้อยละ  </a:t>
            </a:r>
            <a:r>
              <a:rPr lang="en-US" sz="44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2</a:t>
            </a:r>
          </a:p>
          <a:p>
            <a:r>
              <a:rPr lang="en-US" sz="4400" smtClean="0">
                <a:solidFill>
                  <a:srgbClr val="FF0000"/>
                </a:solidFill>
                <a:latin typeface="Angsana New" charset="-34"/>
                <a:cs typeface="Angsana New" charset="-34"/>
              </a:rPr>
              <a:t>** </a:t>
            </a:r>
            <a:r>
              <a:rPr lang="th-TH" sz="4400" smtClean="0">
                <a:solidFill>
                  <a:srgbClr val="FF0000"/>
                </a:solidFill>
                <a:latin typeface="Angsana New" charset="-34"/>
                <a:cs typeface="Angsana New" charset="-34"/>
              </a:rPr>
              <a:t>ยกเว้นเงินได้ที่ไม่ต้องนำมาเสียภาษี</a:t>
            </a:r>
          </a:p>
          <a:p>
            <a:r>
              <a:rPr lang="th-TH" sz="4400" smtClean="0">
                <a:solidFill>
                  <a:srgbClr val="FF0000"/>
                </a:solidFill>
                <a:latin typeface="Angsana New" charset="-34"/>
                <a:cs typeface="Angsana New" charset="-34"/>
              </a:rPr>
              <a:t>ตามมาตรา  </a:t>
            </a:r>
            <a:r>
              <a:rPr lang="en-US" sz="4400" smtClean="0">
                <a:solidFill>
                  <a:srgbClr val="FF0000"/>
                </a:solidFill>
                <a:latin typeface="Angsana New" charset="-34"/>
                <a:cs typeface="Angsana New" charset="-34"/>
              </a:rPr>
              <a:t>65</a:t>
            </a:r>
            <a:r>
              <a:rPr lang="th-TH" sz="4400" smtClean="0">
                <a:solidFill>
                  <a:srgbClr val="FF0000"/>
                </a:solidFill>
                <a:latin typeface="Angsana New" charset="-34"/>
                <a:cs typeface="Angsana New" charset="-34"/>
              </a:rPr>
              <a:t>ทวิ(</a:t>
            </a:r>
            <a:r>
              <a:rPr lang="en-US" sz="4400" smtClean="0">
                <a:solidFill>
                  <a:srgbClr val="FF0000"/>
                </a:solidFill>
                <a:latin typeface="Angsana New" charset="-34"/>
                <a:cs typeface="Angsana New" charset="-34"/>
              </a:rPr>
              <a:t>13</a:t>
            </a:r>
            <a:r>
              <a:rPr lang="th-TH" sz="4400" smtClean="0">
                <a:solidFill>
                  <a:srgbClr val="FF0000"/>
                </a:solidFill>
                <a:latin typeface="Angsana New" charset="-34"/>
                <a:cs typeface="Angsana New" charset="-34"/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3" y="714375"/>
            <a:ext cx="7572375" cy="5500688"/>
          </a:xfrm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             </a:t>
            </a:r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มาตรา </a:t>
            </a:r>
            <a:r>
              <a:rPr lang="en-GB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65 </a:t>
            </a:r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ทวิ</a:t>
            </a:r>
            <a:r>
              <a:rPr lang="en-GB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(13) </a:t>
            </a:r>
            <a:r>
              <a:rPr lang="th-TH" sz="4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มูลนิธิหรือสมาคมที่ประกอบกิจการซึ่งมีรายได้ ไม่ต้องนำเงินค่าลงทะเบียน หรือค่าบำรุงที่ได้รับจากสมาชิก หรือเงิน หรือทรัพย์สินที่ได้รับจากการรับบริจาค หรือจากการให้โดยเสน่หา แล้วแต่กรณี มารวมคำนวณเป็นรายได้</a:t>
            </a:r>
            <a:endParaRPr lang="th-TH" sz="48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785813" y="714375"/>
            <a:ext cx="7572375" cy="5500688"/>
          </a:xfrm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th-TH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             </a:t>
            </a:r>
            <a:r>
              <a:rPr lang="en-GB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 65</a:t>
            </a:r>
            <a:r>
              <a:rPr lang="th-TH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 ตรี </a:t>
            </a:r>
            <a:r>
              <a:rPr lang="en-GB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(3) </a:t>
            </a:r>
            <a:r>
              <a:rPr lang="th-TH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รายจ่ายอันมีลักษณะเป็นการส่วนตัว การให้โดยเสน่หา หรือการกุศลเว้นแต่รายจ่ายเพื่อการกุศลสาธารณะ หรือเพื่อการสาธารณะประโยชน์ตามที่อธิบดีกำหนดโดยอนุมัติรัฐมนตรี ให้หักได้ในส่วนที่ไม่เกินร้อยละ </a:t>
            </a:r>
            <a:r>
              <a:rPr lang="en-GB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2 </a:t>
            </a:r>
            <a:r>
              <a:rPr lang="th-TH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ของกำไรสุทธิ และรายจ่ายเพื่อการศึกษาหรือเพื่อการกีฬาตามที่อธิบดีกำหนดโดยอนุมัติรัฐมนตรี ให้หักได้อีกในส่วนที่ไม่เกินร้อยละ </a:t>
            </a:r>
            <a:r>
              <a:rPr lang="en-GB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2 </a:t>
            </a:r>
            <a:r>
              <a:rPr lang="th-TH" sz="4000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ของกำไรสุทธิ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88" y="857250"/>
            <a:ext cx="7286625" cy="5357813"/>
          </a:xfrm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เงื่อนไขมูลนิธิ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5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ที่จะขอให้พิจารณาประกาศเป็นองค์การหรือสถานสาธารณกุศล  </a:t>
            </a:r>
            <a:endParaRPr lang="th-TH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22530" name="Subtitle 2"/>
          <p:cNvSpPr>
            <a:spLocks noGrp="1"/>
          </p:cNvSpPr>
          <p:nvPr>
            <p:ph type="subTitle" idx="1"/>
          </p:nvPr>
        </p:nvSpPr>
        <p:spPr>
          <a:xfrm>
            <a:off x="571500" y="642938"/>
            <a:ext cx="7929563" cy="557212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th-TH" sz="36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ประกาศกระทรวงการคลัง </a:t>
            </a:r>
            <a:endParaRPr lang="en-US" sz="3600" smtClean="0">
              <a:solidFill>
                <a:schemeClr val="tx1"/>
              </a:solidFill>
              <a:latin typeface="Angsana New" charset="-34"/>
              <a:cs typeface="Angsana New" charset="-34"/>
            </a:endParaRPr>
          </a:p>
          <a:p>
            <a:r>
              <a:rPr lang="th-TH" sz="36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ว่าด้วยภาษีเงินได้และภาษีมูลค่าเพิ่ม </a:t>
            </a:r>
            <a:endParaRPr lang="en-US" sz="3600" smtClean="0">
              <a:solidFill>
                <a:schemeClr val="tx1"/>
              </a:solidFill>
              <a:latin typeface="Angsana New" charset="-34"/>
              <a:cs typeface="Angsana New" charset="-34"/>
            </a:endParaRPr>
          </a:p>
          <a:p>
            <a:r>
              <a:rPr lang="th-TH" sz="36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เรื่อง</a:t>
            </a:r>
            <a:r>
              <a:rPr lang="en-GB" sz="36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    </a:t>
            </a:r>
            <a:r>
              <a:rPr lang="th-TH" sz="36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หลักเกณฑ์การพิจารณาประกาศกำหนดองค์การ สถานสาธารณกุศล สถานพยาบาล และสถานศึกษา ตามมาตรา </a:t>
            </a:r>
            <a:r>
              <a:rPr lang="en-GB" sz="36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47(7) (</a:t>
            </a:r>
            <a:r>
              <a:rPr lang="th-TH" sz="36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ข) แห่งประมวลรัษฎากร และมาตรา </a:t>
            </a:r>
            <a:r>
              <a:rPr lang="en-GB" sz="36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3 (4) (</a:t>
            </a:r>
            <a:r>
              <a:rPr lang="th-TH" sz="36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ข) แห่งพระราชกฤษฎีกา ออกตามความในประมวลรัษฎากรว่าด้วยการยกเว้นภาษีมูลค่าเพิ่ม (ฉบับที่ </a:t>
            </a:r>
            <a:r>
              <a:rPr lang="en-GB" sz="36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239) </a:t>
            </a:r>
            <a:r>
              <a:rPr lang="th-TH" sz="36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พ.ศ. </a:t>
            </a:r>
            <a:r>
              <a:rPr lang="en-GB" sz="36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2534 </a:t>
            </a:r>
            <a:r>
              <a:rPr lang="th-TH" sz="36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ซึ่งแก้ไขเพิ่มเติมโดยพระราชกฤษฎีกา ออกตามความในประมวลรัษฎากรว่าด้วยการยกเว้นภาษีมูลค่าเพิ่ม (ฉบับที่ </a:t>
            </a:r>
            <a:r>
              <a:rPr lang="en-GB" sz="36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254) </a:t>
            </a:r>
            <a:r>
              <a:rPr lang="th-TH" sz="36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พ.ศ. </a:t>
            </a:r>
            <a:r>
              <a:rPr lang="en-GB" sz="3600" b="1" smtClean="0">
                <a:solidFill>
                  <a:schemeClr val="tx1"/>
                </a:solidFill>
                <a:latin typeface="Angsana New" charset="-34"/>
                <a:cs typeface="Angsana New" charset="-34"/>
              </a:rPr>
              <a:t>2535 </a:t>
            </a:r>
            <a:endParaRPr lang="en-US" sz="3600" smtClean="0">
              <a:solidFill>
                <a:schemeClr val="tx1"/>
              </a:solidFill>
              <a:latin typeface="Angsana New" charset="-34"/>
              <a:cs typeface="Angsana New" charset="-34"/>
            </a:endParaRPr>
          </a:p>
          <a:p>
            <a:endParaRPr lang="th-TH" sz="3600" smtClean="0">
              <a:solidFill>
                <a:schemeClr val="tx1"/>
              </a:solidFill>
              <a:latin typeface="Angsana New" charset="-34"/>
              <a:cs typeface="Angsana New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4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25" y="714375"/>
            <a:ext cx="7215188" cy="5500688"/>
          </a:xfrm>
          <a:ln>
            <a:solidFill>
              <a:schemeClr val="tx1"/>
            </a:solidFill>
          </a:ln>
        </p:spPr>
        <p:txBody>
          <a:bodyPr rtlCol="0">
            <a:normAutofit fontScale="25000" lnSpcReduction="20000"/>
          </a:bodyPr>
          <a:lstStyle/>
          <a:p>
            <a:pPr algn="l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           </a:t>
            </a:r>
            <a:r>
              <a:rPr lang="en-GB" sz="7700" dirty="0" smtClean="0"/>
              <a:t>  </a:t>
            </a:r>
            <a:r>
              <a:rPr lang="th-TH" sz="7700" dirty="0" smtClean="0"/>
              <a:t>          </a:t>
            </a:r>
            <a:r>
              <a:rPr lang="en-GB" sz="7700" dirty="0" smtClean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en-GB" sz="22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2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ข้อ </a:t>
            </a:r>
            <a:r>
              <a:rPr lang="en-GB" sz="22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en-GB" sz="22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22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มูลนิธิที่ประสงค์จะขอให้พิจารณาประกาศเป็นองค์การหรือสถานสาธารณกุศล จะต้องมีฐานะเป็นนิติบุคคล และมีคำขอเป็นลายลักษณ์อักษรยื่นต่อกรมสรรพากร เพื่อพิจารณาเสนอกระทรวงการคลัง </a:t>
            </a:r>
            <a:endParaRPr lang="en-US" sz="22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 </a:t>
            </a:r>
            <a:endParaRPr lang="en-US" sz="22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7700" dirty="0" smtClean="0">
                <a:solidFill>
                  <a:schemeClr val="tx1"/>
                </a:solidFill>
              </a:rPr>
              <a:t>               </a:t>
            </a:r>
            <a:endParaRPr lang="en-US" sz="77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             </a:t>
            </a: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1319</Words>
  <Application>Microsoft Office PowerPoint</Application>
  <PresentationFormat>On-screen Show (4:3)</PresentationFormat>
  <Paragraphs>92</Paragraphs>
  <Slides>22</Slides>
  <Notes>1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7</vt:i4>
      </vt:variant>
      <vt:variant>
        <vt:lpstr>แม่แบบการออกแบบ</vt:lpstr>
      </vt:variant>
      <vt:variant>
        <vt:i4>1</vt:i4>
      </vt:variant>
      <vt:variant>
        <vt:lpstr>ชื่อเรื่องภาพนิ่ง</vt:lpstr>
      </vt:variant>
      <vt:variant>
        <vt:i4>22</vt:i4>
      </vt:variant>
    </vt:vector>
  </HeadingPairs>
  <TitlesOfParts>
    <vt:vector size="30" baseType="lpstr">
      <vt:lpstr>Calibri</vt:lpstr>
      <vt:lpstr>Cordia New</vt:lpstr>
      <vt:lpstr>Arial</vt:lpstr>
      <vt:lpstr>Angsana New</vt:lpstr>
      <vt:lpstr>AngsanaUPC</vt:lpstr>
      <vt:lpstr>Times New Roman</vt:lpstr>
      <vt:lpstr>CordiaUPC</vt:lpstr>
      <vt:lpstr>Office Theme</vt:lpstr>
      <vt:lpstr>ภาพนิ่ง 1</vt:lpstr>
      <vt:lpstr>ภาษีอากรที่เกี่ยวข้องกับธุรกิจ</vt:lpstr>
      <vt:lpstr> ผู้เสียภาษีเงินได้นิติบุคคล(ม.39) 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somchai</dc:creator>
  <cp:lastModifiedBy>HP</cp:lastModifiedBy>
  <cp:revision>26</cp:revision>
  <dcterms:created xsi:type="dcterms:W3CDTF">2011-08-21T15:58:48Z</dcterms:created>
  <dcterms:modified xsi:type="dcterms:W3CDTF">2011-09-07T04:41:53Z</dcterms:modified>
</cp:coreProperties>
</file>