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4"/>
  </p:notesMasterIdLst>
  <p:handoutMasterIdLst>
    <p:handoutMasterId r:id="rId85"/>
  </p:handoutMasterIdLst>
  <p:sldIdLst>
    <p:sldId id="289" r:id="rId2"/>
    <p:sldId id="916" r:id="rId3"/>
    <p:sldId id="966" r:id="rId4"/>
    <p:sldId id="920" r:id="rId5"/>
    <p:sldId id="921" r:id="rId6"/>
    <p:sldId id="922" r:id="rId7"/>
    <p:sldId id="923" r:id="rId8"/>
    <p:sldId id="925" r:id="rId9"/>
    <p:sldId id="322" r:id="rId10"/>
    <p:sldId id="668" r:id="rId11"/>
    <p:sldId id="324" r:id="rId12"/>
    <p:sldId id="894" r:id="rId13"/>
    <p:sldId id="669" r:id="rId14"/>
    <p:sldId id="726" r:id="rId15"/>
    <p:sldId id="727" r:id="rId16"/>
    <p:sldId id="728" r:id="rId17"/>
    <p:sldId id="729" r:id="rId18"/>
    <p:sldId id="730" r:id="rId19"/>
    <p:sldId id="731" r:id="rId20"/>
    <p:sldId id="732" r:id="rId21"/>
    <p:sldId id="733" r:id="rId22"/>
    <p:sldId id="734" r:id="rId23"/>
    <p:sldId id="735" r:id="rId24"/>
    <p:sldId id="736" r:id="rId25"/>
    <p:sldId id="737" r:id="rId26"/>
    <p:sldId id="739" r:id="rId27"/>
    <p:sldId id="841" r:id="rId28"/>
    <p:sldId id="926" r:id="rId29"/>
    <p:sldId id="927" r:id="rId30"/>
    <p:sldId id="928" r:id="rId31"/>
    <p:sldId id="929" r:id="rId32"/>
    <p:sldId id="930" r:id="rId33"/>
    <p:sldId id="931" r:id="rId34"/>
    <p:sldId id="932" r:id="rId35"/>
    <p:sldId id="933" r:id="rId36"/>
    <p:sldId id="934" r:id="rId37"/>
    <p:sldId id="935" r:id="rId38"/>
    <p:sldId id="936" r:id="rId39"/>
    <p:sldId id="937" r:id="rId40"/>
    <p:sldId id="938" r:id="rId41"/>
    <p:sldId id="939" r:id="rId42"/>
    <p:sldId id="940" r:id="rId43"/>
    <p:sldId id="842" r:id="rId44"/>
    <p:sldId id="843" r:id="rId45"/>
    <p:sldId id="844" r:id="rId46"/>
    <p:sldId id="941" r:id="rId47"/>
    <p:sldId id="942" r:id="rId48"/>
    <p:sldId id="943" r:id="rId49"/>
    <p:sldId id="944" r:id="rId50"/>
    <p:sldId id="945" r:id="rId51"/>
    <p:sldId id="946" r:id="rId52"/>
    <p:sldId id="947" r:id="rId53"/>
    <p:sldId id="948" r:id="rId54"/>
    <p:sldId id="949" r:id="rId55"/>
    <p:sldId id="950" r:id="rId56"/>
    <p:sldId id="951" r:id="rId57"/>
    <p:sldId id="952" r:id="rId58"/>
    <p:sldId id="845" r:id="rId59"/>
    <p:sldId id="846" r:id="rId60"/>
    <p:sldId id="847" r:id="rId61"/>
    <p:sldId id="848" r:id="rId62"/>
    <p:sldId id="849" r:id="rId63"/>
    <p:sldId id="850" r:id="rId64"/>
    <p:sldId id="852" r:id="rId65"/>
    <p:sldId id="741" r:id="rId66"/>
    <p:sldId id="742" r:id="rId67"/>
    <p:sldId id="743" r:id="rId68"/>
    <p:sldId id="744" r:id="rId69"/>
    <p:sldId id="745" r:id="rId70"/>
    <p:sldId id="746" r:id="rId71"/>
    <p:sldId id="747" r:id="rId72"/>
    <p:sldId id="748" r:id="rId73"/>
    <p:sldId id="749" r:id="rId74"/>
    <p:sldId id="750" r:id="rId75"/>
    <p:sldId id="751" r:id="rId76"/>
    <p:sldId id="915" r:id="rId77"/>
    <p:sldId id="757" r:id="rId78"/>
    <p:sldId id="758" r:id="rId79"/>
    <p:sldId id="759" r:id="rId80"/>
    <p:sldId id="964" r:id="rId81"/>
    <p:sldId id="965" r:id="rId82"/>
    <p:sldId id="763" r:id="rId83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ngsana New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ngsana New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ngsana New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ngsana New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ngsana New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ngsana New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ngsana New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ngsana New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ngsana New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CC6600"/>
    <a:srgbClr val="FFFFCC"/>
    <a:srgbClr val="FFFF99"/>
    <a:srgbClr val="CC3300"/>
    <a:srgbClr val="006600"/>
    <a:srgbClr val="000099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64" autoAdjust="0"/>
  </p:normalViewPr>
  <p:slideViewPr>
    <p:cSldViewPr>
      <p:cViewPr varScale="1">
        <p:scale>
          <a:sx n="81" d="100"/>
          <a:sy n="81" d="100"/>
        </p:scale>
        <p:origin x="-11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notesMaster" Target="notesMasters/notesMaster1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ngsana New" pitchFamily="18" charset="-34"/>
              </a:defRPr>
            </a:lvl1pPr>
          </a:lstStyle>
          <a:p>
            <a:pPr>
              <a:defRPr/>
            </a:pPr>
            <a:fld id="{3D4793C0-B286-40D0-B9EC-D4ED297D321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  <a:endParaRPr lang="en-US" noProof="0" smtClean="0"/>
          </a:p>
          <a:p>
            <a:pPr lvl="1"/>
            <a:r>
              <a:rPr lang="th-TH" noProof="0" smtClean="0"/>
              <a:t>ระดับที่สอง</a:t>
            </a:r>
            <a:endParaRPr lang="en-US" noProof="0" smtClean="0"/>
          </a:p>
          <a:p>
            <a:pPr lvl="2"/>
            <a:r>
              <a:rPr lang="th-TH" noProof="0" smtClean="0"/>
              <a:t>ระดับที่สาม</a:t>
            </a:r>
            <a:endParaRPr lang="en-US" noProof="0" smtClean="0"/>
          </a:p>
          <a:p>
            <a:pPr lvl="3"/>
            <a:r>
              <a:rPr lang="th-TH" noProof="0" smtClean="0"/>
              <a:t>ระดับที่สี่</a:t>
            </a:r>
            <a:endParaRPr lang="en-US" noProof="0" smtClean="0"/>
          </a:p>
          <a:p>
            <a:pPr lvl="4"/>
            <a:r>
              <a:rPr lang="th-TH" noProof="0" smtClean="0"/>
              <a:t>ระดับที่ห้า</a:t>
            </a:r>
            <a:endParaRPr 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ngsana New" pitchFamily="18" charset="-34"/>
              </a:defRPr>
            </a:lvl1pPr>
          </a:lstStyle>
          <a:p>
            <a:pPr>
              <a:defRPr/>
            </a:pPr>
            <a:fld id="{E057DBAB-8ADF-4A5C-B6CD-9D58A6ED3E2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7EE09-8852-4555-AFBB-F9CEA090D377}" type="slidenum">
              <a:rPr lang="en-US" smtClean="0">
                <a:cs typeface="Angsana New" charset="-34"/>
              </a:rPr>
              <a:pPr/>
              <a:t>1</a:t>
            </a:fld>
            <a:endParaRPr lang="th-TH" smtClean="0">
              <a:cs typeface="Angsana New" charset="-34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95" tIns="45747" rIns="91495" bIns="45747"/>
          <a:lstStyle/>
          <a:p>
            <a:pPr eaLnBrk="1" hangingPunct="1"/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C634B6-E1EB-4245-8F85-EB5ED102599D}" type="slidenum">
              <a:rPr lang="en-US" sz="1200"/>
              <a:pPr algn="r"/>
              <a:t>4</a:t>
            </a:fld>
            <a:endParaRPr lang="th-TH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70413" cy="3427412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  <a:ln/>
        </p:spPr>
        <p:txBody>
          <a:bodyPr lIns="89383" tIns="44691" rIns="89383" bIns="44691"/>
          <a:lstStyle/>
          <a:p>
            <a:pPr eaLnBrk="1" hangingPunct="1"/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8D15CF-C119-4E70-8428-8DCD34EF09A6}" type="slidenum">
              <a:rPr lang="en-US" sz="1200"/>
              <a:pPr algn="r"/>
              <a:t>67</a:t>
            </a:fld>
            <a:endParaRPr lang="th-TH" sz="1200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pPr eaLnBrk="1" hangingPunct="1"/>
            <a:r>
              <a:rPr lang="th-TH" smtClean="0">
                <a:cs typeface="Angsana New" charset="-34"/>
              </a:rPr>
              <a:t>กรณีไหนต้องมีคำขอ กรณีไหนไม่ต้องมีคำขอ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86" tIns="45742" rIns="91486" bIns="45742"/>
          <a:lstStyle/>
          <a:p>
            <a:endParaRPr lang="th-TH" smtClean="0">
              <a:cs typeface="Angsana New" charset="-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F99B3-5E4F-43A3-966B-435CD644E54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EF0A0-08A6-48FC-8A59-9EF8130D002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B36E5-57CE-4241-A737-83AA9FAF4B8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ชื่อเรื่องและไดอะแกรมหรือแผนผังองค์ก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5505A-6437-48DD-94E3-53ED8B9C9DB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ชื่อเรื่อง ภาพตัดปะ 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ภาพตัดปะ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0A3A5-392B-47FC-A191-F9CEDA1F338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ชื่อเรื่อง ข้อความ และภาพตัดป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ภาพตัดปะ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ADE9C-29E5-4B24-9921-D2A76E889B9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4A47F-C41F-4B39-8F6D-35B13E132E2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70639-8696-4ABD-A951-068271FA1B9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ECCE8-D140-4744-82E4-A4B6EBDD013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42D9F-A4FE-4509-B5DA-E7F711BB856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62C43-18C5-4A73-8AAE-FC8739B9ABF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65AEF-F248-45D4-8927-BEF7CCD7F93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43BF1-0447-45DC-B34B-FBEB107BE65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94AB4-C040-44E2-BA6A-3BFD06C3727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5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en-US" smtClean="0"/>
          </a:p>
          <a:p>
            <a:pPr lvl="1"/>
            <a:r>
              <a:rPr lang="th-TH" smtClean="0"/>
              <a:t>ระดับที่สอง</a:t>
            </a:r>
            <a:endParaRPr lang="en-US" smtClean="0"/>
          </a:p>
          <a:p>
            <a:pPr lvl="2"/>
            <a:r>
              <a:rPr lang="th-TH" smtClean="0"/>
              <a:t>ระดับที่สาม</a:t>
            </a:r>
            <a:endParaRPr lang="en-US" smtClean="0"/>
          </a:p>
          <a:p>
            <a:pPr lvl="3"/>
            <a:r>
              <a:rPr lang="th-TH" smtClean="0"/>
              <a:t>ระดับที่สี่</a:t>
            </a:r>
            <a:endParaRPr lang="en-US" smtClean="0"/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Angsana New" pitchFamily="18" charset="-34"/>
              </a:defRPr>
            </a:lvl1pPr>
          </a:lstStyle>
          <a:p>
            <a:pPr>
              <a:defRPr/>
            </a:pPr>
            <a:fld id="{38FC0C78-E9EE-49CA-9F13-43004972AE0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ED0F88-66FA-4800-8359-B02A3D97B78A}" type="slidenum">
              <a:rPr lang="en-US" smtClean="0">
                <a:cs typeface="Angsana New" charset="-34"/>
              </a:rPr>
              <a:pPr/>
              <a:t>1</a:t>
            </a:fld>
            <a:endParaRPr lang="th-TH" smtClean="0">
              <a:cs typeface="Angsana New" charset="-34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635375" y="3068638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000" b="1"/>
              <a:t>โดย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55650" y="3860800"/>
            <a:ext cx="69342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>
                <a:solidFill>
                  <a:schemeClr val="tx2"/>
                </a:solidFill>
                <a:latin typeface="Angsana New" charset="-34"/>
              </a:rPr>
              <a:t>ดร. อลงกต วรกี</a:t>
            </a:r>
          </a:p>
          <a:p>
            <a:pPr algn="ctr">
              <a:spcBef>
                <a:spcPct val="50000"/>
              </a:spcBef>
            </a:pPr>
            <a:r>
              <a:rPr lang="th-TH" sz="3600" b="1">
                <a:solidFill>
                  <a:schemeClr val="tx2"/>
                </a:solidFill>
                <a:latin typeface="Angsana New" charset="-34"/>
              </a:rPr>
              <a:t>ผู้อำนวยการส่วนรักษาความสงบเรียบร้อย </a:t>
            </a:r>
            <a:r>
              <a:rPr lang="en-US" sz="3600" b="1">
                <a:solidFill>
                  <a:schemeClr val="tx2"/>
                </a:solidFill>
                <a:latin typeface="Angsana New" charset="-34"/>
              </a:rPr>
              <a:t>2</a:t>
            </a:r>
            <a:endParaRPr lang="th-TH" sz="3600" b="1">
              <a:solidFill>
                <a:schemeClr val="tx2"/>
              </a:solidFill>
              <a:latin typeface="Angsana New" charset="-34"/>
            </a:endParaRPr>
          </a:p>
          <a:p>
            <a:pPr algn="ctr">
              <a:spcBef>
                <a:spcPct val="50000"/>
              </a:spcBef>
            </a:pPr>
            <a:r>
              <a:rPr lang="th-TH" sz="3600" b="1">
                <a:solidFill>
                  <a:schemeClr val="tx2"/>
                </a:solidFill>
                <a:latin typeface="Angsana New" charset="-34"/>
              </a:rPr>
              <a:t>สำนักการสอบสวนและนิติการ กรมการปกครอง</a:t>
            </a:r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395288" y="1557338"/>
            <a:ext cx="82089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ngsana New" charset="-34"/>
              </a:rPr>
              <a:t>วิธีปฏิบัติราชการทางปกครอง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ตัวยึดหมายเลขภาพนิ่ง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9B3497D-816F-43A7-BD05-A4DC0A83920B}" type="slidenum">
              <a:rPr lang="en-US" sz="1400"/>
              <a:pPr algn="r"/>
              <a:t>10</a:t>
            </a:fld>
            <a:endParaRPr lang="th-TH" sz="1400"/>
          </a:p>
        </p:txBody>
      </p:sp>
      <p:sp>
        <p:nvSpPr>
          <p:cNvPr id="30722" name="WordArt 2"/>
          <p:cNvSpPr>
            <a:spLocks noChangeArrowheads="1" noChangeShapeType="1" noTextEdit="1"/>
          </p:cNvSpPr>
          <p:nvPr/>
        </p:nvSpPr>
        <p:spPr bwMode="auto">
          <a:xfrm>
            <a:off x="552450" y="581025"/>
            <a:ext cx="3409950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ngsana New"/>
                <a:cs typeface="Angsana New"/>
              </a:rPr>
              <a:t>คำสั่งทางปกครอง :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7620000" cy="407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</a:rPr>
              <a:t>“</a:t>
            </a:r>
            <a:r>
              <a:rPr lang="th-TH" sz="3200" b="1">
                <a:solidFill>
                  <a:schemeClr val="accent2"/>
                </a:solidFill>
              </a:rPr>
              <a:t>การใช้อำนาจตามกฎหมายของเจ้าหน้าที่ ที่มีผลเป็นการสร้าง             นิติสัมพันธ์ขึ้นระหว่างบุคคล ในอันที่จะก่อ เปลี่ยนแปลง โอน สงวน ระงับ หรือมีผลกระทบต่อสถานภาพของสิทธิหรือหน้าที่ของบุคคล ไม่ว่าจะเป็นการถาวรหรือชั่วคราว เช่น  การสั่งการ  การอนุญาต            การอนุมัติ การวินิจฉัยอุทธรณ์ การรับรองและการรับจดทะเบียน             แต่ไม่หมายความรวมถึงการออกกฎ</a:t>
            </a:r>
            <a:r>
              <a:rPr lang="en-US" sz="3200" b="1">
                <a:solidFill>
                  <a:schemeClr val="accent2"/>
                </a:solidFill>
              </a:rPr>
              <a:t>”</a:t>
            </a:r>
            <a:endParaRPr lang="th-TH" sz="3200" b="1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</a:pPr>
            <a:endParaRPr lang="th-TH" sz="1800" b="1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th-TH">
                <a:solidFill>
                  <a:srgbClr val="009900"/>
                </a:solidFill>
              </a:rPr>
              <a:t>(</a:t>
            </a:r>
            <a:r>
              <a:rPr lang="th-TH">
                <a:solidFill>
                  <a:srgbClr val="009900"/>
                </a:solidFill>
                <a:latin typeface="Angsana New" charset="-34"/>
              </a:rPr>
              <a:t>มาตรา 5 วรรคสาม ของ พ.ร.บ.วิธีปฏิบัติราชการทางปกครอง พ.ศ.2539)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CD2680-05D2-419D-8190-C75DE8117C75}" type="slidenum">
              <a:rPr lang="en-US" smtClean="0">
                <a:cs typeface="Angsana New" charset="-34"/>
              </a:rPr>
              <a:pPr/>
              <a:t>11</a:t>
            </a:fld>
            <a:endParaRPr lang="th-TH" smtClean="0">
              <a:cs typeface="Angsana New" charset="-34"/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85800"/>
            <a:ext cx="9144000" cy="5638800"/>
          </a:xfrm>
        </p:spPr>
        <p:txBody>
          <a:bodyPr/>
          <a:lstStyle/>
          <a:p>
            <a:pPr eaLnBrk="1" hangingPunct="1">
              <a:defRPr/>
            </a:pPr>
            <a:r>
              <a:rPr lang="th-TH" sz="6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คำสั่งทางปกครอง </a:t>
            </a:r>
            <a:endParaRPr lang="th-TH" sz="4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buFontTx/>
              <a:buBlip>
                <a:blip r:embed="rId3"/>
              </a:buBlip>
              <a:defRPr/>
            </a:pPr>
            <a:r>
              <a:rPr lang="th-TH" sz="3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th-TH" sz="4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การใช้อำนาจตามกฎหมายของเจ้าหน้าที่</a:t>
            </a:r>
          </a:p>
          <a:p>
            <a:pPr lvl="1" eaLnBrk="1" hangingPunct="1">
              <a:lnSpc>
                <a:spcPct val="80000"/>
              </a:lnSpc>
              <a:buFontTx/>
              <a:buBlip>
                <a:blip r:embed="rId3"/>
              </a:buBlip>
              <a:defRPr/>
            </a:pPr>
            <a:r>
              <a:rPr lang="th-TH" sz="3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4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มีผลสร้างนิติสัมพันธ์ระหว่างบุคคล/</a:t>
            </a:r>
            <a:br>
              <a:rPr lang="th-TH" sz="4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th-TH" sz="4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กระทบสถานภาพของสิทธิหรือหน้าที่ของบุคคล</a:t>
            </a:r>
          </a:p>
          <a:p>
            <a:pPr lvl="1" eaLnBrk="1" hangingPunct="1">
              <a:lnSpc>
                <a:spcPct val="80000"/>
              </a:lnSpc>
              <a:buFontTx/>
              <a:buBlip>
                <a:blip r:embed="rId3"/>
              </a:buBlip>
              <a:defRPr/>
            </a:pPr>
            <a:r>
              <a:rPr lang="th-TH" sz="3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th-TH" sz="4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มีผลเฉพาะ </a:t>
            </a:r>
            <a:r>
              <a:rPr lang="en-US" sz="4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th-TH" sz="4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กรณีใด หรือบุคคลใด</a:t>
            </a:r>
            <a:r>
              <a:rPr lang="en-US" sz="4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  <a:endParaRPr lang="th-TH" sz="3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buFontTx/>
              <a:buBlip>
                <a:blip r:embed="rId3"/>
              </a:buBlip>
              <a:defRPr/>
            </a:pPr>
            <a:r>
              <a:rPr lang="th-TH" sz="3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4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เช่น การสั่งการ การอนุญาต การอนุมัติ                         การวินิจฉัยอุทธรณ์ การรับรอง การรับจดทะเบียน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6019800" y="211138"/>
          <a:ext cx="2590800" cy="1312862"/>
        </p:xfrm>
        <a:graphic>
          <a:graphicData uri="http://schemas.openxmlformats.org/presentationml/2006/ole">
            <p:oleObj spid="_x0000_s2050" name="Clip" r:id="rId4" imgW="4046400" imgH="33523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Text Box 2"/>
          <p:cNvSpPr txBox="1">
            <a:spLocks noChangeArrowheads="1"/>
          </p:cNvSpPr>
          <p:nvPr/>
        </p:nvSpPr>
        <p:spPr bwMode="auto">
          <a:xfrm>
            <a:off x="2771775" y="477838"/>
            <a:ext cx="3600450" cy="13668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marL="533400" indent="-533400" algn="ctr">
              <a:spcBef>
                <a:spcPct val="50000"/>
              </a:spcBef>
              <a:defRPr/>
            </a:pPr>
            <a:r>
              <a:rPr lang="th-TH" sz="35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กฎกระทรวง ฉบับที่ 12</a:t>
            </a:r>
          </a:p>
          <a:p>
            <a:pPr marL="533400" indent="-533400" algn="ctr">
              <a:spcBef>
                <a:spcPct val="50000"/>
              </a:spcBef>
              <a:defRPr/>
            </a:pPr>
            <a:r>
              <a:rPr lang="th-TH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(พ.ศ. 2543)</a:t>
            </a:r>
            <a:endParaRPr lang="th-TH" sz="32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90179" name="Text Box 3"/>
          <p:cNvSpPr txBox="1">
            <a:spLocks noChangeArrowheads="1"/>
          </p:cNvSpPr>
          <p:nvPr/>
        </p:nvSpPr>
        <p:spPr bwMode="auto">
          <a:xfrm>
            <a:off x="1547813" y="2479675"/>
            <a:ext cx="6048375" cy="3516313"/>
          </a:xfrm>
          <a:prstGeom prst="rect">
            <a:avLst/>
          </a:prstGeom>
          <a:solidFill>
            <a:schemeClr val="hlink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การดำเนินการสั่งซื้อหรือสั่งจ้างของทางราชการ เช่น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th-TH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 สั่งรับหรือไม่รับคำเสนอขายหรือรับจ้าง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th-TH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 อนุมัติสั่งซื้อหรือสั่งจ้าง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th-TH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 สั่งยกเลิกกระบวนการพิจารณาคำเสนอ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th-TH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 สั่งให้เป็นผู้ทิ้งงาน</a:t>
            </a:r>
          </a:p>
        </p:txBody>
      </p:sp>
      <p:sp>
        <p:nvSpPr>
          <p:cNvPr id="33795" name="ตัวยึดหมายเลขภาพนิ่ง 6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893D492-D73C-402E-8999-8D7C8C9389D4}" type="slidenum">
              <a:rPr lang="en-US" sz="1400"/>
              <a:pPr algn="r"/>
              <a:t>12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ตัวยึดหมายเลขภาพนิ่ง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FD4884B-8E09-485D-98CE-CE26E0994B3E}" type="slidenum">
              <a:rPr lang="en-US" sz="1400"/>
              <a:pPr algn="r"/>
              <a:t>13</a:t>
            </a:fld>
            <a:endParaRPr lang="th-TH" sz="1400"/>
          </a:p>
        </p:txBody>
      </p:sp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2257425" y="266700"/>
            <a:ext cx="452437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ngsana New"/>
                <a:cs typeface="Angsana New"/>
              </a:rPr>
              <a:t>ตัวอย่างคำสั่งทางปกครอง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295400" y="1152525"/>
            <a:ext cx="64008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Symbol" pitchFamily="18" charset="2"/>
              <a:buChar char="§"/>
            </a:pPr>
            <a:r>
              <a:rPr lang="th-TH" sz="2400">
                <a:solidFill>
                  <a:srgbClr val="009900"/>
                </a:solidFill>
              </a:rPr>
              <a:t>  คำสั่งบรรจุแต่งตั้งข้าราชการ หรือเจ้าหน้าที่ของรัฐ</a:t>
            </a:r>
          </a:p>
          <a:p>
            <a:pPr algn="ctr">
              <a:spcBef>
                <a:spcPct val="50000"/>
              </a:spcBef>
              <a:buFont typeface="Symbol" pitchFamily="18" charset="2"/>
              <a:buChar char="§"/>
            </a:pPr>
            <a:r>
              <a:rPr lang="th-TH" sz="2400">
                <a:solidFill>
                  <a:srgbClr val="009900"/>
                </a:solidFill>
              </a:rPr>
              <a:t>  คำสั่งเลื่อนขั้น เลื่อนตำแหน่ง</a:t>
            </a:r>
          </a:p>
          <a:p>
            <a:pPr algn="ctr">
              <a:spcBef>
                <a:spcPct val="50000"/>
              </a:spcBef>
              <a:buFont typeface="Symbol" pitchFamily="18" charset="2"/>
              <a:buChar char="§"/>
            </a:pPr>
            <a:r>
              <a:rPr lang="th-TH" sz="2400">
                <a:solidFill>
                  <a:srgbClr val="009900"/>
                </a:solidFill>
              </a:rPr>
              <a:t>  คำสั่งลงโทษทางวินัย</a:t>
            </a:r>
          </a:p>
          <a:p>
            <a:pPr algn="ctr">
              <a:spcBef>
                <a:spcPct val="50000"/>
              </a:spcBef>
              <a:buFont typeface="Symbol" pitchFamily="18" charset="2"/>
              <a:buChar char="§"/>
            </a:pPr>
            <a:r>
              <a:rPr lang="th-TH" sz="2400">
                <a:solidFill>
                  <a:srgbClr val="009900"/>
                </a:solidFill>
              </a:rPr>
              <a:t>  คำสั่งไม่ออกใบอนุญาตต่างๆ ของทางราชการ</a:t>
            </a:r>
          </a:p>
          <a:p>
            <a:pPr algn="ctr">
              <a:spcBef>
                <a:spcPct val="50000"/>
              </a:spcBef>
              <a:buFont typeface="Symbol" pitchFamily="18" charset="2"/>
              <a:buChar char="§"/>
            </a:pPr>
            <a:r>
              <a:rPr lang="th-TH" sz="2400">
                <a:solidFill>
                  <a:srgbClr val="009900"/>
                </a:solidFill>
              </a:rPr>
              <a:t>  คำสั่งเพิกถอน </a:t>
            </a:r>
            <a:r>
              <a:rPr lang="en-US" sz="2400">
                <a:solidFill>
                  <a:srgbClr val="009900"/>
                </a:solidFill>
              </a:rPr>
              <a:t>/</a:t>
            </a:r>
            <a:r>
              <a:rPr lang="th-TH" sz="2400">
                <a:solidFill>
                  <a:srgbClr val="009900"/>
                </a:solidFill>
              </a:rPr>
              <a:t> พักใช้ใบอนุญาต</a:t>
            </a:r>
          </a:p>
          <a:p>
            <a:pPr algn="ctr">
              <a:spcBef>
                <a:spcPct val="50000"/>
              </a:spcBef>
              <a:buFont typeface="Symbol" pitchFamily="18" charset="2"/>
              <a:buChar char="§"/>
            </a:pPr>
            <a:r>
              <a:rPr lang="th-TH" sz="2400">
                <a:solidFill>
                  <a:srgbClr val="009900"/>
                </a:solidFill>
              </a:rPr>
              <a:t>  คำสั่งจัดซื้อจัดจ้างของทางราชการ</a:t>
            </a:r>
          </a:p>
          <a:p>
            <a:pPr algn="ctr">
              <a:spcBef>
                <a:spcPct val="50000"/>
              </a:spcBef>
              <a:buFont typeface="Symbol" pitchFamily="18" charset="2"/>
              <a:buChar char="§"/>
            </a:pPr>
            <a:r>
              <a:rPr lang="th-TH" sz="2400">
                <a:solidFill>
                  <a:srgbClr val="009900"/>
                </a:solidFill>
              </a:rPr>
              <a:t>  คำสั่งให้รื้อถอนอาคาร สิ่งปลูกสร้าง</a:t>
            </a:r>
          </a:p>
          <a:p>
            <a:pPr algn="ctr">
              <a:spcBef>
                <a:spcPct val="50000"/>
              </a:spcBef>
              <a:buFont typeface="Symbol" pitchFamily="18" charset="2"/>
              <a:buChar char="§"/>
            </a:pPr>
            <a:r>
              <a:rPr lang="th-TH" sz="2400">
                <a:solidFill>
                  <a:srgbClr val="009900"/>
                </a:solidFill>
              </a:rPr>
              <a:t>  คำสั่งไม่รับพิจารณาอุทธรณ์</a:t>
            </a:r>
          </a:p>
          <a:p>
            <a:pPr algn="ctr">
              <a:spcBef>
                <a:spcPct val="50000"/>
              </a:spcBef>
              <a:buFont typeface="Symbol" pitchFamily="18" charset="2"/>
              <a:buChar char="§"/>
            </a:pPr>
            <a:r>
              <a:rPr lang="th-TH" sz="2400">
                <a:solidFill>
                  <a:srgbClr val="009900"/>
                </a:solidFill>
              </a:rPr>
              <a:t>  คำสั่งไม่รับจดทะเบียนสมรส</a:t>
            </a:r>
          </a:p>
          <a:p>
            <a:pPr algn="ctr">
              <a:spcBef>
                <a:spcPct val="50000"/>
              </a:spcBef>
              <a:buFont typeface="Symbol" pitchFamily="18" charset="2"/>
              <a:buNone/>
            </a:pPr>
            <a:r>
              <a:rPr lang="th-TH" sz="2400">
                <a:solidFill>
                  <a:srgbClr val="009900"/>
                </a:solidFill>
              </a:rPr>
              <a:t>ฯลฯ</a:t>
            </a:r>
          </a:p>
          <a:p>
            <a:pPr algn="ctr">
              <a:spcBef>
                <a:spcPct val="50000"/>
              </a:spcBef>
            </a:pPr>
            <a:endParaRPr lang="th-TH" sz="240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EBF4FA1-40B8-4501-9FCB-989D34003502}" type="slidenum">
              <a:rPr lang="en-US" sz="1400"/>
              <a:pPr algn="r"/>
              <a:t>14</a:t>
            </a:fld>
            <a:endParaRPr lang="th-TH" sz="1400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th-TH" sz="66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การสั่งราชการ</a:t>
            </a:r>
            <a:r>
              <a:rPr lang="th-TH" sz="54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540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คือ</a:t>
            </a:r>
            <a:r>
              <a:rPr lang="th-TH" b="1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4800" b="1" smtClean="0">
                <a:solidFill>
                  <a:schemeClr val="accent2"/>
                </a:solidFill>
                <a:latin typeface="Angsana New" charset="-34"/>
              </a:rPr>
              <a:t>1. </a:t>
            </a:r>
            <a:r>
              <a:rPr lang="th-TH" sz="4800" b="1" smtClean="0">
                <a:solidFill>
                  <a:schemeClr val="accent2"/>
                </a:solidFill>
                <a:latin typeface="Angsana New" charset="-34"/>
              </a:rPr>
              <a:t> การตัดสินใจของผู้มีอำนาจตามกฎหมาย</a:t>
            </a:r>
          </a:p>
          <a:p>
            <a:pPr eaLnBrk="1" hangingPunct="1">
              <a:buFontTx/>
              <a:buNone/>
            </a:pPr>
            <a:r>
              <a:rPr lang="en-US" sz="4800" b="1" smtClean="0">
                <a:solidFill>
                  <a:schemeClr val="accent2"/>
                </a:solidFill>
                <a:latin typeface="Angsana New" charset="-34"/>
              </a:rPr>
              <a:t>2. </a:t>
            </a:r>
            <a:r>
              <a:rPr lang="th-TH" sz="4800" b="1" smtClean="0">
                <a:solidFill>
                  <a:schemeClr val="accent2"/>
                </a:solidFill>
                <a:latin typeface="Angsana New" charset="-34"/>
              </a:rPr>
              <a:t>ปรากฏออกมาภายนอกเป็นลายลักษณ์อักษร</a:t>
            </a:r>
            <a:br>
              <a:rPr lang="th-TH" sz="4800" b="1" smtClean="0">
                <a:solidFill>
                  <a:schemeClr val="accent2"/>
                </a:solidFill>
                <a:latin typeface="Angsana New" charset="-34"/>
              </a:rPr>
            </a:br>
            <a:r>
              <a:rPr lang="th-TH" sz="4800" b="1" smtClean="0">
                <a:solidFill>
                  <a:schemeClr val="accent2"/>
                </a:solidFill>
                <a:latin typeface="Angsana New" charset="-34"/>
              </a:rPr>
              <a:t> หรือด้วยวาจา</a:t>
            </a:r>
          </a:p>
          <a:p>
            <a:pPr eaLnBrk="1" hangingPunct="1">
              <a:buFontTx/>
              <a:buNone/>
            </a:pPr>
            <a:r>
              <a:rPr lang="en-US" sz="4800" b="1" smtClean="0">
                <a:solidFill>
                  <a:schemeClr val="accent2"/>
                </a:solidFill>
                <a:latin typeface="Angsana New" charset="-34"/>
              </a:rPr>
              <a:t>3.  </a:t>
            </a:r>
            <a:r>
              <a:rPr lang="th-TH" sz="4800" b="1" smtClean="0">
                <a:solidFill>
                  <a:schemeClr val="accent2"/>
                </a:solidFill>
                <a:latin typeface="Angsana New" charset="-34"/>
              </a:rPr>
              <a:t>เพื่อให้บุคคลใดบุคคลหนึ่งปฏิบัติตามคำสั่ง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358987-398E-4E8E-BA9D-F8B73D0FEE97}" type="slidenum">
              <a:rPr lang="en-US" sz="1400"/>
              <a:pPr algn="r"/>
              <a:t>15</a:t>
            </a:fld>
            <a:endParaRPr lang="th-TH" sz="1400"/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4350" y="1852613"/>
            <a:ext cx="77724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h-TH" sz="4000" b="1" smtClean="0">
                <a:solidFill>
                  <a:srgbClr val="000099"/>
                </a:solidFill>
              </a:rPr>
              <a:t>เป้าหมาย</a:t>
            </a:r>
          </a:p>
          <a:p>
            <a:pPr algn="ctr" eaLnBrk="1" hangingPunct="1">
              <a:buFontTx/>
              <a:buNone/>
            </a:pPr>
            <a:endParaRPr lang="th-TH" sz="4000" b="1" smtClean="0">
              <a:solidFill>
                <a:srgbClr val="000099"/>
              </a:solidFill>
            </a:endParaRPr>
          </a:p>
          <a:p>
            <a:pPr algn="ctr" eaLnBrk="1" hangingPunct="1">
              <a:buFontTx/>
              <a:buNone/>
            </a:pPr>
            <a:r>
              <a:rPr lang="th-TH" sz="4000" b="1" smtClean="0">
                <a:solidFill>
                  <a:srgbClr val="000099"/>
                </a:solidFill>
              </a:rPr>
              <a:t>สั่งราชการ</a:t>
            </a:r>
          </a:p>
          <a:p>
            <a:pPr algn="ctr" eaLnBrk="1" hangingPunct="1">
              <a:buFontTx/>
              <a:buNone/>
            </a:pPr>
            <a:endParaRPr lang="th-TH" sz="4000" b="1" smtClean="0">
              <a:solidFill>
                <a:srgbClr val="000099"/>
              </a:solidFill>
            </a:endParaRPr>
          </a:p>
          <a:p>
            <a:pPr algn="ctr" eaLnBrk="1" hangingPunct="1">
              <a:buFontTx/>
              <a:buNone/>
            </a:pPr>
            <a:r>
              <a:rPr lang="th-TH" sz="4000" b="1" smtClean="0">
                <a:solidFill>
                  <a:srgbClr val="000099"/>
                </a:solidFill>
              </a:rPr>
              <a:t>ปฏิบัติ</a:t>
            </a:r>
          </a:p>
        </p:txBody>
      </p:sp>
      <p:sp>
        <p:nvSpPr>
          <p:cNvPr id="37891" name="Rectangle 6"/>
          <p:cNvSpPr>
            <a:spLocks noChangeArrowheads="1"/>
          </p:cNvSpPr>
          <p:nvPr/>
        </p:nvSpPr>
        <p:spPr bwMode="auto">
          <a:xfrm>
            <a:off x="684213" y="404813"/>
            <a:ext cx="7772400" cy="1066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7200" b="1">
                <a:solidFill>
                  <a:srgbClr val="FFFF00"/>
                </a:solidFill>
              </a:rPr>
              <a:t>ตัวแบบของการสั่งราชการ</a:t>
            </a:r>
            <a:endParaRPr lang="en-US" sz="7200" b="1">
              <a:solidFill>
                <a:srgbClr val="FFFF00"/>
              </a:solidFill>
            </a:endParaRPr>
          </a:p>
        </p:txBody>
      </p:sp>
      <p:sp>
        <p:nvSpPr>
          <p:cNvPr id="37892" name="Line 7"/>
          <p:cNvSpPr>
            <a:spLocks noChangeShapeType="1"/>
          </p:cNvSpPr>
          <p:nvPr/>
        </p:nvSpPr>
        <p:spPr bwMode="auto">
          <a:xfrm>
            <a:off x="4400550" y="2436813"/>
            <a:ext cx="0" cy="10080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37893" name="Line 8"/>
          <p:cNvSpPr>
            <a:spLocks noChangeShapeType="1"/>
          </p:cNvSpPr>
          <p:nvPr/>
        </p:nvSpPr>
        <p:spPr bwMode="auto">
          <a:xfrm>
            <a:off x="4400550" y="3876675"/>
            <a:ext cx="0" cy="10080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cxnSp>
        <p:nvCxnSpPr>
          <p:cNvPr id="37894" name="AutoShape 9"/>
          <p:cNvCxnSpPr>
            <a:cxnSpLocks noChangeShapeType="1"/>
            <a:stCxn id="37890" idx="2"/>
            <a:endCxn id="37890" idx="2"/>
          </p:cNvCxnSpPr>
          <p:nvPr/>
        </p:nvCxnSpPr>
        <p:spPr bwMode="auto">
          <a:xfrm>
            <a:off x="4400550" y="59674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7895" name="Line 10"/>
          <p:cNvSpPr>
            <a:spLocks noChangeShapeType="1"/>
          </p:cNvSpPr>
          <p:nvPr/>
        </p:nvSpPr>
        <p:spPr bwMode="auto">
          <a:xfrm flipH="1">
            <a:off x="5048250" y="2220913"/>
            <a:ext cx="5762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37896" name="Line 11"/>
          <p:cNvSpPr>
            <a:spLocks noChangeShapeType="1"/>
          </p:cNvSpPr>
          <p:nvPr/>
        </p:nvSpPr>
        <p:spPr bwMode="auto">
          <a:xfrm>
            <a:off x="5624513" y="2220913"/>
            <a:ext cx="0" cy="3311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7897" name="Line 12"/>
          <p:cNvSpPr>
            <a:spLocks noChangeShapeType="1"/>
          </p:cNvSpPr>
          <p:nvPr/>
        </p:nvSpPr>
        <p:spPr bwMode="auto">
          <a:xfrm flipH="1">
            <a:off x="4400550" y="5532438"/>
            <a:ext cx="12239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7898" name="Line 13"/>
          <p:cNvSpPr>
            <a:spLocks noChangeShapeType="1"/>
          </p:cNvSpPr>
          <p:nvPr/>
        </p:nvSpPr>
        <p:spPr bwMode="auto">
          <a:xfrm>
            <a:off x="4400550" y="5387975"/>
            <a:ext cx="0" cy="1444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7899" name="Text Box 15"/>
          <p:cNvSpPr txBox="1">
            <a:spLocks noChangeArrowheads="1"/>
          </p:cNvSpPr>
          <p:nvPr/>
        </p:nvSpPr>
        <p:spPr bwMode="auto">
          <a:xfrm>
            <a:off x="3795713" y="5503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>
                <a:solidFill>
                  <a:srgbClr val="000099"/>
                </a:solidFill>
              </a:rPr>
              <a:t>ผลการปฏิบัติ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34F1937-E742-4757-B747-AD4ACDCEC113}" type="slidenum">
              <a:rPr lang="en-US" sz="1400"/>
              <a:pPr algn="r"/>
              <a:t>16</a:t>
            </a:fld>
            <a:endParaRPr lang="th-TH" sz="140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2263" y="1773238"/>
            <a:ext cx="8713787" cy="44640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b="1" smtClean="0">
                <a:solidFill>
                  <a:schemeClr val="accent2"/>
                </a:solidFill>
                <a:latin typeface="Angsana New" charset="-34"/>
              </a:rPr>
              <a:t>1. </a:t>
            </a:r>
            <a:r>
              <a:rPr lang="th-TH" sz="4400" b="1" smtClean="0">
                <a:solidFill>
                  <a:schemeClr val="accent2"/>
                </a:solidFill>
                <a:latin typeface="Angsana New" charset="-34"/>
              </a:rPr>
              <a:t>การสั่งราชการที่มีผลต่อบุคคลภายนอกส่วนราชการ</a:t>
            </a:r>
            <a:br>
              <a:rPr lang="th-TH" sz="4400" b="1" smtClean="0">
                <a:solidFill>
                  <a:schemeClr val="accent2"/>
                </a:solidFill>
                <a:latin typeface="Angsana New" charset="-34"/>
              </a:rPr>
            </a:br>
            <a:r>
              <a:rPr lang="th-TH" sz="4400" b="1" smtClean="0">
                <a:solidFill>
                  <a:schemeClr val="accent2"/>
                </a:solidFill>
                <a:latin typeface="Angsana New" charset="-34"/>
              </a:rPr>
              <a:t> (คำสั่งทางปกครอง)</a:t>
            </a:r>
          </a:p>
          <a:p>
            <a:pPr eaLnBrk="1" hangingPunct="1">
              <a:buFontTx/>
              <a:buNone/>
            </a:pPr>
            <a:r>
              <a:rPr lang="en-US" sz="4400" b="1" smtClean="0">
                <a:solidFill>
                  <a:schemeClr val="accent2"/>
                </a:solidFill>
                <a:latin typeface="Angsana New" charset="-34"/>
              </a:rPr>
              <a:t>2. </a:t>
            </a:r>
            <a:r>
              <a:rPr lang="th-TH" sz="4400" b="1" smtClean="0">
                <a:solidFill>
                  <a:schemeClr val="accent2"/>
                </a:solidFill>
                <a:latin typeface="Angsana New" charset="-34"/>
              </a:rPr>
              <a:t>การสั่งราชการที่มีผลผูกพันเฉพาะบุคคลภายในส่วน</a:t>
            </a:r>
            <a:br>
              <a:rPr lang="th-TH" sz="4400" b="1" smtClean="0">
                <a:solidFill>
                  <a:schemeClr val="accent2"/>
                </a:solidFill>
                <a:latin typeface="Angsana New" charset="-34"/>
              </a:rPr>
            </a:br>
            <a:r>
              <a:rPr lang="th-TH" sz="4400" b="1" smtClean="0">
                <a:solidFill>
                  <a:schemeClr val="accent2"/>
                </a:solidFill>
                <a:latin typeface="Angsana New" charset="-34"/>
              </a:rPr>
              <a:t> ราชการ (การสั่งการภายใน)</a:t>
            </a:r>
          </a:p>
          <a:p>
            <a:pPr eaLnBrk="1" hangingPunct="1">
              <a:buFontTx/>
              <a:buNone/>
            </a:pPr>
            <a:r>
              <a:rPr lang="en-US" sz="4400" b="1" smtClean="0">
                <a:solidFill>
                  <a:schemeClr val="accent2"/>
                </a:solidFill>
                <a:latin typeface="Angsana New" charset="-34"/>
              </a:rPr>
              <a:t>3. </a:t>
            </a:r>
            <a:r>
              <a:rPr lang="th-TH" sz="4400" b="1" smtClean="0">
                <a:solidFill>
                  <a:schemeClr val="accent2"/>
                </a:solidFill>
                <a:latin typeface="Angsana New" charset="-34"/>
              </a:rPr>
              <a:t>การสั่งราชการภายในอาจมีผลเป็นคำสั่งทางปกครองได้</a:t>
            </a:r>
            <a:br>
              <a:rPr lang="th-TH" sz="4400" b="1" smtClean="0">
                <a:solidFill>
                  <a:schemeClr val="accent2"/>
                </a:solidFill>
                <a:latin typeface="Angsana New" charset="-34"/>
              </a:rPr>
            </a:br>
            <a:r>
              <a:rPr lang="th-TH" sz="4400" b="1" smtClean="0">
                <a:solidFill>
                  <a:schemeClr val="accent2"/>
                </a:solidFill>
                <a:latin typeface="Angsana New" charset="-34"/>
              </a:rPr>
              <a:t> ถ้ามีผลกระทบถึงสถานะภาพของบุคคลอื่น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684213" y="404813"/>
            <a:ext cx="7772400" cy="1066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7200" b="1">
                <a:solidFill>
                  <a:srgbClr val="FFFF00"/>
                </a:solidFill>
              </a:rPr>
              <a:t>ลักษณะการสั่งราชการ</a:t>
            </a:r>
            <a:endParaRPr lang="en-US" sz="72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5AC37B7-6E94-4D9E-A0E8-E4B8460D2747}" type="slidenum">
              <a:rPr lang="en-US" sz="1400"/>
              <a:pPr algn="r"/>
              <a:t>17</a:t>
            </a:fld>
            <a:endParaRPr lang="th-TH" sz="1400"/>
          </a:p>
        </p:txBody>
      </p:sp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179388" y="703263"/>
            <a:ext cx="8785225" cy="1066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6000" b="1">
                <a:solidFill>
                  <a:srgbClr val="FFFF00"/>
                </a:solidFill>
              </a:rPr>
              <a:t>คำสั่งภายในที่มีผลเป็นคำสั่งทางปกครอง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107950" y="2214563"/>
            <a:ext cx="208915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>
                <a:solidFill>
                  <a:srgbClr val="6600CC"/>
                </a:solidFill>
              </a:rPr>
              <a:t>ผู้บังคับบัญชา</a:t>
            </a:r>
            <a:br>
              <a:rPr lang="th-TH" sz="3200">
                <a:solidFill>
                  <a:srgbClr val="6600CC"/>
                </a:solidFill>
              </a:rPr>
            </a:br>
            <a:r>
              <a:rPr lang="th-TH" sz="3200">
                <a:solidFill>
                  <a:srgbClr val="6600CC"/>
                </a:solidFill>
              </a:rPr>
              <a:t>มีคำสั่งกำหนด</a:t>
            </a:r>
            <a:br>
              <a:rPr lang="th-TH" sz="3200">
                <a:solidFill>
                  <a:srgbClr val="6600CC"/>
                </a:solidFill>
              </a:rPr>
            </a:br>
            <a:r>
              <a:rPr lang="th-TH" sz="3200">
                <a:solidFill>
                  <a:srgbClr val="6600CC"/>
                </a:solidFill>
              </a:rPr>
              <a:t>แนวทางการพิจารณาอนุญาต</a:t>
            </a:r>
            <a:br>
              <a:rPr lang="th-TH" sz="3200">
                <a:solidFill>
                  <a:srgbClr val="6600CC"/>
                </a:solidFill>
              </a:rPr>
            </a:br>
            <a:r>
              <a:rPr lang="th-TH" sz="3200">
                <a:solidFill>
                  <a:srgbClr val="6600CC"/>
                </a:solidFill>
              </a:rPr>
              <a:t>ไว้เป็นเกณฑ์กลางทั่วไป</a:t>
            </a:r>
          </a:p>
        </p:txBody>
      </p:sp>
      <p:sp>
        <p:nvSpPr>
          <p:cNvPr id="39940" name="Text Box 6"/>
          <p:cNvSpPr txBox="1">
            <a:spLocks noChangeArrowheads="1"/>
          </p:cNvSpPr>
          <p:nvPr/>
        </p:nvSpPr>
        <p:spPr bwMode="auto">
          <a:xfrm>
            <a:off x="466725" y="2430463"/>
            <a:ext cx="2089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th-TH"/>
          </a:p>
        </p:txBody>
      </p:sp>
      <p:sp>
        <p:nvSpPr>
          <p:cNvPr id="39941" name="Text Box 8"/>
          <p:cNvSpPr txBox="1">
            <a:spLocks noChangeArrowheads="1"/>
          </p:cNvSpPr>
          <p:nvPr/>
        </p:nvSpPr>
        <p:spPr bwMode="auto">
          <a:xfrm>
            <a:off x="898525" y="2862263"/>
            <a:ext cx="2089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th-TH"/>
          </a:p>
        </p:txBody>
      </p:sp>
      <p:sp>
        <p:nvSpPr>
          <p:cNvPr id="39942" name="Text Box 10"/>
          <p:cNvSpPr txBox="1">
            <a:spLocks noChangeArrowheads="1"/>
          </p:cNvSpPr>
          <p:nvPr/>
        </p:nvSpPr>
        <p:spPr bwMode="auto">
          <a:xfrm>
            <a:off x="2554288" y="2547938"/>
            <a:ext cx="20891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>
                <a:solidFill>
                  <a:schemeClr val="accent2"/>
                </a:solidFill>
              </a:rPr>
              <a:t>ประชาชน</a:t>
            </a:r>
            <a:br>
              <a:rPr lang="th-TH" sz="3200">
                <a:solidFill>
                  <a:schemeClr val="accent2"/>
                </a:solidFill>
              </a:rPr>
            </a:br>
            <a:r>
              <a:rPr lang="th-TH" sz="3200">
                <a:solidFill>
                  <a:schemeClr val="accent2"/>
                </a:solidFill>
              </a:rPr>
              <a:t>ยื่นขอ</a:t>
            </a:r>
            <a:br>
              <a:rPr lang="th-TH" sz="3200">
                <a:solidFill>
                  <a:schemeClr val="accent2"/>
                </a:solidFill>
              </a:rPr>
            </a:br>
            <a:r>
              <a:rPr lang="th-TH" sz="3200">
                <a:solidFill>
                  <a:schemeClr val="accent2"/>
                </a:solidFill>
              </a:rPr>
              <a:t>อนุญาตต่อ</a:t>
            </a:r>
            <a:br>
              <a:rPr lang="th-TH" sz="3200">
                <a:solidFill>
                  <a:schemeClr val="accent2"/>
                </a:solidFill>
              </a:rPr>
            </a:br>
            <a:r>
              <a:rPr lang="th-TH" sz="3200">
                <a:solidFill>
                  <a:schemeClr val="accent2"/>
                </a:solidFill>
              </a:rPr>
              <a:t>เจ้าหน้าที่</a:t>
            </a:r>
          </a:p>
        </p:txBody>
      </p:sp>
      <p:sp>
        <p:nvSpPr>
          <p:cNvPr id="39943" name="Text Box 11"/>
          <p:cNvSpPr txBox="1">
            <a:spLocks noChangeArrowheads="1"/>
          </p:cNvSpPr>
          <p:nvPr/>
        </p:nvSpPr>
        <p:spPr bwMode="auto">
          <a:xfrm>
            <a:off x="4714875" y="2759075"/>
            <a:ext cx="20891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>
                <a:solidFill>
                  <a:srgbClr val="006600"/>
                </a:solidFill>
              </a:rPr>
              <a:t>เจ้าหน้าที่</a:t>
            </a:r>
            <a:br>
              <a:rPr lang="th-TH" sz="3200">
                <a:solidFill>
                  <a:srgbClr val="006600"/>
                </a:solidFill>
              </a:rPr>
            </a:br>
            <a:r>
              <a:rPr lang="th-TH" sz="3200">
                <a:solidFill>
                  <a:srgbClr val="006600"/>
                </a:solidFill>
              </a:rPr>
              <a:t>พิจารณาตาม</a:t>
            </a:r>
            <a:br>
              <a:rPr lang="th-TH" sz="3200">
                <a:solidFill>
                  <a:srgbClr val="006600"/>
                </a:solidFill>
              </a:rPr>
            </a:br>
            <a:r>
              <a:rPr lang="th-TH" sz="3200">
                <a:solidFill>
                  <a:srgbClr val="006600"/>
                </a:solidFill>
              </a:rPr>
              <a:t>เกณฑ์กลาง</a:t>
            </a:r>
          </a:p>
        </p:txBody>
      </p:sp>
      <p:sp>
        <p:nvSpPr>
          <p:cNvPr id="39944" name="Text Box 12"/>
          <p:cNvSpPr txBox="1">
            <a:spLocks noChangeArrowheads="1"/>
          </p:cNvSpPr>
          <p:nvPr/>
        </p:nvSpPr>
        <p:spPr bwMode="auto">
          <a:xfrm>
            <a:off x="6946900" y="2532063"/>
            <a:ext cx="20891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>
                <a:solidFill>
                  <a:srgbClr val="CC3300"/>
                </a:solidFill>
              </a:rPr>
              <a:t>เจ้าหน้าที่ออก</a:t>
            </a:r>
            <a:br>
              <a:rPr lang="th-TH" sz="3200">
                <a:solidFill>
                  <a:srgbClr val="CC3300"/>
                </a:solidFill>
              </a:rPr>
            </a:br>
            <a:r>
              <a:rPr lang="th-TH" sz="3200">
                <a:solidFill>
                  <a:srgbClr val="CC3300"/>
                </a:solidFill>
              </a:rPr>
              <a:t>หรือไม่ออกใบ</a:t>
            </a:r>
            <a:br>
              <a:rPr lang="th-TH" sz="3200">
                <a:solidFill>
                  <a:srgbClr val="CC3300"/>
                </a:solidFill>
              </a:rPr>
            </a:br>
            <a:r>
              <a:rPr lang="th-TH" sz="3200">
                <a:solidFill>
                  <a:srgbClr val="CC3300"/>
                </a:solidFill>
              </a:rPr>
              <a:t>อนุญาตให้</a:t>
            </a:r>
            <a:br>
              <a:rPr lang="th-TH" sz="3200">
                <a:solidFill>
                  <a:srgbClr val="CC3300"/>
                </a:solidFill>
              </a:rPr>
            </a:br>
            <a:r>
              <a:rPr lang="th-TH" sz="3200">
                <a:solidFill>
                  <a:srgbClr val="CC3300"/>
                </a:solidFill>
              </a:rPr>
              <a:t>ประชาชน</a:t>
            </a:r>
          </a:p>
        </p:txBody>
      </p:sp>
      <p:sp>
        <p:nvSpPr>
          <p:cNvPr id="39945" name="AutoShape 13"/>
          <p:cNvSpPr>
            <a:spLocks noChangeArrowheads="1"/>
          </p:cNvSpPr>
          <p:nvPr/>
        </p:nvSpPr>
        <p:spPr bwMode="auto">
          <a:xfrm>
            <a:off x="2268538" y="3238500"/>
            <a:ext cx="576262" cy="360363"/>
          </a:xfrm>
          <a:prstGeom prst="rightArrow">
            <a:avLst>
              <a:gd name="adj1" fmla="val 50000"/>
              <a:gd name="adj2" fmla="val 39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h-TH"/>
          </a:p>
        </p:txBody>
      </p:sp>
      <p:sp>
        <p:nvSpPr>
          <p:cNvPr id="39946" name="AutoShape 14"/>
          <p:cNvSpPr>
            <a:spLocks noChangeArrowheads="1"/>
          </p:cNvSpPr>
          <p:nvPr/>
        </p:nvSpPr>
        <p:spPr bwMode="auto">
          <a:xfrm>
            <a:off x="4356100" y="3252788"/>
            <a:ext cx="576263" cy="360362"/>
          </a:xfrm>
          <a:prstGeom prst="rightArrow">
            <a:avLst>
              <a:gd name="adj1" fmla="val 50000"/>
              <a:gd name="adj2" fmla="val 39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h-TH"/>
          </a:p>
        </p:txBody>
      </p:sp>
      <p:sp>
        <p:nvSpPr>
          <p:cNvPr id="39947" name="AutoShape 15"/>
          <p:cNvSpPr>
            <a:spLocks noChangeArrowheads="1"/>
          </p:cNvSpPr>
          <p:nvPr/>
        </p:nvSpPr>
        <p:spPr bwMode="auto">
          <a:xfrm>
            <a:off x="6588125" y="3252788"/>
            <a:ext cx="576263" cy="360362"/>
          </a:xfrm>
          <a:prstGeom prst="rightArrow">
            <a:avLst>
              <a:gd name="adj1" fmla="val 50000"/>
              <a:gd name="adj2" fmla="val 39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9B668DB-5092-42B5-9DC7-9C3073E6EDC1}" type="slidenum">
              <a:rPr lang="en-US" sz="1400"/>
              <a:pPr algn="r"/>
              <a:t>18</a:t>
            </a:fld>
            <a:endParaRPr lang="th-TH" sz="140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79388" y="703263"/>
            <a:ext cx="8785225" cy="1066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6000" b="1">
                <a:solidFill>
                  <a:srgbClr val="FFFF00"/>
                </a:solidFill>
              </a:rPr>
              <a:t>คำสั่งราชการที่มีผลต่อบุคคลภายนอก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79388" y="2719388"/>
            <a:ext cx="1931987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>
                <a:solidFill>
                  <a:srgbClr val="6600CC"/>
                </a:solidFill>
              </a:rPr>
              <a:t>ประชาชน</a:t>
            </a:r>
            <a:br>
              <a:rPr lang="th-TH" sz="3200">
                <a:solidFill>
                  <a:srgbClr val="6600CC"/>
                </a:solidFill>
              </a:rPr>
            </a:br>
            <a:r>
              <a:rPr lang="th-TH" sz="3200">
                <a:solidFill>
                  <a:srgbClr val="6600CC"/>
                </a:solidFill>
              </a:rPr>
              <a:t>ยื่นขออนุญาต</a:t>
            </a:r>
            <a:br>
              <a:rPr lang="th-TH" sz="3200">
                <a:solidFill>
                  <a:srgbClr val="6600CC"/>
                </a:solidFill>
              </a:rPr>
            </a:br>
            <a:r>
              <a:rPr lang="th-TH" sz="3200">
                <a:solidFill>
                  <a:srgbClr val="6600CC"/>
                </a:solidFill>
              </a:rPr>
              <a:t>ต่อเจ้าหน้าที่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81000" y="2430463"/>
            <a:ext cx="2089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th-TH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812800" y="2862263"/>
            <a:ext cx="2089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th-TH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468563" y="2519363"/>
            <a:ext cx="20891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>
                <a:solidFill>
                  <a:schemeClr val="accent2"/>
                </a:solidFill>
              </a:rPr>
              <a:t>เจ้าหน้าที่</a:t>
            </a:r>
            <a:br>
              <a:rPr lang="th-TH" sz="3200">
                <a:solidFill>
                  <a:schemeClr val="accent2"/>
                </a:solidFill>
              </a:rPr>
            </a:br>
            <a:r>
              <a:rPr lang="th-TH" sz="3200">
                <a:solidFill>
                  <a:schemeClr val="accent2"/>
                </a:solidFill>
              </a:rPr>
              <a:t>สรุปเรื่อง</a:t>
            </a:r>
            <a:br>
              <a:rPr lang="th-TH" sz="3200">
                <a:solidFill>
                  <a:schemeClr val="accent2"/>
                </a:solidFill>
              </a:rPr>
            </a:br>
            <a:r>
              <a:rPr lang="th-TH" sz="3200">
                <a:solidFill>
                  <a:schemeClr val="accent2"/>
                </a:solidFill>
              </a:rPr>
              <a:t>เสนอผู้บังคับ</a:t>
            </a:r>
            <a:br>
              <a:rPr lang="th-TH" sz="3200">
                <a:solidFill>
                  <a:schemeClr val="accent2"/>
                </a:solidFill>
              </a:rPr>
            </a:br>
            <a:r>
              <a:rPr lang="th-TH" sz="3200">
                <a:solidFill>
                  <a:schemeClr val="accent2"/>
                </a:solidFill>
              </a:rPr>
              <a:t>บัญชา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629150" y="2544763"/>
            <a:ext cx="20891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>
                <a:solidFill>
                  <a:srgbClr val="006600"/>
                </a:solidFill>
              </a:rPr>
              <a:t>ผู้บังคับบัญชา</a:t>
            </a:r>
            <a:br>
              <a:rPr lang="th-TH" sz="3200">
                <a:solidFill>
                  <a:srgbClr val="006600"/>
                </a:solidFill>
              </a:rPr>
            </a:br>
            <a:r>
              <a:rPr lang="th-TH" sz="3200">
                <a:solidFill>
                  <a:srgbClr val="006600"/>
                </a:solidFill>
              </a:rPr>
              <a:t>มีคำสั่งต่อเจ้า</a:t>
            </a:r>
            <a:br>
              <a:rPr lang="th-TH" sz="3200">
                <a:solidFill>
                  <a:srgbClr val="006600"/>
                </a:solidFill>
              </a:rPr>
            </a:br>
            <a:r>
              <a:rPr lang="th-TH" sz="3200">
                <a:solidFill>
                  <a:srgbClr val="006600"/>
                </a:solidFill>
              </a:rPr>
              <a:t>หน้าที่ให้อนุญาต/ไม่อนุญาต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6861175" y="2317750"/>
            <a:ext cx="208915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>
                <a:solidFill>
                  <a:srgbClr val="CC3300"/>
                </a:solidFill>
              </a:rPr>
              <a:t>เจ้าหน้าที่</a:t>
            </a:r>
            <a:br>
              <a:rPr lang="th-TH" sz="3200">
                <a:solidFill>
                  <a:srgbClr val="CC3300"/>
                </a:solidFill>
              </a:rPr>
            </a:br>
            <a:r>
              <a:rPr lang="th-TH" sz="3200">
                <a:solidFill>
                  <a:srgbClr val="CC3300"/>
                </a:solidFill>
              </a:rPr>
              <a:t>ออกใบอนุญาต</a:t>
            </a:r>
            <a:br>
              <a:rPr lang="th-TH" sz="3200">
                <a:solidFill>
                  <a:srgbClr val="CC3300"/>
                </a:solidFill>
              </a:rPr>
            </a:br>
            <a:r>
              <a:rPr lang="th-TH" sz="3200">
                <a:solidFill>
                  <a:srgbClr val="CC3300"/>
                </a:solidFill>
              </a:rPr>
              <a:t>หรือไม่ออก</a:t>
            </a:r>
            <a:br>
              <a:rPr lang="th-TH" sz="3200">
                <a:solidFill>
                  <a:srgbClr val="CC3300"/>
                </a:solidFill>
              </a:rPr>
            </a:br>
            <a:r>
              <a:rPr lang="th-TH" sz="3200">
                <a:solidFill>
                  <a:srgbClr val="CC3300"/>
                </a:solidFill>
              </a:rPr>
              <a:t>ใบอนุญาตให้แก่</a:t>
            </a:r>
            <a:br>
              <a:rPr lang="th-TH" sz="3200">
                <a:solidFill>
                  <a:srgbClr val="CC3300"/>
                </a:solidFill>
              </a:rPr>
            </a:br>
            <a:r>
              <a:rPr lang="th-TH" sz="3200">
                <a:solidFill>
                  <a:srgbClr val="CC3300"/>
                </a:solidFill>
              </a:rPr>
              <a:t>ประชาชน</a:t>
            </a:r>
          </a:p>
        </p:txBody>
      </p:sp>
      <p:sp>
        <p:nvSpPr>
          <p:cNvPr id="40969" name="AutoShape 9"/>
          <p:cNvSpPr>
            <a:spLocks noChangeArrowheads="1"/>
          </p:cNvSpPr>
          <p:nvPr/>
        </p:nvSpPr>
        <p:spPr bwMode="auto">
          <a:xfrm>
            <a:off x="2138363" y="3238500"/>
            <a:ext cx="576262" cy="360363"/>
          </a:xfrm>
          <a:prstGeom prst="rightArrow">
            <a:avLst>
              <a:gd name="adj1" fmla="val 50000"/>
              <a:gd name="adj2" fmla="val 39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h-TH"/>
          </a:p>
        </p:txBody>
      </p:sp>
      <p:sp>
        <p:nvSpPr>
          <p:cNvPr id="40970" name="AutoShape 10"/>
          <p:cNvSpPr>
            <a:spLocks noChangeArrowheads="1"/>
          </p:cNvSpPr>
          <p:nvPr/>
        </p:nvSpPr>
        <p:spPr bwMode="auto">
          <a:xfrm>
            <a:off x="4270375" y="3252788"/>
            <a:ext cx="576263" cy="360362"/>
          </a:xfrm>
          <a:prstGeom prst="rightArrow">
            <a:avLst>
              <a:gd name="adj1" fmla="val 50000"/>
              <a:gd name="adj2" fmla="val 39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h-TH"/>
          </a:p>
        </p:txBody>
      </p:sp>
      <p:sp>
        <p:nvSpPr>
          <p:cNvPr id="40971" name="AutoShape 11"/>
          <p:cNvSpPr>
            <a:spLocks noChangeArrowheads="1"/>
          </p:cNvSpPr>
          <p:nvPr/>
        </p:nvSpPr>
        <p:spPr bwMode="auto">
          <a:xfrm>
            <a:off x="6502400" y="3252788"/>
            <a:ext cx="576263" cy="360362"/>
          </a:xfrm>
          <a:prstGeom prst="rightArrow">
            <a:avLst>
              <a:gd name="adj1" fmla="val 50000"/>
              <a:gd name="adj2" fmla="val 39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A85217D-7A8B-46C9-9394-3AD44C2A8B81}" type="slidenum">
              <a:rPr lang="en-US" sz="1400"/>
              <a:pPr algn="r"/>
              <a:t>19</a:t>
            </a:fld>
            <a:endParaRPr lang="th-TH" sz="140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773238"/>
            <a:ext cx="8675688" cy="44640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smtClean="0">
                <a:solidFill>
                  <a:schemeClr val="accent2"/>
                </a:solidFill>
                <a:latin typeface="Angsana New" charset="-34"/>
              </a:rPr>
              <a:t>1.  </a:t>
            </a:r>
            <a:r>
              <a:rPr lang="th-TH" sz="4800" b="1" smtClean="0">
                <a:solidFill>
                  <a:schemeClr val="accent2"/>
                </a:solidFill>
                <a:latin typeface="Angsana New" charset="-34"/>
              </a:rPr>
              <a:t>กรณีคำสั่งทางปกครอง ย่อมจะมีผลผูกพันการวินิจฉัยของหน่วยงาน และผูกพันบุคคลภายนอกผู้รับคำสั่งที่มีหน้าที่ต้องปฏิบัติตามหากไม่เห็นด้วยต้องฟ้องต่อศาลปกครอง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79388" y="404813"/>
            <a:ext cx="8785225" cy="1066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5400" b="1">
                <a:solidFill>
                  <a:srgbClr val="FFFF00"/>
                </a:solidFill>
              </a:rPr>
              <a:t>ผลในทางกฎหมายที่เกิดขึ้นจากการสั่งราชการ</a:t>
            </a:r>
            <a:endParaRPr lang="en-US" sz="54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ตัวยึดหมายเลขภาพนิ่ง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D2B4B59-6BE5-47BD-8973-490064290C15}" type="slidenum">
              <a:rPr lang="en-US" sz="1400"/>
              <a:pPr algn="r"/>
              <a:t>2</a:t>
            </a:fld>
            <a:endParaRPr lang="th-TH" sz="140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429000" y="5143500"/>
            <a:ext cx="1676400" cy="419100"/>
          </a:xfrm>
          <a:prstGeom prst="rect">
            <a:avLst/>
          </a:prstGeom>
          <a:solidFill>
            <a:srgbClr val="3F2BD7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552700" y="5086350"/>
            <a:ext cx="2971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000" b="1">
                <a:solidFill>
                  <a:srgbClr val="FFFF00"/>
                </a:solidFill>
                <a:cs typeface="FreesiaUPC" pitchFamily="34" charset="-34"/>
              </a:rPr>
              <a:t> </a:t>
            </a:r>
            <a:r>
              <a:rPr lang="th-TH" sz="3000" b="1">
                <a:solidFill>
                  <a:srgbClr val="FFFF00"/>
                </a:solidFill>
                <a:cs typeface="FreesiaUPC" pitchFamily="34" charset="-34"/>
              </a:rPr>
              <a:t>การบังคับคดี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352800" y="3848100"/>
            <a:ext cx="2819400" cy="419100"/>
          </a:xfrm>
          <a:prstGeom prst="rect">
            <a:avLst/>
          </a:prstGeom>
          <a:solidFill>
            <a:srgbClr val="3F2BD7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3314700" y="1885950"/>
            <a:ext cx="2705100" cy="1066800"/>
          </a:xfrm>
          <a:prstGeom prst="ellipse">
            <a:avLst/>
          </a:prstGeom>
          <a:solidFill>
            <a:srgbClr val="DCDCFE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 flipV="1">
            <a:off x="247650" y="5562600"/>
            <a:ext cx="2667000" cy="1333500"/>
          </a:xfrm>
          <a:prstGeom prst="ellipse">
            <a:avLst/>
          </a:prstGeom>
          <a:solidFill>
            <a:srgbClr val="DCDCFE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85750" y="3886200"/>
            <a:ext cx="2819400" cy="419100"/>
          </a:xfrm>
          <a:prstGeom prst="rect">
            <a:avLst/>
          </a:prstGeom>
          <a:solidFill>
            <a:srgbClr val="3F2BD7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6248400" y="606425"/>
            <a:ext cx="2743200" cy="685800"/>
          </a:xfrm>
          <a:prstGeom prst="rect">
            <a:avLst/>
          </a:prstGeom>
          <a:gradFill rotWithShape="0">
            <a:gsLst>
              <a:gs pos="0">
                <a:srgbClr val="7A88EE"/>
              </a:gs>
              <a:gs pos="50000">
                <a:schemeClr val="accent2"/>
              </a:gs>
              <a:gs pos="100000">
                <a:srgbClr val="7A88EE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th-TH">
              <a:cs typeface="Angsana New" pitchFamily="18" charset="-34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200400" y="606425"/>
            <a:ext cx="2743200" cy="6858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50000">
                <a:srgbClr val="B9FFDC"/>
              </a:gs>
              <a:gs pos="100000">
                <a:srgbClr val="00CC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152400" y="606425"/>
            <a:ext cx="2743200" cy="685800"/>
          </a:xfrm>
          <a:prstGeom prst="rect">
            <a:avLst/>
          </a:prstGeom>
          <a:gradFill rotWithShape="0">
            <a:gsLst>
              <a:gs pos="0">
                <a:srgbClr val="CC3399"/>
              </a:gs>
              <a:gs pos="50000">
                <a:srgbClr val="BE9DFF"/>
              </a:gs>
              <a:gs pos="100000">
                <a:srgbClr val="CC33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228600" y="1368425"/>
            <a:ext cx="2819400" cy="457200"/>
          </a:xfrm>
          <a:prstGeom prst="rect">
            <a:avLst/>
          </a:prstGeom>
          <a:solidFill>
            <a:srgbClr val="412343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pPr eaLnBrk="1" hangingPunct="1"/>
            <a:r>
              <a:rPr lang="th-TH" b="1" smtClean="0">
                <a:solidFill>
                  <a:srgbClr val="FFCC00"/>
                </a:solidFill>
                <a:latin typeface="Angsana New" charset="-34"/>
                <a:cs typeface="FreesiaUPC" pitchFamily="34" charset="-34"/>
              </a:rPr>
              <a:t>กระบวนการยุติธรรม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6096000" y="1524000"/>
            <a:ext cx="3048000" cy="5638800"/>
          </a:xfrm>
          <a:prstGeom prst="rect">
            <a:avLst/>
          </a:prstGeom>
          <a:solidFill>
            <a:srgbClr val="14114D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14350" y="781050"/>
            <a:ext cx="1981200" cy="56038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th-TH" sz="4400" b="1">
                <a:solidFill>
                  <a:srgbClr val="FFCC00"/>
                </a:solidFill>
                <a:cs typeface="FreesiaUPC" pitchFamily="34" charset="-34"/>
              </a:rPr>
              <a:t>ทางอาญา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6362700" y="3863975"/>
            <a:ext cx="2819400" cy="419100"/>
          </a:xfrm>
          <a:prstGeom prst="rect">
            <a:avLst/>
          </a:prstGeom>
          <a:solidFill>
            <a:srgbClr val="3F2BD7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0496" name="Oval 16"/>
          <p:cNvSpPr>
            <a:spLocks noChangeArrowheads="1"/>
          </p:cNvSpPr>
          <p:nvPr/>
        </p:nvSpPr>
        <p:spPr bwMode="auto">
          <a:xfrm>
            <a:off x="6565900" y="4330700"/>
            <a:ext cx="2438400" cy="698500"/>
          </a:xfrm>
          <a:prstGeom prst="ellipse">
            <a:avLst/>
          </a:prstGeom>
          <a:solidFill>
            <a:srgbClr val="DCDCFE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6477000" y="758825"/>
            <a:ext cx="2298700" cy="56038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th-TH" sz="4400" b="1">
                <a:solidFill>
                  <a:srgbClr val="FFCC00"/>
                </a:solidFill>
                <a:cs typeface="FreesiaUPC" pitchFamily="34" charset="-34"/>
              </a:rPr>
              <a:t>ทางปกครอง</a:t>
            </a:r>
          </a:p>
        </p:txBody>
      </p:sp>
      <p:sp>
        <p:nvSpPr>
          <p:cNvPr id="20498" name="Oval 18"/>
          <p:cNvSpPr>
            <a:spLocks noChangeArrowheads="1"/>
          </p:cNvSpPr>
          <p:nvPr/>
        </p:nvSpPr>
        <p:spPr bwMode="auto">
          <a:xfrm>
            <a:off x="6629400" y="5778500"/>
            <a:ext cx="2362200" cy="762000"/>
          </a:xfrm>
          <a:prstGeom prst="ellipse">
            <a:avLst/>
          </a:prstGeom>
          <a:solidFill>
            <a:srgbClr val="DCDCFE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0499" name="AutoShape 19"/>
          <p:cNvSpPr>
            <a:spLocks noChangeArrowheads="1"/>
          </p:cNvSpPr>
          <p:nvPr/>
        </p:nvSpPr>
        <p:spPr bwMode="auto">
          <a:xfrm rot="5400000">
            <a:off x="5962650" y="2359025"/>
            <a:ext cx="762000" cy="152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3240 h 21600"/>
              <a:gd name="T14" fmla="*/ 17820 w 21600"/>
              <a:gd name="T15" fmla="*/ 183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3240"/>
                </a:lnTo>
                <a:lnTo>
                  <a:pt x="3375" y="3240"/>
                </a:lnTo>
                <a:lnTo>
                  <a:pt x="3375" y="18360"/>
                </a:lnTo>
                <a:lnTo>
                  <a:pt x="16200" y="1836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240"/>
                </a:moveTo>
                <a:lnTo>
                  <a:pt x="1350" y="18360"/>
                </a:lnTo>
                <a:lnTo>
                  <a:pt x="2700" y="18360"/>
                </a:lnTo>
                <a:lnTo>
                  <a:pt x="2700" y="3240"/>
                </a:lnTo>
                <a:close/>
              </a:path>
              <a:path w="21600" h="21600">
                <a:moveTo>
                  <a:pt x="0" y="3240"/>
                </a:moveTo>
                <a:lnTo>
                  <a:pt x="0" y="18360"/>
                </a:lnTo>
                <a:lnTo>
                  <a:pt x="675" y="18360"/>
                </a:lnTo>
                <a:lnTo>
                  <a:pt x="675" y="3240"/>
                </a:lnTo>
                <a:close/>
              </a:path>
            </a:pathLst>
          </a:custGeom>
          <a:solidFill>
            <a:srgbClr val="7A88EE"/>
          </a:solidFill>
          <a:ln w="9525">
            <a:solidFill>
              <a:srgbClr val="7A88EE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0500" name="AutoShape 20"/>
          <p:cNvSpPr>
            <a:spLocks noChangeArrowheads="1"/>
          </p:cNvSpPr>
          <p:nvPr/>
        </p:nvSpPr>
        <p:spPr bwMode="auto">
          <a:xfrm rot="5400000">
            <a:off x="6032500" y="4648200"/>
            <a:ext cx="609600" cy="152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3240 h 21600"/>
              <a:gd name="T14" fmla="*/ 17820 w 21600"/>
              <a:gd name="T15" fmla="*/ 183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3240"/>
                </a:lnTo>
                <a:lnTo>
                  <a:pt x="3375" y="3240"/>
                </a:lnTo>
                <a:lnTo>
                  <a:pt x="3375" y="18360"/>
                </a:lnTo>
                <a:lnTo>
                  <a:pt x="16200" y="1836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240"/>
                </a:moveTo>
                <a:lnTo>
                  <a:pt x="1350" y="18360"/>
                </a:lnTo>
                <a:lnTo>
                  <a:pt x="2700" y="18360"/>
                </a:lnTo>
                <a:lnTo>
                  <a:pt x="2700" y="3240"/>
                </a:lnTo>
                <a:close/>
              </a:path>
              <a:path w="21600" h="21600">
                <a:moveTo>
                  <a:pt x="0" y="3240"/>
                </a:moveTo>
                <a:lnTo>
                  <a:pt x="0" y="18360"/>
                </a:lnTo>
                <a:lnTo>
                  <a:pt x="675" y="18360"/>
                </a:lnTo>
                <a:lnTo>
                  <a:pt x="675" y="3240"/>
                </a:lnTo>
                <a:close/>
              </a:path>
            </a:pathLst>
          </a:custGeom>
          <a:solidFill>
            <a:srgbClr val="7A88EE"/>
          </a:solidFill>
          <a:ln w="9525">
            <a:solidFill>
              <a:srgbClr val="7A88EE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grpSp>
        <p:nvGrpSpPr>
          <p:cNvPr id="20501" name="Group 21"/>
          <p:cNvGrpSpPr>
            <a:grpSpLocks/>
          </p:cNvGrpSpPr>
          <p:nvPr/>
        </p:nvGrpSpPr>
        <p:grpSpPr bwMode="auto">
          <a:xfrm>
            <a:off x="6324600" y="1828800"/>
            <a:ext cx="3048000" cy="1141413"/>
            <a:chOff x="3984" y="1306"/>
            <a:chExt cx="1920" cy="719"/>
          </a:xfrm>
        </p:grpSpPr>
        <p:sp>
          <p:nvSpPr>
            <p:cNvPr id="20537" name="Oval 22"/>
            <p:cNvSpPr>
              <a:spLocks noChangeArrowheads="1"/>
            </p:cNvSpPr>
            <p:nvPr/>
          </p:nvSpPr>
          <p:spPr bwMode="auto">
            <a:xfrm>
              <a:off x="4128" y="1345"/>
              <a:ext cx="1584" cy="680"/>
            </a:xfrm>
            <a:prstGeom prst="ellipse">
              <a:avLst/>
            </a:prstGeom>
            <a:solidFill>
              <a:srgbClr val="DCDCFE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endParaRPr lang="th-TH" sz="4400">
                <a:cs typeface="FreesiaUPC" pitchFamily="34" charset="-34"/>
              </a:endParaRPr>
            </a:p>
          </p:txBody>
        </p:sp>
        <p:sp>
          <p:nvSpPr>
            <p:cNvPr id="20538" name="Text Box 23"/>
            <p:cNvSpPr txBox="1">
              <a:spLocks noChangeArrowheads="1"/>
            </p:cNvSpPr>
            <p:nvPr/>
          </p:nvSpPr>
          <p:spPr bwMode="auto">
            <a:xfrm>
              <a:off x="3984" y="1306"/>
              <a:ext cx="1920" cy="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40000"/>
                </a:lnSpc>
              </a:pPr>
              <a:endParaRPr lang="th-TH" sz="2600" b="1">
                <a:solidFill>
                  <a:schemeClr val="tx2"/>
                </a:solidFill>
                <a:latin typeface="Angsana New" charset="-34"/>
                <a:cs typeface="FreesiaUPC" pitchFamily="34" charset="-34"/>
              </a:endParaRPr>
            </a:p>
            <a:p>
              <a:pPr algn="ctr">
                <a:lnSpc>
                  <a:spcPct val="40000"/>
                </a:lnSpc>
              </a:pPr>
              <a:r>
                <a:rPr lang="th-TH" sz="2600" b="1">
                  <a:solidFill>
                    <a:schemeClr val="tx2"/>
                  </a:solidFill>
                  <a:latin typeface="Angsana New" charset="-34"/>
                  <a:cs typeface="FreesiaUPC" pitchFamily="34" charset="-34"/>
                </a:rPr>
                <a:t>คู่กรณี</a:t>
              </a:r>
            </a:p>
            <a:p>
              <a:pPr algn="ctr">
                <a:lnSpc>
                  <a:spcPct val="40000"/>
                </a:lnSpc>
              </a:pPr>
              <a:endParaRPr lang="th-TH" sz="2600" b="1">
                <a:solidFill>
                  <a:schemeClr val="tx2"/>
                </a:solidFill>
                <a:latin typeface="Angsana New" charset="-34"/>
                <a:cs typeface="FreesiaUPC" pitchFamily="34" charset="-34"/>
              </a:endParaRPr>
            </a:p>
            <a:p>
              <a:pPr algn="ctr">
                <a:lnSpc>
                  <a:spcPct val="50000"/>
                </a:lnSpc>
              </a:pPr>
              <a:r>
                <a:rPr lang="th-TH" sz="2600" b="1">
                  <a:solidFill>
                    <a:schemeClr val="tx2"/>
                  </a:solidFill>
                  <a:latin typeface="Angsana New" charset="-34"/>
                  <a:cs typeface="FreesiaUPC" pitchFamily="34" charset="-34"/>
                </a:rPr>
                <a:t> ( ประชาชน /</a:t>
              </a:r>
            </a:p>
            <a:p>
              <a:pPr algn="ctr">
                <a:lnSpc>
                  <a:spcPct val="40000"/>
                </a:lnSpc>
              </a:pPr>
              <a:endParaRPr lang="th-TH" sz="1800" b="1">
                <a:solidFill>
                  <a:schemeClr val="tx2"/>
                </a:solidFill>
                <a:latin typeface="Angsana New" charset="-34"/>
                <a:cs typeface="FreesiaUPC" pitchFamily="34" charset="-34"/>
              </a:endParaRPr>
            </a:p>
            <a:p>
              <a:pPr algn="ctr">
                <a:lnSpc>
                  <a:spcPct val="40000"/>
                </a:lnSpc>
              </a:pPr>
              <a:r>
                <a:rPr lang="th-TH" sz="2600" b="1">
                  <a:solidFill>
                    <a:schemeClr val="tx2"/>
                  </a:solidFill>
                  <a:latin typeface="Angsana New" charset="-34"/>
                  <a:cs typeface="FreesiaUPC" pitchFamily="34" charset="-34"/>
                </a:rPr>
                <a:t>หน่วยงานของรัฐ )</a:t>
              </a:r>
            </a:p>
          </p:txBody>
        </p:sp>
      </p:grpSp>
      <p:sp>
        <p:nvSpPr>
          <p:cNvPr id="20502" name="Text Box 24"/>
          <p:cNvSpPr txBox="1">
            <a:spLocks noChangeArrowheads="1"/>
          </p:cNvSpPr>
          <p:nvPr/>
        </p:nvSpPr>
        <p:spPr bwMode="auto">
          <a:xfrm>
            <a:off x="6324600" y="5981700"/>
            <a:ext cx="304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th-TH" sz="2600">
                <a:solidFill>
                  <a:schemeClr val="tx2"/>
                </a:solidFill>
                <a:latin typeface="Angsana New" charset="-34"/>
                <a:cs typeface="FreesiaUPC" pitchFamily="34" charset="-34"/>
              </a:rPr>
              <a:t>สำนักงานศาลปกครอง</a:t>
            </a:r>
          </a:p>
        </p:txBody>
      </p:sp>
      <p:pic>
        <p:nvPicPr>
          <p:cNvPr id="20503" name="Picture 25" descr="AG_BTTN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5700" y="6523038"/>
            <a:ext cx="3429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4" name="Rectangle 26"/>
          <p:cNvSpPr>
            <a:spLocks noChangeArrowheads="1"/>
          </p:cNvSpPr>
          <p:nvPr/>
        </p:nvSpPr>
        <p:spPr bwMode="auto">
          <a:xfrm>
            <a:off x="6324600" y="1368425"/>
            <a:ext cx="2819400" cy="419100"/>
          </a:xfrm>
          <a:prstGeom prst="rect">
            <a:avLst/>
          </a:prstGeom>
          <a:solidFill>
            <a:srgbClr val="3F2BD7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0505" name="Text Box 27"/>
          <p:cNvSpPr txBox="1">
            <a:spLocks noChangeArrowheads="1"/>
          </p:cNvSpPr>
          <p:nvPr/>
        </p:nvSpPr>
        <p:spPr bwMode="auto">
          <a:xfrm>
            <a:off x="5848350" y="1311275"/>
            <a:ext cx="3505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000" b="1">
                <a:solidFill>
                  <a:srgbClr val="FFFF00"/>
                </a:solidFill>
                <a:cs typeface="FreesiaUPC" pitchFamily="34" charset="-34"/>
              </a:rPr>
              <a:t> </a:t>
            </a:r>
            <a:r>
              <a:rPr lang="th-TH" sz="3000" b="1">
                <a:cs typeface="FreesiaUPC" pitchFamily="34" charset="-34"/>
              </a:rPr>
              <a:t>การฟ้องและการต่อสู้คดี</a:t>
            </a:r>
          </a:p>
        </p:txBody>
      </p:sp>
      <p:sp>
        <p:nvSpPr>
          <p:cNvPr id="20506" name="Text Box 28"/>
          <p:cNvSpPr txBox="1">
            <a:spLocks noChangeArrowheads="1"/>
          </p:cNvSpPr>
          <p:nvPr/>
        </p:nvSpPr>
        <p:spPr bwMode="auto">
          <a:xfrm>
            <a:off x="5600700" y="3829050"/>
            <a:ext cx="4038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th-TH" sz="3000" b="1">
                <a:solidFill>
                  <a:srgbClr val="FFFF00"/>
                </a:solidFill>
                <a:cs typeface="FreesiaUPC" pitchFamily="34" charset="-34"/>
              </a:rPr>
              <a:t>การพิจารณาพิพากษาคดี</a:t>
            </a:r>
          </a:p>
        </p:txBody>
      </p:sp>
      <p:sp>
        <p:nvSpPr>
          <p:cNvPr id="20507" name="Rectangle 29"/>
          <p:cNvSpPr>
            <a:spLocks noChangeArrowheads="1"/>
          </p:cNvSpPr>
          <p:nvPr/>
        </p:nvSpPr>
        <p:spPr bwMode="auto">
          <a:xfrm>
            <a:off x="6381750" y="5143500"/>
            <a:ext cx="1676400" cy="419100"/>
          </a:xfrm>
          <a:prstGeom prst="rect">
            <a:avLst/>
          </a:prstGeom>
          <a:solidFill>
            <a:srgbClr val="3F2BD7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0508" name="Text Box 30"/>
          <p:cNvSpPr txBox="1">
            <a:spLocks noChangeArrowheads="1"/>
          </p:cNvSpPr>
          <p:nvPr/>
        </p:nvSpPr>
        <p:spPr bwMode="auto">
          <a:xfrm>
            <a:off x="5543550" y="5086350"/>
            <a:ext cx="2971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000" b="1">
                <a:solidFill>
                  <a:srgbClr val="FFFF00"/>
                </a:solidFill>
                <a:cs typeface="FreesiaUPC" pitchFamily="34" charset="-34"/>
              </a:rPr>
              <a:t> </a:t>
            </a:r>
            <a:r>
              <a:rPr lang="th-TH" sz="3000" b="1">
                <a:solidFill>
                  <a:srgbClr val="FFFF00"/>
                </a:solidFill>
                <a:cs typeface="FreesiaUPC" pitchFamily="34" charset="-34"/>
              </a:rPr>
              <a:t>การบังคับคดี</a:t>
            </a:r>
          </a:p>
        </p:txBody>
      </p:sp>
      <p:sp>
        <p:nvSpPr>
          <p:cNvPr id="20509" name="Text Box 31"/>
          <p:cNvSpPr txBox="1">
            <a:spLocks noChangeArrowheads="1"/>
          </p:cNvSpPr>
          <p:nvPr/>
        </p:nvSpPr>
        <p:spPr bwMode="auto">
          <a:xfrm>
            <a:off x="-457200" y="1292225"/>
            <a:ext cx="3657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000" b="1">
                <a:solidFill>
                  <a:srgbClr val="FFFF00"/>
                </a:solidFill>
                <a:cs typeface="FreesiaUPC" pitchFamily="34" charset="-34"/>
              </a:rPr>
              <a:t> </a:t>
            </a:r>
            <a:r>
              <a:rPr lang="th-TH" sz="3000" b="1">
                <a:solidFill>
                  <a:srgbClr val="FFCC00"/>
                </a:solidFill>
                <a:cs typeface="FreesiaUPC" pitchFamily="34" charset="-34"/>
              </a:rPr>
              <a:t>การสืบสวนสอบสวน</a:t>
            </a:r>
          </a:p>
        </p:txBody>
      </p:sp>
      <p:pic>
        <p:nvPicPr>
          <p:cNvPr id="20510" name="Picture 32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0"/>
            <a:ext cx="5826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1" name="Text Box 34"/>
          <p:cNvSpPr txBox="1">
            <a:spLocks noChangeArrowheads="1"/>
          </p:cNvSpPr>
          <p:nvPr/>
        </p:nvSpPr>
        <p:spPr bwMode="auto">
          <a:xfrm>
            <a:off x="3600450" y="781050"/>
            <a:ext cx="1917700" cy="56038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th-TH" sz="4400" b="1">
                <a:solidFill>
                  <a:srgbClr val="FFCC00"/>
                </a:solidFill>
                <a:cs typeface="FreesiaUPC" pitchFamily="34" charset="-34"/>
              </a:rPr>
              <a:t>ทางแพ่ง</a:t>
            </a:r>
          </a:p>
        </p:txBody>
      </p:sp>
      <p:sp>
        <p:nvSpPr>
          <p:cNvPr id="20512" name="Text Box 35"/>
          <p:cNvSpPr txBox="1">
            <a:spLocks noChangeArrowheads="1"/>
          </p:cNvSpPr>
          <p:nvPr/>
        </p:nvSpPr>
        <p:spPr bwMode="auto">
          <a:xfrm>
            <a:off x="2762250" y="1333500"/>
            <a:ext cx="3505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000" b="1">
                <a:solidFill>
                  <a:srgbClr val="FFFF00"/>
                </a:solidFill>
                <a:cs typeface="FreesiaUPC" pitchFamily="34" charset="-34"/>
              </a:rPr>
              <a:t> </a:t>
            </a:r>
            <a:r>
              <a:rPr lang="th-TH" sz="3000" b="1">
                <a:cs typeface="FreesiaUPC" pitchFamily="34" charset="-34"/>
              </a:rPr>
              <a:t>การฟ้องและการต่อสู้คดี</a:t>
            </a:r>
          </a:p>
        </p:txBody>
      </p:sp>
      <p:sp>
        <p:nvSpPr>
          <p:cNvPr id="20513" name="Oval 36"/>
          <p:cNvSpPr>
            <a:spLocks noChangeArrowheads="1"/>
          </p:cNvSpPr>
          <p:nvPr/>
        </p:nvSpPr>
        <p:spPr bwMode="auto">
          <a:xfrm>
            <a:off x="266700" y="1739900"/>
            <a:ext cx="2514600" cy="1079500"/>
          </a:xfrm>
          <a:prstGeom prst="ellipse">
            <a:avLst/>
          </a:prstGeom>
          <a:solidFill>
            <a:srgbClr val="DCDCFE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 sz="4400">
              <a:cs typeface="FreesiaUPC" pitchFamily="34" charset="-34"/>
            </a:endParaRPr>
          </a:p>
        </p:txBody>
      </p:sp>
      <p:sp>
        <p:nvSpPr>
          <p:cNvPr id="20514" name="Text Box 37"/>
          <p:cNvSpPr txBox="1">
            <a:spLocks noChangeArrowheads="1"/>
          </p:cNvSpPr>
          <p:nvPr/>
        </p:nvSpPr>
        <p:spPr bwMode="auto">
          <a:xfrm>
            <a:off x="19050" y="1828800"/>
            <a:ext cx="3048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40000"/>
              </a:lnSpc>
            </a:pPr>
            <a:endParaRPr lang="th-TH" sz="2000" b="1">
              <a:latin typeface="Angsana New" charset="-34"/>
              <a:cs typeface="FreesiaUPC" pitchFamily="34" charset="-34"/>
            </a:endParaRPr>
          </a:p>
          <a:p>
            <a:pPr algn="ctr">
              <a:lnSpc>
                <a:spcPct val="40000"/>
              </a:lnSpc>
            </a:pPr>
            <a:r>
              <a:rPr lang="th-TH" sz="2000" b="1">
                <a:latin typeface="Angsana New" charset="-34"/>
                <a:cs typeface="FreesiaUPC" pitchFamily="34" charset="-34"/>
              </a:rPr>
              <a:t>ผู้ต้องหา</a:t>
            </a:r>
          </a:p>
          <a:p>
            <a:pPr algn="ctr">
              <a:lnSpc>
                <a:spcPct val="40000"/>
              </a:lnSpc>
            </a:pPr>
            <a:r>
              <a:rPr lang="th-TH" sz="2000" b="1">
                <a:latin typeface="Angsana New" charset="-34"/>
                <a:cs typeface="FreesiaUPC" pitchFamily="34" charset="-34"/>
              </a:rPr>
              <a:t>พนง.สอบสวน</a:t>
            </a:r>
            <a:r>
              <a:rPr lang="en-US" sz="2000" b="1">
                <a:latin typeface="Angsana New" charset="-34"/>
                <a:cs typeface="FreesiaUPC" pitchFamily="34" charset="-34"/>
              </a:rPr>
              <a:t>/</a:t>
            </a:r>
            <a:r>
              <a:rPr lang="th-TH" sz="2000" b="1">
                <a:latin typeface="Angsana New" charset="-34"/>
                <a:cs typeface="FreesiaUPC" pitchFamily="34" charset="-34"/>
              </a:rPr>
              <a:t>สนง.ตำรวจ</a:t>
            </a:r>
          </a:p>
          <a:p>
            <a:pPr algn="ctr">
              <a:lnSpc>
                <a:spcPct val="40000"/>
              </a:lnSpc>
            </a:pPr>
            <a:endParaRPr lang="th-TH" sz="2000" b="1">
              <a:latin typeface="Angsana New" charset="-34"/>
              <a:cs typeface="FreesiaUPC" pitchFamily="34" charset="-34"/>
            </a:endParaRPr>
          </a:p>
          <a:p>
            <a:pPr algn="ctr">
              <a:lnSpc>
                <a:spcPct val="50000"/>
              </a:lnSpc>
            </a:pPr>
            <a:r>
              <a:rPr lang="th-TH" sz="2000" b="1">
                <a:latin typeface="Angsana New" charset="-34"/>
                <a:cs typeface="FreesiaUPC" pitchFamily="34" charset="-34"/>
              </a:rPr>
              <a:t>ทนายความ</a:t>
            </a:r>
          </a:p>
        </p:txBody>
      </p:sp>
      <p:sp>
        <p:nvSpPr>
          <p:cNvPr id="20515" name="Rectangle 38"/>
          <p:cNvSpPr>
            <a:spLocks noChangeArrowheads="1"/>
          </p:cNvSpPr>
          <p:nvPr/>
        </p:nvSpPr>
        <p:spPr bwMode="auto">
          <a:xfrm>
            <a:off x="228600" y="2857500"/>
            <a:ext cx="1676400" cy="419100"/>
          </a:xfrm>
          <a:prstGeom prst="rect">
            <a:avLst/>
          </a:prstGeom>
          <a:solidFill>
            <a:srgbClr val="3F2BD7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0516" name="Text Box 39"/>
          <p:cNvSpPr txBox="1">
            <a:spLocks noChangeArrowheads="1"/>
          </p:cNvSpPr>
          <p:nvPr/>
        </p:nvSpPr>
        <p:spPr bwMode="auto">
          <a:xfrm>
            <a:off x="-685800" y="2800350"/>
            <a:ext cx="2971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000" b="1">
                <a:solidFill>
                  <a:srgbClr val="FFFF00"/>
                </a:solidFill>
                <a:cs typeface="FreesiaUPC" pitchFamily="34" charset="-34"/>
              </a:rPr>
              <a:t> </a:t>
            </a:r>
            <a:r>
              <a:rPr lang="th-TH" sz="3000" b="1">
                <a:solidFill>
                  <a:srgbClr val="FFFF00"/>
                </a:solidFill>
                <a:cs typeface="FreesiaUPC" pitchFamily="34" charset="-34"/>
              </a:rPr>
              <a:t>การสั่งฟ้อง</a:t>
            </a:r>
          </a:p>
        </p:txBody>
      </p:sp>
      <p:sp>
        <p:nvSpPr>
          <p:cNvPr id="20517" name="Oval 40"/>
          <p:cNvSpPr>
            <a:spLocks noChangeArrowheads="1"/>
          </p:cNvSpPr>
          <p:nvPr/>
        </p:nvSpPr>
        <p:spPr bwMode="auto">
          <a:xfrm>
            <a:off x="247650" y="3314700"/>
            <a:ext cx="2533650" cy="533400"/>
          </a:xfrm>
          <a:prstGeom prst="ellipse">
            <a:avLst/>
          </a:prstGeom>
          <a:solidFill>
            <a:srgbClr val="DCDCFE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0518" name="Text Box 41"/>
          <p:cNvSpPr txBox="1">
            <a:spLocks noChangeArrowheads="1"/>
          </p:cNvSpPr>
          <p:nvPr/>
        </p:nvSpPr>
        <p:spPr bwMode="auto">
          <a:xfrm>
            <a:off x="76200" y="3429000"/>
            <a:ext cx="304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th-TH" sz="2000" b="1">
                <a:solidFill>
                  <a:schemeClr val="tx2"/>
                </a:solidFill>
                <a:latin typeface="Angsana New" charset="-34"/>
                <a:cs typeface="FreesiaUPC" pitchFamily="34" charset="-34"/>
              </a:rPr>
              <a:t>อัยการ</a:t>
            </a:r>
            <a:r>
              <a:rPr lang="en-US" sz="2000" b="1">
                <a:solidFill>
                  <a:schemeClr val="tx2"/>
                </a:solidFill>
                <a:latin typeface="Angsana New" charset="-34"/>
                <a:cs typeface="FreesiaUPC" pitchFamily="34" charset="-34"/>
              </a:rPr>
              <a:t>/</a:t>
            </a:r>
            <a:r>
              <a:rPr lang="th-TH" sz="2000" b="1">
                <a:solidFill>
                  <a:schemeClr val="tx2"/>
                </a:solidFill>
                <a:latin typeface="Angsana New" charset="-34"/>
                <a:cs typeface="FreesiaUPC" pitchFamily="34" charset="-34"/>
              </a:rPr>
              <a:t>สำนักงานอัยการ</a:t>
            </a:r>
          </a:p>
        </p:txBody>
      </p:sp>
      <p:sp>
        <p:nvSpPr>
          <p:cNvPr id="20519" name="Text Box 42"/>
          <p:cNvSpPr txBox="1">
            <a:spLocks noChangeArrowheads="1"/>
          </p:cNvSpPr>
          <p:nvPr/>
        </p:nvSpPr>
        <p:spPr bwMode="auto">
          <a:xfrm>
            <a:off x="-457200" y="3810000"/>
            <a:ext cx="4038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th-TH" sz="3000" b="1">
                <a:solidFill>
                  <a:srgbClr val="FFFF00"/>
                </a:solidFill>
                <a:cs typeface="FreesiaUPC" pitchFamily="34" charset="-34"/>
              </a:rPr>
              <a:t>การพิจารณาพิพากษาคดี</a:t>
            </a:r>
          </a:p>
        </p:txBody>
      </p:sp>
      <p:sp>
        <p:nvSpPr>
          <p:cNvPr id="20520" name="Oval 43"/>
          <p:cNvSpPr>
            <a:spLocks noChangeArrowheads="1"/>
          </p:cNvSpPr>
          <p:nvPr/>
        </p:nvSpPr>
        <p:spPr bwMode="auto">
          <a:xfrm>
            <a:off x="323850" y="4392613"/>
            <a:ext cx="2419350" cy="647700"/>
          </a:xfrm>
          <a:prstGeom prst="ellipse">
            <a:avLst/>
          </a:prstGeom>
          <a:solidFill>
            <a:srgbClr val="DCDCFE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 sz="2400" b="1"/>
          </a:p>
        </p:txBody>
      </p:sp>
      <p:sp>
        <p:nvSpPr>
          <p:cNvPr id="20521" name="Rectangle 44"/>
          <p:cNvSpPr>
            <a:spLocks noChangeArrowheads="1"/>
          </p:cNvSpPr>
          <p:nvPr/>
        </p:nvSpPr>
        <p:spPr bwMode="auto">
          <a:xfrm>
            <a:off x="342900" y="5105400"/>
            <a:ext cx="1828800" cy="419100"/>
          </a:xfrm>
          <a:prstGeom prst="rect">
            <a:avLst/>
          </a:prstGeom>
          <a:solidFill>
            <a:srgbClr val="3F2BD7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0522" name="Text Box 45"/>
          <p:cNvSpPr txBox="1">
            <a:spLocks noChangeArrowheads="1"/>
          </p:cNvSpPr>
          <p:nvPr/>
        </p:nvSpPr>
        <p:spPr bwMode="auto">
          <a:xfrm>
            <a:off x="-457200" y="5067300"/>
            <a:ext cx="2971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000" b="1">
                <a:solidFill>
                  <a:srgbClr val="FFFF00"/>
                </a:solidFill>
                <a:cs typeface="FreesiaUPC" pitchFamily="34" charset="-34"/>
              </a:rPr>
              <a:t> </a:t>
            </a:r>
            <a:r>
              <a:rPr lang="th-TH" sz="3000" b="1">
                <a:solidFill>
                  <a:srgbClr val="FFFF00"/>
                </a:solidFill>
                <a:cs typeface="FreesiaUPC" pitchFamily="34" charset="-34"/>
              </a:rPr>
              <a:t>การบังคับคดี</a:t>
            </a:r>
          </a:p>
        </p:txBody>
      </p:sp>
      <p:sp>
        <p:nvSpPr>
          <p:cNvPr id="20523" name="Text Box 46"/>
          <p:cNvSpPr txBox="1">
            <a:spLocks noChangeArrowheads="1"/>
          </p:cNvSpPr>
          <p:nvPr/>
        </p:nvSpPr>
        <p:spPr bwMode="auto">
          <a:xfrm>
            <a:off x="257175" y="5545138"/>
            <a:ext cx="2514600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800" b="1"/>
              <a:t>              กรมราชทัณฑ์                                                                              </a:t>
            </a:r>
          </a:p>
          <a:p>
            <a:r>
              <a:rPr lang="th-TH" sz="1800" b="1"/>
              <a:t>            กรมคุมประพฤติ                                                            </a:t>
            </a:r>
          </a:p>
          <a:p>
            <a:r>
              <a:rPr lang="th-TH" sz="1800" b="1"/>
              <a:t>  สถานพินิจและคุ้มครองเด็ก และ                                                                                                      </a:t>
            </a:r>
          </a:p>
          <a:p>
            <a:r>
              <a:rPr lang="th-TH" sz="1800" b="1"/>
              <a:t>    เยาวชนกลาง </a:t>
            </a:r>
            <a:r>
              <a:rPr lang="en-US" sz="1800" b="1"/>
              <a:t>/</a:t>
            </a:r>
            <a:r>
              <a:rPr lang="th-TH" sz="1800" b="1"/>
              <a:t> กระทรวงยุติธรรม</a:t>
            </a:r>
          </a:p>
          <a:p>
            <a:endParaRPr lang="th-TH" b="1"/>
          </a:p>
        </p:txBody>
      </p:sp>
      <p:sp>
        <p:nvSpPr>
          <p:cNvPr id="20524" name="Text Box 47"/>
          <p:cNvSpPr txBox="1">
            <a:spLocks noChangeArrowheads="1"/>
          </p:cNvSpPr>
          <p:nvPr/>
        </p:nvSpPr>
        <p:spPr bwMode="auto">
          <a:xfrm>
            <a:off x="342900" y="434340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 b="1"/>
              <a:t>ศาลยุติธรรม</a:t>
            </a:r>
          </a:p>
          <a:p>
            <a:pPr algn="ctr"/>
            <a:r>
              <a:rPr lang="th-TH" sz="2000" b="1"/>
              <a:t>สำนักงานศาลยุติธรรม</a:t>
            </a:r>
          </a:p>
        </p:txBody>
      </p:sp>
      <p:sp>
        <p:nvSpPr>
          <p:cNvPr id="20525" name="Text Box 48"/>
          <p:cNvSpPr txBox="1">
            <a:spLocks noChangeArrowheads="1"/>
          </p:cNvSpPr>
          <p:nvPr/>
        </p:nvSpPr>
        <p:spPr bwMode="auto">
          <a:xfrm>
            <a:off x="3181350" y="1931988"/>
            <a:ext cx="3048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40000"/>
              </a:lnSpc>
            </a:pPr>
            <a:endParaRPr lang="th-TH" sz="2000" b="1">
              <a:latin typeface="Angsana New" charset="-34"/>
              <a:cs typeface="FreesiaUPC" pitchFamily="34" charset="-34"/>
            </a:endParaRPr>
          </a:p>
          <a:p>
            <a:pPr algn="ctr">
              <a:lnSpc>
                <a:spcPct val="40000"/>
              </a:lnSpc>
            </a:pPr>
            <a:r>
              <a:rPr lang="th-TH" sz="2400" b="1">
                <a:latin typeface="Angsana New" charset="-34"/>
                <a:cs typeface="FreesiaUPC" pitchFamily="34" charset="-34"/>
              </a:rPr>
              <a:t>คู่ความ </a:t>
            </a:r>
          </a:p>
          <a:p>
            <a:pPr algn="ctr">
              <a:lnSpc>
                <a:spcPct val="40000"/>
              </a:lnSpc>
            </a:pPr>
            <a:endParaRPr lang="th-TH" sz="2400" b="1">
              <a:latin typeface="Angsana New" charset="-34"/>
              <a:cs typeface="FreesiaUPC" pitchFamily="34" charset="-34"/>
            </a:endParaRPr>
          </a:p>
          <a:p>
            <a:pPr algn="ctr">
              <a:lnSpc>
                <a:spcPct val="40000"/>
              </a:lnSpc>
            </a:pPr>
            <a:r>
              <a:rPr lang="th-TH" sz="2400" b="1">
                <a:latin typeface="Angsana New" charset="-34"/>
                <a:cs typeface="FreesiaUPC" pitchFamily="34" charset="-34"/>
              </a:rPr>
              <a:t>ทนายความ</a:t>
            </a:r>
            <a:r>
              <a:rPr lang="en-US" sz="2400" b="1">
                <a:latin typeface="Angsana New" charset="-34"/>
                <a:cs typeface="FreesiaUPC" pitchFamily="34" charset="-34"/>
              </a:rPr>
              <a:t>/</a:t>
            </a:r>
            <a:r>
              <a:rPr lang="th-TH" sz="2400" b="1">
                <a:latin typeface="Angsana New" charset="-34"/>
                <a:cs typeface="FreesiaUPC" pitchFamily="34" charset="-34"/>
              </a:rPr>
              <a:t>สภาทนายความ</a:t>
            </a:r>
          </a:p>
          <a:p>
            <a:pPr algn="ctr">
              <a:lnSpc>
                <a:spcPct val="40000"/>
              </a:lnSpc>
            </a:pPr>
            <a:endParaRPr lang="th-TH" sz="2400" b="1">
              <a:latin typeface="Angsana New" charset="-34"/>
              <a:cs typeface="FreesiaUPC" pitchFamily="34" charset="-34"/>
            </a:endParaRPr>
          </a:p>
          <a:p>
            <a:pPr algn="ctr">
              <a:lnSpc>
                <a:spcPct val="40000"/>
              </a:lnSpc>
            </a:pPr>
            <a:r>
              <a:rPr lang="th-TH" sz="2400" b="1">
                <a:latin typeface="Angsana New" charset="-34"/>
                <a:cs typeface="FreesiaUPC" pitchFamily="34" charset="-34"/>
              </a:rPr>
              <a:t>อัยการ</a:t>
            </a:r>
          </a:p>
        </p:txBody>
      </p:sp>
      <p:sp>
        <p:nvSpPr>
          <p:cNvPr id="20526" name="Text Box 49"/>
          <p:cNvSpPr txBox="1">
            <a:spLocks noChangeArrowheads="1"/>
          </p:cNvSpPr>
          <p:nvPr/>
        </p:nvSpPr>
        <p:spPr bwMode="auto">
          <a:xfrm>
            <a:off x="2590800" y="3829050"/>
            <a:ext cx="4038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th-TH" sz="3000" b="1">
                <a:solidFill>
                  <a:srgbClr val="FFFF00"/>
                </a:solidFill>
                <a:cs typeface="FreesiaUPC" pitchFamily="34" charset="-34"/>
              </a:rPr>
              <a:t>การพิจารณาพิพากษาคดี</a:t>
            </a:r>
          </a:p>
        </p:txBody>
      </p:sp>
      <p:sp>
        <p:nvSpPr>
          <p:cNvPr id="20527" name="Oval 50"/>
          <p:cNvSpPr>
            <a:spLocks noChangeArrowheads="1"/>
          </p:cNvSpPr>
          <p:nvPr/>
        </p:nvSpPr>
        <p:spPr bwMode="auto">
          <a:xfrm>
            <a:off x="3505200" y="4362450"/>
            <a:ext cx="2438400" cy="698500"/>
          </a:xfrm>
          <a:prstGeom prst="ellipse">
            <a:avLst/>
          </a:prstGeom>
          <a:solidFill>
            <a:srgbClr val="DCDCFE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0528" name="Text Box 51"/>
          <p:cNvSpPr txBox="1">
            <a:spLocks noChangeArrowheads="1"/>
          </p:cNvSpPr>
          <p:nvPr/>
        </p:nvSpPr>
        <p:spPr bwMode="auto">
          <a:xfrm>
            <a:off x="3600450" y="434340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 b="1"/>
              <a:t>ศาลยุติธรรม</a:t>
            </a:r>
          </a:p>
          <a:p>
            <a:pPr algn="ctr"/>
            <a:r>
              <a:rPr lang="th-TH" sz="2000" b="1"/>
              <a:t>สำนักงานศาลยุติธรรม</a:t>
            </a:r>
          </a:p>
        </p:txBody>
      </p:sp>
      <p:sp>
        <p:nvSpPr>
          <p:cNvPr id="20529" name="Oval 52"/>
          <p:cNvSpPr>
            <a:spLocks noChangeArrowheads="1"/>
          </p:cNvSpPr>
          <p:nvPr/>
        </p:nvSpPr>
        <p:spPr bwMode="auto">
          <a:xfrm>
            <a:off x="3219450" y="5622925"/>
            <a:ext cx="2895600" cy="1165225"/>
          </a:xfrm>
          <a:prstGeom prst="ellipse">
            <a:avLst/>
          </a:prstGeom>
          <a:solidFill>
            <a:srgbClr val="DCDCFE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h-TH" sz="2400"/>
              <a:t>การบังคับคดี</a:t>
            </a:r>
            <a:r>
              <a:rPr lang="en-US" sz="2400"/>
              <a:t> /</a:t>
            </a:r>
            <a:r>
              <a:rPr lang="th-TH" sz="2400"/>
              <a:t>       กระทรวงยุติธรรม</a:t>
            </a:r>
          </a:p>
        </p:txBody>
      </p:sp>
      <p:sp>
        <p:nvSpPr>
          <p:cNvPr id="20530" name="Text Box 53"/>
          <p:cNvSpPr txBox="1">
            <a:spLocks noChangeArrowheads="1"/>
          </p:cNvSpPr>
          <p:nvPr/>
        </p:nvSpPr>
        <p:spPr bwMode="auto">
          <a:xfrm>
            <a:off x="6705600" y="434340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 b="1"/>
              <a:t>ศาลปกครอง</a:t>
            </a:r>
          </a:p>
          <a:p>
            <a:pPr algn="ctr"/>
            <a:r>
              <a:rPr lang="th-TH" sz="2000" b="1"/>
              <a:t>สำนักงานศาลปกครอง</a:t>
            </a:r>
          </a:p>
        </p:txBody>
      </p:sp>
      <p:sp>
        <p:nvSpPr>
          <p:cNvPr id="20531" name="AutoShape 54"/>
          <p:cNvSpPr>
            <a:spLocks noChangeArrowheads="1"/>
          </p:cNvSpPr>
          <p:nvPr/>
        </p:nvSpPr>
        <p:spPr bwMode="auto">
          <a:xfrm rot="5400000">
            <a:off x="-247650" y="2324100"/>
            <a:ext cx="762000" cy="152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3240 h 21600"/>
              <a:gd name="T14" fmla="*/ 17820 w 21600"/>
              <a:gd name="T15" fmla="*/ 183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3240"/>
                </a:lnTo>
                <a:lnTo>
                  <a:pt x="3375" y="3240"/>
                </a:lnTo>
                <a:lnTo>
                  <a:pt x="3375" y="18360"/>
                </a:lnTo>
                <a:lnTo>
                  <a:pt x="16200" y="1836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240"/>
                </a:moveTo>
                <a:lnTo>
                  <a:pt x="1350" y="18360"/>
                </a:lnTo>
                <a:lnTo>
                  <a:pt x="2700" y="18360"/>
                </a:lnTo>
                <a:lnTo>
                  <a:pt x="2700" y="3240"/>
                </a:lnTo>
                <a:close/>
              </a:path>
              <a:path w="21600" h="21600">
                <a:moveTo>
                  <a:pt x="0" y="3240"/>
                </a:moveTo>
                <a:lnTo>
                  <a:pt x="0" y="18360"/>
                </a:lnTo>
                <a:lnTo>
                  <a:pt x="675" y="18360"/>
                </a:lnTo>
                <a:lnTo>
                  <a:pt x="675" y="3240"/>
                </a:lnTo>
                <a:close/>
              </a:path>
            </a:pathLst>
          </a:custGeom>
          <a:solidFill>
            <a:srgbClr val="7A88EE"/>
          </a:solidFill>
          <a:ln w="9525">
            <a:solidFill>
              <a:srgbClr val="7A88EE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0532" name="AutoShape 55"/>
          <p:cNvSpPr>
            <a:spLocks noChangeArrowheads="1"/>
          </p:cNvSpPr>
          <p:nvPr/>
        </p:nvSpPr>
        <p:spPr bwMode="auto">
          <a:xfrm rot="5400000">
            <a:off x="2705100" y="2305050"/>
            <a:ext cx="762000" cy="152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3240 h 21600"/>
              <a:gd name="T14" fmla="*/ 17820 w 21600"/>
              <a:gd name="T15" fmla="*/ 183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3240"/>
                </a:lnTo>
                <a:lnTo>
                  <a:pt x="3375" y="3240"/>
                </a:lnTo>
                <a:lnTo>
                  <a:pt x="3375" y="18360"/>
                </a:lnTo>
                <a:lnTo>
                  <a:pt x="16200" y="1836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240"/>
                </a:moveTo>
                <a:lnTo>
                  <a:pt x="1350" y="18360"/>
                </a:lnTo>
                <a:lnTo>
                  <a:pt x="2700" y="18360"/>
                </a:lnTo>
                <a:lnTo>
                  <a:pt x="2700" y="3240"/>
                </a:lnTo>
                <a:close/>
              </a:path>
              <a:path w="21600" h="21600">
                <a:moveTo>
                  <a:pt x="0" y="3240"/>
                </a:moveTo>
                <a:lnTo>
                  <a:pt x="0" y="18360"/>
                </a:lnTo>
                <a:lnTo>
                  <a:pt x="675" y="18360"/>
                </a:lnTo>
                <a:lnTo>
                  <a:pt x="675" y="3240"/>
                </a:lnTo>
                <a:close/>
              </a:path>
            </a:pathLst>
          </a:custGeom>
          <a:solidFill>
            <a:srgbClr val="7A88EE"/>
          </a:solidFill>
          <a:ln w="9525">
            <a:solidFill>
              <a:srgbClr val="7A88EE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0533" name="AutoShape 56"/>
          <p:cNvSpPr>
            <a:spLocks noChangeArrowheads="1"/>
          </p:cNvSpPr>
          <p:nvPr/>
        </p:nvSpPr>
        <p:spPr bwMode="auto">
          <a:xfrm rot="5400000">
            <a:off x="-38100" y="3505200"/>
            <a:ext cx="3048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3240 h 21600"/>
              <a:gd name="T14" fmla="*/ 17820 w 21600"/>
              <a:gd name="T15" fmla="*/ 183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3240"/>
                </a:lnTo>
                <a:lnTo>
                  <a:pt x="3375" y="3240"/>
                </a:lnTo>
                <a:lnTo>
                  <a:pt x="3375" y="18360"/>
                </a:lnTo>
                <a:lnTo>
                  <a:pt x="16200" y="1836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240"/>
                </a:moveTo>
                <a:lnTo>
                  <a:pt x="1350" y="18360"/>
                </a:lnTo>
                <a:lnTo>
                  <a:pt x="2700" y="18360"/>
                </a:lnTo>
                <a:lnTo>
                  <a:pt x="2700" y="3240"/>
                </a:lnTo>
                <a:close/>
              </a:path>
              <a:path w="21600" h="21600">
                <a:moveTo>
                  <a:pt x="0" y="3240"/>
                </a:moveTo>
                <a:lnTo>
                  <a:pt x="0" y="18360"/>
                </a:lnTo>
                <a:lnTo>
                  <a:pt x="675" y="18360"/>
                </a:lnTo>
                <a:lnTo>
                  <a:pt x="675" y="3240"/>
                </a:lnTo>
                <a:close/>
              </a:path>
            </a:pathLst>
          </a:custGeom>
          <a:solidFill>
            <a:srgbClr val="7A88EE"/>
          </a:solidFill>
          <a:ln w="9525">
            <a:solidFill>
              <a:srgbClr val="7A88EE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0534" name="AutoShape 57"/>
          <p:cNvSpPr>
            <a:spLocks noChangeArrowheads="1"/>
          </p:cNvSpPr>
          <p:nvPr/>
        </p:nvSpPr>
        <p:spPr bwMode="auto">
          <a:xfrm rot="5400000">
            <a:off x="2838450" y="4572000"/>
            <a:ext cx="762000" cy="152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3240 h 21600"/>
              <a:gd name="T14" fmla="*/ 17820 w 21600"/>
              <a:gd name="T15" fmla="*/ 183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3240"/>
                </a:lnTo>
                <a:lnTo>
                  <a:pt x="3375" y="3240"/>
                </a:lnTo>
                <a:lnTo>
                  <a:pt x="3375" y="18360"/>
                </a:lnTo>
                <a:lnTo>
                  <a:pt x="16200" y="1836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240"/>
                </a:moveTo>
                <a:lnTo>
                  <a:pt x="1350" y="18360"/>
                </a:lnTo>
                <a:lnTo>
                  <a:pt x="2700" y="18360"/>
                </a:lnTo>
                <a:lnTo>
                  <a:pt x="2700" y="3240"/>
                </a:lnTo>
                <a:close/>
              </a:path>
              <a:path w="21600" h="21600">
                <a:moveTo>
                  <a:pt x="0" y="3240"/>
                </a:moveTo>
                <a:lnTo>
                  <a:pt x="0" y="18360"/>
                </a:lnTo>
                <a:lnTo>
                  <a:pt x="675" y="18360"/>
                </a:lnTo>
                <a:lnTo>
                  <a:pt x="675" y="3240"/>
                </a:lnTo>
                <a:close/>
              </a:path>
            </a:pathLst>
          </a:custGeom>
          <a:solidFill>
            <a:srgbClr val="7A88EE"/>
          </a:solidFill>
          <a:ln w="9525">
            <a:solidFill>
              <a:srgbClr val="7A88EE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0535" name="AutoShape 58"/>
          <p:cNvSpPr>
            <a:spLocks noChangeArrowheads="1"/>
          </p:cNvSpPr>
          <p:nvPr/>
        </p:nvSpPr>
        <p:spPr bwMode="auto">
          <a:xfrm rot="5400000">
            <a:off x="-247650" y="4591050"/>
            <a:ext cx="762000" cy="152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3240 h 21600"/>
              <a:gd name="T14" fmla="*/ 17820 w 21600"/>
              <a:gd name="T15" fmla="*/ 183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3240"/>
                </a:lnTo>
                <a:lnTo>
                  <a:pt x="3375" y="3240"/>
                </a:lnTo>
                <a:lnTo>
                  <a:pt x="3375" y="18360"/>
                </a:lnTo>
                <a:lnTo>
                  <a:pt x="16200" y="1836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240"/>
                </a:moveTo>
                <a:lnTo>
                  <a:pt x="1350" y="18360"/>
                </a:lnTo>
                <a:lnTo>
                  <a:pt x="2700" y="18360"/>
                </a:lnTo>
                <a:lnTo>
                  <a:pt x="2700" y="3240"/>
                </a:lnTo>
                <a:close/>
              </a:path>
              <a:path w="21600" h="21600">
                <a:moveTo>
                  <a:pt x="0" y="3240"/>
                </a:moveTo>
                <a:lnTo>
                  <a:pt x="0" y="18360"/>
                </a:lnTo>
                <a:lnTo>
                  <a:pt x="675" y="18360"/>
                </a:lnTo>
                <a:lnTo>
                  <a:pt x="675" y="3240"/>
                </a:lnTo>
                <a:close/>
              </a:path>
            </a:pathLst>
          </a:custGeom>
          <a:solidFill>
            <a:srgbClr val="7A88EE"/>
          </a:solidFill>
          <a:ln w="9525">
            <a:solidFill>
              <a:srgbClr val="7A88EE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0536" name="ตัวยึดหมายเลขภาพนิ่ง 3"/>
          <p:cNvSpPr txBox="1">
            <a:spLocks noGrp="1"/>
          </p:cNvSpPr>
          <p:nvPr/>
        </p:nvSpPr>
        <p:spPr bwMode="auto">
          <a:xfrm>
            <a:off x="6769100" y="6464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AB6F119-0968-43A2-B9BA-7120A0C219DC}" type="slidenum">
              <a:rPr lang="en-US" sz="1400">
                <a:solidFill>
                  <a:schemeClr val="bg1"/>
                </a:solidFill>
              </a:rPr>
              <a:pPr algn="r"/>
              <a:t>2</a:t>
            </a:fld>
            <a:endParaRPr lang="th-TH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1974B29-2628-416D-B97C-4A2D94ABBF04}" type="slidenum">
              <a:rPr lang="en-US" sz="1400"/>
              <a:pPr algn="r"/>
              <a:t>20</a:t>
            </a:fld>
            <a:endParaRPr lang="th-TH" sz="140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773238"/>
            <a:ext cx="8675688" cy="44640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smtClean="0">
                <a:solidFill>
                  <a:schemeClr val="accent2"/>
                </a:solidFill>
                <a:latin typeface="Angsana New" charset="-34"/>
              </a:rPr>
              <a:t>2.  </a:t>
            </a:r>
            <a:r>
              <a:rPr lang="th-TH" sz="4800" b="1" smtClean="0">
                <a:solidFill>
                  <a:schemeClr val="accent2"/>
                </a:solidFill>
                <a:latin typeface="Angsana New" charset="-34"/>
              </a:rPr>
              <a:t>กรณีการสั่งราชการภายใน มีผลบังคับให้ผู้ใต้บังคับบัญชาต้องปฏิบัติตาม การฝ่าฝืนอาจมีโทษทางวินัย  เว้นแต่ คำสั่งนั้นฝ่าฝืนกฎหมาย   ย่อมไม่ผูกพันให้ต้องปฏิบัติตาม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79388" y="404813"/>
            <a:ext cx="8785225" cy="1066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5400" b="1">
                <a:solidFill>
                  <a:srgbClr val="FFFF00"/>
                </a:solidFill>
              </a:rPr>
              <a:t>ผลในทางกฎหมายที่เกิดขึ้นจากการสั่งราชการ</a:t>
            </a:r>
            <a:endParaRPr lang="en-US" sz="54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D579D54-E2AD-4176-9C9B-32C50DD696F0}" type="slidenum">
              <a:rPr lang="en-US" sz="1400"/>
              <a:pPr algn="r"/>
              <a:t>21</a:t>
            </a:fld>
            <a:endParaRPr lang="th-TH" sz="140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844675"/>
            <a:ext cx="8675688" cy="44640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Char char="-"/>
            </a:pPr>
            <a:r>
              <a:rPr lang="th-TH" sz="5400" b="1" smtClean="0">
                <a:solidFill>
                  <a:schemeClr val="accent2"/>
                </a:solidFill>
              </a:rPr>
              <a:t>ความเป็นธรรม</a:t>
            </a:r>
          </a:p>
          <a:p>
            <a:pPr algn="ctr" eaLnBrk="1" hangingPunct="1">
              <a:lnSpc>
                <a:spcPct val="90000"/>
              </a:lnSpc>
              <a:buFontTx/>
              <a:buChar char="-"/>
            </a:pPr>
            <a:r>
              <a:rPr lang="th-TH" sz="5400" b="1" smtClean="0">
                <a:solidFill>
                  <a:schemeClr val="accent2"/>
                </a:solidFill>
              </a:rPr>
              <a:t>ความเป็นกลาง</a:t>
            </a:r>
          </a:p>
          <a:p>
            <a:pPr algn="ctr" eaLnBrk="1" hangingPunct="1">
              <a:lnSpc>
                <a:spcPct val="90000"/>
              </a:lnSpc>
              <a:buFontTx/>
              <a:buChar char="-"/>
            </a:pPr>
            <a:r>
              <a:rPr lang="th-TH" sz="5400" b="1" smtClean="0">
                <a:solidFill>
                  <a:schemeClr val="accent2"/>
                </a:solidFill>
              </a:rPr>
              <a:t>ความโปร่งใส</a:t>
            </a:r>
            <a:br>
              <a:rPr lang="th-TH" sz="5400" b="1" smtClean="0">
                <a:solidFill>
                  <a:schemeClr val="accent2"/>
                </a:solidFill>
              </a:rPr>
            </a:br>
            <a:endParaRPr lang="th-TH" sz="2000" b="1" smtClean="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h-TH" sz="4000" b="1" smtClean="0">
                <a:solidFill>
                  <a:srgbClr val="6600CC"/>
                </a:solidFill>
              </a:rPr>
              <a:t>คำสั่งทางปกครองต้องใช้หลักเกณฑ์ตาม</a:t>
            </a:r>
            <a:br>
              <a:rPr lang="th-TH" sz="4000" b="1" smtClean="0">
                <a:solidFill>
                  <a:srgbClr val="6600CC"/>
                </a:solidFill>
              </a:rPr>
            </a:br>
            <a:r>
              <a:rPr lang="th-TH" sz="4000" b="1" smtClean="0">
                <a:solidFill>
                  <a:srgbClr val="6600CC"/>
                </a:solidFill>
              </a:rPr>
              <a:t>พ.ร.บ. วิธีปฏิบัติราชการทางปกครอง พ.ศ. 2539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79388" y="404813"/>
            <a:ext cx="8785225" cy="1066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4800" b="1">
                <a:solidFill>
                  <a:srgbClr val="FFFF00"/>
                </a:solidFill>
              </a:rPr>
              <a:t>หลักเกณฑ์ความชอบด้วยกฎหมายในการสั่งราชการ</a:t>
            </a:r>
            <a:endParaRPr lang="en-US" sz="4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47BA36F-2CF1-4DCA-8B0E-4D4457A50D18}" type="slidenum">
              <a:rPr lang="en-US" sz="1400"/>
              <a:pPr algn="r"/>
              <a:t>22</a:t>
            </a:fld>
            <a:endParaRPr lang="th-TH" sz="1400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2238" y="1457325"/>
            <a:ext cx="8893175" cy="44640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sz="4400" b="1" u="sng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ผู้ออกคำสั่ง</a:t>
            </a:r>
          </a:p>
          <a:p>
            <a:pPr eaLnBrk="1" hangingPunct="1">
              <a:buFontTx/>
              <a:buChar char="-"/>
              <a:defRPr/>
            </a:pPr>
            <a:r>
              <a:rPr lang="th-TH" sz="4000" b="1" smtClean="0">
                <a:solidFill>
                  <a:schemeClr val="accent2"/>
                </a:solidFill>
              </a:rPr>
              <a:t>ต้องเป็นผู้มีอำนาจตามกฎหมาย </a:t>
            </a:r>
          </a:p>
          <a:p>
            <a:pPr eaLnBrk="1" hangingPunct="1">
              <a:buFontTx/>
              <a:buChar char="-"/>
              <a:defRPr/>
            </a:pPr>
            <a:r>
              <a:rPr lang="th-TH" sz="4000" b="1" smtClean="0">
                <a:solidFill>
                  <a:schemeClr val="accent2"/>
                </a:solidFill>
              </a:rPr>
              <a:t>เรื่องที่สั่งต้องอยู่ในกรอบของกฎหมาย หรือตามอำนาจหน้าที่</a:t>
            </a:r>
          </a:p>
          <a:p>
            <a:pPr eaLnBrk="1" hangingPunct="1">
              <a:buFontTx/>
              <a:buChar char="-"/>
              <a:defRPr/>
            </a:pPr>
            <a:r>
              <a:rPr lang="th-TH" sz="4000" b="1" smtClean="0">
                <a:solidFill>
                  <a:schemeClr val="accent2"/>
                </a:solidFill>
              </a:rPr>
              <a:t>ต้องอยู่ในขอบเขตอำนาจหน้าที่ของผู้ใต้บังคับบัญชาที่จะสามารถปฏิบัติได้</a:t>
            </a:r>
          </a:p>
          <a:p>
            <a:pPr eaLnBrk="1" hangingPunct="1">
              <a:buFontTx/>
              <a:buChar char="-"/>
              <a:defRPr/>
            </a:pPr>
            <a:r>
              <a:rPr lang="th-TH" sz="4000" b="1" smtClean="0">
                <a:solidFill>
                  <a:schemeClr val="accent2"/>
                </a:solidFill>
              </a:rPr>
              <a:t>การสั่งราชการต้องมุ่งหวังให้ผู้ใต้บังคับบัญชาปฏิบัติหน้าที่ด้วยความซื่อสัตย์ ไม่เปิดโอกาสให้แสวงหาประโยชน์</a:t>
            </a:r>
            <a:endParaRPr lang="th-TH" sz="4000" b="1" smtClean="0">
              <a:solidFill>
                <a:srgbClr val="6600CC"/>
              </a:solidFill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79388" y="233363"/>
            <a:ext cx="8785225" cy="1066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4800" b="1">
                <a:solidFill>
                  <a:srgbClr val="FFFF00"/>
                </a:solidFill>
              </a:rPr>
              <a:t>หลักเกณฑ์การสั่งราชการภายในที่ดี</a:t>
            </a:r>
            <a:endParaRPr lang="en-US" sz="4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F248AAD-61D5-4AD9-A1EB-13C69A65B046}" type="slidenum">
              <a:rPr lang="en-US" sz="1400"/>
              <a:pPr algn="r"/>
              <a:t>23</a:t>
            </a:fld>
            <a:endParaRPr lang="th-TH" sz="1400"/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2238" y="1457325"/>
            <a:ext cx="8893175" cy="44640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sz="4400" b="1" u="sng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ผู้ออกคำสั่ง</a:t>
            </a:r>
            <a:r>
              <a:rPr lang="th-TH" sz="4400" b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(ต่อ)</a:t>
            </a:r>
            <a:endParaRPr lang="th-TH" sz="4400" b="1" u="sng" smtClean="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Char char="-"/>
              <a:defRPr/>
            </a:pPr>
            <a:r>
              <a:rPr lang="th-TH" sz="4000" b="1" smtClean="0">
                <a:solidFill>
                  <a:schemeClr val="accent2"/>
                </a:solidFill>
              </a:rPr>
              <a:t>การสั่งราชการต้องเป็นลายลักษณ์อักษรเสมอ </a:t>
            </a:r>
            <a:br>
              <a:rPr lang="th-TH" sz="4000" b="1" smtClean="0">
                <a:solidFill>
                  <a:schemeClr val="accent2"/>
                </a:solidFill>
              </a:rPr>
            </a:br>
            <a:r>
              <a:rPr lang="th-TH" sz="4000" b="1" smtClean="0">
                <a:solidFill>
                  <a:schemeClr val="accent2"/>
                </a:solidFill>
              </a:rPr>
              <a:t>การสั่งด้วยวาจาเป็นข้อยกเว้น กรณีเร่งด่วนหรือไม่อาจจัดทำเป็นลายลักษณ์อักษร</a:t>
            </a:r>
          </a:p>
          <a:p>
            <a:pPr eaLnBrk="1" hangingPunct="1">
              <a:buFontTx/>
              <a:buChar char="-"/>
              <a:defRPr/>
            </a:pPr>
            <a:r>
              <a:rPr lang="th-TH" sz="4000" b="1" smtClean="0">
                <a:solidFill>
                  <a:schemeClr val="accent2"/>
                </a:solidFill>
              </a:rPr>
              <a:t>ต้องรับผิดชอบในผลของการสั่งราชการ</a:t>
            </a:r>
          </a:p>
          <a:p>
            <a:pPr eaLnBrk="1" hangingPunct="1">
              <a:buFontTx/>
              <a:buChar char="-"/>
              <a:defRPr/>
            </a:pPr>
            <a:r>
              <a:rPr lang="th-TH" sz="4000" b="1" smtClean="0">
                <a:solidFill>
                  <a:schemeClr val="accent2"/>
                </a:solidFill>
              </a:rPr>
              <a:t>ควรติดตามผลโดยให้มีรายงานผลการปฏิบัติราชการ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79388" y="233363"/>
            <a:ext cx="8785225" cy="1066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4800" b="1">
                <a:solidFill>
                  <a:srgbClr val="FFFF00"/>
                </a:solidFill>
              </a:rPr>
              <a:t>หลักเกณฑ์การสั่งราชการภายในที่ดี</a:t>
            </a:r>
            <a:endParaRPr lang="en-US" sz="4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9789D18-A485-41E8-A6B2-631526CBF552}" type="slidenum">
              <a:rPr lang="en-US" sz="1400"/>
              <a:pPr algn="r"/>
              <a:t>24</a:t>
            </a:fld>
            <a:endParaRPr lang="th-TH" sz="1400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2238" y="1457325"/>
            <a:ext cx="8893175" cy="44640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sz="4400" b="1" u="sng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ผู้รับคำสั่ง</a:t>
            </a:r>
          </a:p>
          <a:p>
            <a:pPr eaLnBrk="1" hangingPunct="1">
              <a:buFontTx/>
              <a:buChar char="-"/>
              <a:defRPr/>
            </a:pPr>
            <a:r>
              <a:rPr lang="th-TH" sz="4000" b="1" smtClean="0">
                <a:solidFill>
                  <a:schemeClr val="accent2"/>
                </a:solidFill>
              </a:rPr>
              <a:t>ต้องทำความเข้าใจในคำสั่งให้ถูกต้อง</a:t>
            </a:r>
          </a:p>
          <a:p>
            <a:pPr eaLnBrk="1" hangingPunct="1">
              <a:buFontTx/>
              <a:buChar char="-"/>
              <a:defRPr/>
            </a:pPr>
            <a:r>
              <a:rPr lang="th-TH" sz="4000" b="1" smtClean="0">
                <a:solidFill>
                  <a:schemeClr val="accent2"/>
                </a:solidFill>
              </a:rPr>
              <a:t>กรณีเห็นว่าการสั่งราชการไม่ถูกต้องตามกฎหมาย ต้องทบทวนคำสั่งให้ผู้ออกคำสั่งพิจารณาให้รอบคอบ</a:t>
            </a:r>
          </a:p>
          <a:p>
            <a:pPr eaLnBrk="1" hangingPunct="1">
              <a:buFontTx/>
              <a:buChar char="-"/>
              <a:defRPr/>
            </a:pPr>
            <a:r>
              <a:rPr lang="th-TH" sz="4000" b="1" smtClean="0">
                <a:solidFill>
                  <a:schemeClr val="accent2"/>
                </a:solidFill>
              </a:rPr>
              <a:t>ถ้าสั่งด้วยวาจา ให้รีบบันทึกเป็นลายลักษณ์อักษร</a:t>
            </a:r>
          </a:p>
          <a:p>
            <a:pPr eaLnBrk="1" hangingPunct="1">
              <a:buFontTx/>
              <a:buChar char="-"/>
              <a:defRPr/>
            </a:pPr>
            <a:r>
              <a:rPr lang="th-TH" sz="4000" b="1" smtClean="0">
                <a:solidFill>
                  <a:schemeClr val="accent2"/>
                </a:solidFill>
              </a:rPr>
              <a:t>เมื่อดำเนินการเสร็จต้องรายงานหรือแจ้งผล</a:t>
            </a:r>
          </a:p>
          <a:p>
            <a:pPr eaLnBrk="1" hangingPunct="1">
              <a:buFontTx/>
              <a:buChar char="-"/>
              <a:defRPr/>
            </a:pPr>
            <a:r>
              <a:rPr lang="th-TH" sz="4000" b="1" smtClean="0">
                <a:solidFill>
                  <a:schemeClr val="accent2"/>
                </a:solidFill>
              </a:rPr>
              <a:t>หากเป็นการสั่งด้วยวาจาประโยชน์</a:t>
            </a:r>
            <a:endParaRPr lang="th-TH" sz="4000" b="1" smtClean="0">
              <a:solidFill>
                <a:srgbClr val="6600CC"/>
              </a:solidFill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79388" y="233363"/>
            <a:ext cx="8785225" cy="1066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4800" b="1">
                <a:solidFill>
                  <a:srgbClr val="FFFF00"/>
                </a:solidFill>
              </a:rPr>
              <a:t>หลักเกณฑ์การสั่งราชการภายในที่ดี</a:t>
            </a:r>
            <a:endParaRPr lang="en-US" sz="4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2819400"/>
            <a:ext cx="8208962" cy="3581400"/>
          </a:xfrm>
          <a:solidFill>
            <a:schemeClr val="accent2"/>
          </a:solidFill>
          <a:ln w="12700">
            <a:solidFill>
              <a:srgbClr val="FF3300"/>
            </a:solidFill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h-TH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พระราชบัญญัติวิธีปฏิบัติราชการทางปกครอง พ.ศ. 2539</a:t>
            </a:r>
            <a:endParaRPr lang="th-TH" sz="4000" b="1" smtClean="0">
              <a:solidFill>
                <a:srgbClr val="FF9933"/>
              </a:solidFill>
              <a:latin typeface="Angsana New" pitchFamily="18" charset="-34"/>
            </a:endParaRPr>
          </a:p>
        </p:txBody>
      </p:sp>
      <p:pic>
        <p:nvPicPr>
          <p:cNvPr id="48130" name="Picture 3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52400"/>
            <a:ext cx="19113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49738E7-85A6-4BCD-80F3-03F9DC5FAE4E}" type="slidenum">
              <a:rPr lang="en-US" sz="1400"/>
              <a:pPr algn="r"/>
              <a:t>26</a:t>
            </a:fld>
            <a:endParaRPr lang="th-TH" sz="1400"/>
          </a:p>
        </p:txBody>
      </p:sp>
      <p:sp>
        <p:nvSpPr>
          <p:cNvPr id="49154" name="WordArt 2"/>
          <p:cNvSpPr>
            <a:spLocks noChangeArrowheads="1" noChangeShapeType="1" noTextEdit="1"/>
          </p:cNvSpPr>
          <p:nvPr/>
        </p:nvSpPr>
        <p:spPr bwMode="auto">
          <a:xfrm>
            <a:off x="457200" y="685800"/>
            <a:ext cx="3733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i="1" kern="10">
                <a:ln w="9525">
                  <a:solidFill>
                    <a:srgbClr val="FF3399"/>
                  </a:solidFill>
                  <a:round/>
                  <a:headEnd/>
                  <a:tailEnd/>
                </a:ln>
                <a:solidFill>
                  <a:srgbClr val="FF3399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ngsana New"/>
                <a:cs typeface="Angsana New"/>
              </a:rPr>
              <a:t>วิธีปฏิบัติราชการทางปกครอง :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524000" y="1646238"/>
            <a:ext cx="68580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3200">
                <a:solidFill>
                  <a:schemeClr val="accent2"/>
                </a:solidFill>
              </a:rPr>
              <a:t>การเตรียมการและการดำเนินการของเจ้าหน้าที่เพื่อจัดให้มี </a:t>
            </a:r>
            <a:r>
              <a:rPr lang="en-US" sz="3200">
                <a:solidFill>
                  <a:schemeClr val="accent2"/>
                </a:solidFill>
              </a:rPr>
              <a:t>“</a:t>
            </a:r>
            <a:r>
              <a:rPr lang="th-TH" sz="3200">
                <a:solidFill>
                  <a:schemeClr val="accent2"/>
                </a:solidFill>
              </a:rPr>
              <a:t>คำสั่งทางปกครอง</a:t>
            </a:r>
            <a:r>
              <a:rPr lang="en-US" sz="3200">
                <a:solidFill>
                  <a:schemeClr val="accent2"/>
                </a:solidFill>
              </a:rPr>
              <a:t>”</a:t>
            </a:r>
            <a:r>
              <a:rPr lang="th-TH" sz="3200">
                <a:solidFill>
                  <a:schemeClr val="accent2"/>
                </a:solidFill>
              </a:rPr>
              <a:t> หรือ </a:t>
            </a:r>
            <a:r>
              <a:rPr lang="en-US" sz="3200">
                <a:solidFill>
                  <a:schemeClr val="accent2"/>
                </a:solidFill>
              </a:rPr>
              <a:t>“</a:t>
            </a:r>
            <a:r>
              <a:rPr lang="th-TH" sz="3200">
                <a:solidFill>
                  <a:schemeClr val="accent2"/>
                </a:solidFill>
              </a:rPr>
              <a:t>กฎ</a:t>
            </a:r>
            <a:r>
              <a:rPr lang="en-US" sz="3200">
                <a:solidFill>
                  <a:schemeClr val="accent2"/>
                </a:solidFill>
              </a:rPr>
              <a:t>”</a:t>
            </a:r>
            <a:r>
              <a:rPr lang="th-TH" sz="3200">
                <a:solidFill>
                  <a:schemeClr val="accent2"/>
                </a:solidFill>
              </a:rPr>
              <a:t> และรวมถึง </a:t>
            </a:r>
            <a:r>
              <a:rPr lang="en-US" sz="3200">
                <a:solidFill>
                  <a:schemeClr val="accent2"/>
                </a:solidFill>
              </a:rPr>
              <a:t>“</a:t>
            </a:r>
            <a:r>
              <a:rPr lang="th-TH" sz="3200">
                <a:solidFill>
                  <a:schemeClr val="accent2"/>
                </a:solidFill>
              </a:rPr>
              <a:t>การดำเนินการใดๆ ในทางปกครอง</a:t>
            </a:r>
            <a:r>
              <a:rPr lang="en-US" sz="3200">
                <a:solidFill>
                  <a:schemeClr val="accent2"/>
                </a:solidFill>
              </a:rPr>
              <a:t>”</a:t>
            </a:r>
            <a:r>
              <a:rPr lang="th-TH" sz="3200">
                <a:solidFill>
                  <a:schemeClr val="accent2"/>
                </a:solidFill>
              </a:rPr>
              <a:t> ตามพระราชบัญญัตินี้</a:t>
            </a:r>
          </a:p>
        </p:txBody>
      </p:sp>
      <p:sp>
        <p:nvSpPr>
          <p:cNvPr id="49156" name="WordArt 4"/>
          <p:cNvSpPr>
            <a:spLocks noChangeArrowheads="1" noChangeShapeType="1" noTextEdit="1"/>
          </p:cNvSpPr>
          <p:nvPr/>
        </p:nvSpPr>
        <p:spPr bwMode="auto">
          <a:xfrm>
            <a:off x="381000" y="3886200"/>
            <a:ext cx="3276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3399"/>
                </a:solidFill>
                <a:latin typeface="Angsana New"/>
                <a:cs typeface="Angsana New"/>
              </a:rPr>
              <a:t>การพิจารณาทางปกครอง :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447800" y="4724400"/>
            <a:ext cx="685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3200">
                <a:solidFill>
                  <a:schemeClr val="accent2"/>
                </a:solidFill>
              </a:rPr>
              <a:t>การเตรียมการและการดำเนินการของเจ้าหน้าที่เพื่อจัดให้มี </a:t>
            </a:r>
            <a:r>
              <a:rPr lang="en-US" sz="3200">
                <a:solidFill>
                  <a:schemeClr val="accent2"/>
                </a:solidFill>
              </a:rPr>
              <a:t>“</a:t>
            </a:r>
            <a:r>
              <a:rPr lang="th-TH" sz="3200">
                <a:solidFill>
                  <a:schemeClr val="accent2"/>
                </a:solidFill>
              </a:rPr>
              <a:t>คำสั่งทางปกครอง</a:t>
            </a:r>
            <a:r>
              <a:rPr lang="en-US" sz="3200">
                <a:solidFill>
                  <a:schemeClr val="accent2"/>
                </a:solidFill>
              </a:rPr>
              <a:t>”</a:t>
            </a:r>
            <a:r>
              <a:rPr lang="th-TH" sz="320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Text Box 2"/>
          <p:cNvSpPr txBox="1">
            <a:spLocks noChangeArrowheads="1"/>
          </p:cNvSpPr>
          <p:nvPr/>
        </p:nvSpPr>
        <p:spPr bwMode="auto">
          <a:xfrm>
            <a:off x="1547813" y="1268413"/>
            <a:ext cx="6264275" cy="3857625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algn="ctr">
              <a:spcBef>
                <a:spcPct val="50000"/>
              </a:spcBef>
              <a:defRPr/>
            </a:pPr>
            <a:r>
              <a:rPr lang="th-TH" sz="3600" b="1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ความหมายของคำสั่งทางปกครอง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เป็นมาตรการอันเกิดจากการใช้อำนาจรัฐ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ต้องกระทำโดยเจ้าหน้าที่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ต้องเป็นการกำหนดเกณฑ์อันมุ่งต่อผลในทางกฎหมาย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ต้องเป็นการกระทำที่เกิดผลเฉพาะกรณี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ต้องมีผลบังคับโดยตรงออกไปภายนอกฝ่ายปกครอง</a:t>
            </a:r>
          </a:p>
        </p:txBody>
      </p:sp>
      <p:sp>
        <p:nvSpPr>
          <p:cNvPr id="50178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DEFFDFA-3684-4BB7-A030-9694CD6CA85B}" type="slidenum">
              <a:rPr lang="en-US" sz="1400"/>
              <a:pPr algn="r"/>
              <a:t>27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Text Box 2"/>
          <p:cNvSpPr txBox="1">
            <a:spLocks noChangeArrowheads="1"/>
          </p:cNvSpPr>
          <p:nvPr/>
        </p:nvSpPr>
        <p:spPr bwMode="auto">
          <a:xfrm>
            <a:off x="682625" y="1196975"/>
            <a:ext cx="864235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defRPr/>
            </a:pPr>
            <a:r>
              <a:rPr lang="th-TH" sz="4400" b="1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เงื่อนไขทางกฎหมายในการออกคำสั่งทางปกครอง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4400" b="1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		มี 2 เงื่อนไข</a:t>
            </a:r>
          </a:p>
          <a:p>
            <a:pPr marL="2362200" lvl="4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sz="4400" b="1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แบบพิธี</a:t>
            </a:r>
          </a:p>
          <a:p>
            <a:pPr marL="2362200" lvl="4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sz="4400" b="1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เนื้อหา</a:t>
            </a:r>
          </a:p>
        </p:txBody>
      </p:sp>
      <p:sp>
        <p:nvSpPr>
          <p:cNvPr id="52226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1B5A44B-1D77-40DD-905E-B68CC8AAC2CE}" type="slidenum">
              <a:rPr lang="en-US" sz="1400"/>
              <a:pPr algn="r"/>
              <a:t>28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Text Box 2"/>
          <p:cNvSpPr txBox="1">
            <a:spLocks noChangeArrowheads="1"/>
          </p:cNvSpPr>
          <p:nvPr/>
        </p:nvSpPr>
        <p:spPr bwMode="auto">
          <a:xfrm>
            <a:off x="1042988" y="130175"/>
            <a:ext cx="6697662" cy="558800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algn="ctr">
              <a:spcBef>
                <a:spcPct val="50000"/>
              </a:spcBef>
              <a:defRPr/>
            </a:pPr>
            <a:r>
              <a:rPr lang="th-TH" sz="30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เงื่อนไขแห่งความชอบด้วยกฎหมายของคำสั่งทางปกครอง</a:t>
            </a:r>
            <a:endParaRPr lang="th-TH" sz="3000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30787" name="Text Box 3"/>
          <p:cNvSpPr txBox="1">
            <a:spLocks noChangeArrowheads="1"/>
          </p:cNvSpPr>
          <p:nvPr/>
        </p:nvSpPr>
        <p:spPr bwMode="auto">
          <a:xfrm>
            <a:off x="900113" y="1557338"/>
            <a:ext cx="2376487" cy="528637"/>
          </a:xfrm>
          <a:prstGeom prst="rect">
            <a:avLst/>
          </a:prstGeom>
          <a:noFill/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algn="ctr">
              <a:spcBef>
                <a:spcPct val="50000"/>
              </a:spcBef>
              <a:defRPr/>
            </a:pPr>
            <a:r>
              <a:rPr lang="th-TH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เงื่อนไขทางแบบพิธี</a:t>
            </a:r>
            <a:endParaRPr lang="th-TH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30788" name="Text Box 4"/>
          <p:cNvSpPr txBox="1">
            <a:spLocks noChangeArrowheads="1"/>
          </p:cNvSpPr>
          <p:nvPr/>
        </p:nvSpPr>
        <p:spPr bwMode="auto">
          <a:xfrm>
            <a:off x="5075238" y="1531938"/>
            <a:ext cx="2376487" cy="528637"/>
          </a:xfrm>
          <a:prstGeom prst="rect">
            <a:avLst/>
          </a:prstGeom>
          <a:noFill/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algn="ctr">
              <a:spcBef>
                <a:spcPct val="50000"/>
              </a:spcBef>
              <a:defRPr/>
            </a:pPr>
            <a:r>
              <a:rPr lang="th-TH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เงื่อนไขทางเนื้อหา</a:t>
            </a:r>
            <a:endParaRPr lang="th-TH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30789" name="Text Box 5"/>
          <p:cNvSpPr txBox="1">
            <a:spLocks noChangeArrowheads="1"/>
          </p:cNvSpPr>
          <p:nvPr/>
        </p:nvSpPr>
        <p:spPr bwMode="auto">
          <a:xfrm>
            <a:off x="28575" y="2305050"/>
            <a:ext cx="3563938" cy="31956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24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1.  อำนาจหน้าที่ของเจ้าหน้าที่ผู้ออกคำสั่ง</a:t>
            </a:r>
          </a:p>
          <a:p>
            <a:pPr>
              <a:spcBef>
                <a:spcPct val="50000"/>
              </a:spcBef>
              <a:defRPr/>
            </a:pPr>
            <a:r>
              <a:rPr lang="th-TH" sz="24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2. กระบวนการและขั้นตอนออกคำสั่ง</a:t>
            </a:r>
          </a:p>
          <a:p>
            <a:pPr>
              <a:spcBef>
                <a:spcPct val="50000"/>
              </a:spcBef>
              <a:defRPr/>
            </a:pPr>
            <a:r>
              <a:rPr lang="th-TH" sz="24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3. ระยะเวลาในการออกคำสั่ง</a:t>
            </a:r>
          </a:p>
          <a:p>
            <a:pPr>
              <a:spcBef>
                <a:spcPct val="50000"/>
              </a:spcBef>
              <a:defRPr/>
            </a:pPr>
            <a:r>
              <a:rPr lang="th-TH" sz="24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4. แบบของคำสั่ง</a:t>
            </a:r>
          </a:p>
          <a:p>
            <a:pPr>
              <a:spcBef>
                <a:spcPct val="50000"/>
              </a:spcBef>
              <a:defRPr/>
            </a:pPr>
            <a:r>
              <a:rPr lang="th-TH" sz="24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5. การให้เหตุผลประกอบการออกคำสั่ง</a:t>
            </a:r>
          </a:p>
          <a:p>
            <a:pPr>
              <a:spcBef>
                <a:spcPct val="50000"/>
              </a:spcBef>
              <a:defRPr/>
            </a:pPr>
            <a:r>
              <a:rPr lang="th-TH" sz="24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6. การจดแจ้งสิทธิอุทธรณ์โต้แย้งคำสั่ง</a:t>
            </a:r>
          </a:p>
        </p:txBody>
      </p:sp>
      <p:sp>
        <p:nvSpPr>
          <p:cNvPr id="630790" name="Text Box 6"/>
          <p:cNvSpPr txBox="1">
            <a:spLocks noChangeArrowheads="1"/>
          </p:cNvSpPr>
          <p:nvPr/>
        </p:nvSpPr>
        <p:spPr bwMode="auto">
          <a:xfrm>
            <a:off x="3757613" y="2306638"/>
            <a:ext cx="5472112" cy="37433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defRPr/>
            </a:pPr>
            <a:r>
              <a:rPr lang="th-TH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1. ความสอดคล้องกับรัฐธรรมนูญของกฎหมายที่เป็นฐานอำนาจ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2. ความมีอำนาจในการออกคำสั่ง เป็นเครื่องมือดำเนินการ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3. ความถูกต้องในการใช้ดุลพินิจ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4. ความสอดคล้องกับหลักพอสมควรแก่เหตุ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5. ความชัดเจนแน่นอนของเนื้อหา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6. ความเป็นไปได้ในการปฏิบัติตามคำสั่ง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7. ความสอดคล้องของคำสั่งกับกฎหมายในลำดับชั้นที่สูงกว่า</a:t>
            </a:r>
          </a:p>
        </p:txBody>
      </p:sp>
      <p:sp>
        <p:nvSpPr>
          <p:cNvPr id="54278" name="Line 7"/>
          <p:cNvSpPr>
            <a:spLocks noChangeShapeType="1"/>
          </p:cNvSpPr>
          <p:nvPr/>
        </p:nvSpPr>
        <p:spPr bwMode="auto">
          <a:xfrm>
            <a:off x="4427538" y="692150"/>
            <a:ext cx="0" cy="433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54279" name="Line 8"/>
          <p:cNvSpPr>
            <a:spLocks noChangeShapeType="1"/>
          </p:cNvSpPr>
          <p:nvPr/>
        </p:nvSpPr>
        <p:spPr bwMode="auto">
          <a:xfrm>
            <a:off x="2339975" y="1125538"/>
            <a:ext cx="3887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54280" name="Line 9"/>
          <p:cNvSpPr>
            <a:spLocks noChangeShapeType="1"/>
          </p:cNvSpPr>
          <p:nvPr/>
        </p:nvSpPr>
        <p:spPr bwMode="auto">
          <a:xfrm>
            <a:off x="2339975" y="1123950"/>
            <a:ext cx="0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54281" name="Line 10"/>
          <p:cNvSpPr>
            <a:spLocks noChangeShapeType="1"/>
          </p:cNvSpPr>
          <p:nvPr/>
        </p:nvSpPr>
        <p:spPr bwMode="auto">
          <a:xfrm>
            <a:off x="6227763" y="1138238"/>
            <a:ext cx="0" cy="346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54282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5679883-39EE-42A4-8D77-DECBA6F0EB9E}" type="slidenum">
              <a:rPr lang="en-US" sz="1400"/>
              <a:pPr algn="r"/>
              <a:t>29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584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533400" indent="-533400" algn="ctr">
              <a:spcBef>
                <a:spcPct val="50000"/>
              </a:spcBef>
              <a:defRPr/>
            </a:pPr>
            <a:r>
              <a:rPr lang="th-TH" sz="3200" b="1" dirty="0">
                <a:solidFill>
                  <a:schemeClr val="bg1"/>
                </a:solidFill>
                <a:latin typeface="Angsana New" pitchFamily="18" charset="-34"/>
                <a:cs typeface="+mj-cs"/>
              </a:rPr>
              <a:t>หลัก </a:t>
            </a:r>
            <a:r>
              <a:rPr lang="en-US" sz="3200" b="1" dirty="0">
                <a:solidFill>
                  <a:schemeClr val="bg1"/>
                </a:solidFill>
                <a:latin typeface="Angsana New" pitchFamily="18" charset="-34"/>
                <a:cs typeface="+mj-cs"/>
              </a:rPr>
              <a:t>Justice must not only be done</a:t>
            </a:r>
            <a:r>
              <a:rPr lang="th-TH" sz="3200" b="1" dirty="0">
                <a:solidFill>
                  <a:schemeClr val="bg1"/>
                </a:solidFill>
                <a:latin typeface="Angsana New" pitchFamily="18" charset="-34"/>
                <a:cs typeface="+mj-cs"/>
              </a:rPr>
              <a:t>,  </a:t>
            </a:r>
            <a:r>
              <a:rPr lang="en-US" sz="3200" b="1" dirty="0">
                <a:solidFill>
                  <a:schemeClr val="bg1"/>
                </a:solidFill>
                <a:latin typeface="Angsana New" pitchFamily="18" charset="-34"/>
                <a:cs typeface="+mj-cs"/>
              </a:rPr>
              <a:t>but it must also be seen to be done</a:t>
            </a:r>
            <a:endParaRPr lang="th-TH" b="1" dirty="0">
              <a:solidFill>
                <a:schemeClr val="bg1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758787" name="Text Box 3"/>
          <p:cNvSpPr txBox="1">
            <a:spLocks noChangeArrowheads="1"/>
          </p:cNvSpPr>
          <p:nvPr/>
        </p:nvSpPr>
        <p:spPr bwMode="auto">
          <a:xfrm>
            <a:off x="304800" y="1600200"/>
            <a:ext cx="8550275" cy="4264025"/>
          </a:xfrm>
          <a:prstGeom prst="rect">
            <a:avLst/>
          </a:prstGeom>
          <a:solidFill>
            <a:srgbClr val="FFFFCC"/>
          </a:solidFill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buFontTx/>
              <a:buChar char="-"/>
              <a:defRPr/>
            </a:pPr>
            <a:r>
              <a:rPr lang="th-TH" sz="3200" b="1">
                <a:solidFill>
                  <a:srgbClr val="000000"/>
                </a:solidFill>
                <a:latin typeface="Angsana New" charset="-34"/>
              </a:rPr>
              <a:t>พิจารณาโดยเปิดเผย</a:t>
            </a:r>
          </a:p>
          <a:p>
            <a:pPr marL="533400" indent="-533400">
              <a:spcBef>
                <a:spcPct val="50000"/>
              </a:spcBef>
              <a:buFontTx/>
              <a:buChar char="-"/>
              <a:defRPr/>
            </a:pPr>
            <a:r>
              <a:rPr lang="th-TH" sz="3200" b="1">
                <a:solidFill>
                  <a:srgbClr val="000000"/>
                </a:solidFill>
                <a:latin typeface="Angsana New" charset="-34"/>
              </a:rPr>
              <a:t>ฟังความทุกฝ่าย</a:t>
            </a:r>
          </a:p>
          <a:p>
            <a:pPr marL="533400" indent="-533400">
              <a:spcBef>
                <a:spcPct val="50000"/>
              </a:spcBef>
              <a:buFontTx/>
              <a:buChar char="-"/>
              <a:defRPr/>
            </a:pPr>
            <a:r>
              <a:rPr lang="th-TH" sz="3200" b="1">
                <a:solidFill>
                  <a:srgbClr val="000000"/>
                </a:solidFill>
                <a:latin typeface="Angsana New" charset="-34"/>
              </a:rPr>
              <a:t>เปิดโอกาสให้โต้แย้ง</a:t>
            </a:r>
          </a:p>
          <a:p>
            <a:pPr marL="533400" indent="-533400">
              <a:spcBef>
                <a:spcPct val="50000"/>
              </a:spcBef>
              <a:buFontTx/>
              <a:buChar char="-"/>
              <a:defRPr/>
            </a:pPr>
            <a:r>
              <a:rPr lang="th-TH" sz="3200" b="1">
                <a:solidFill>
                  <a:srgbClr val="000000"/>
                </a:solidFill>
                <a:latin typeface="Angsana New" charset="-34"/>
              </a:rPr>
              <a:t>แสดงเหตุผลประกอบคำวินิจฉัย</a:t>
            </a:r>
          </a:p>
          <a:p>
            <a:pPr marL="533400" indent="-533400">
              <a:spcBef>
                <a:spcPct val="50000"/>
              </a:spcBef>
              <a:buFontTx/>
              <a:buChar char="-"/>
              <a:defRPr/>
            </a:pPr>
            <a:r>
              <a:rPr lang="th-TH" sz="3200" b="1">
                <a:solidFill>
                  <a:srgbClr val="000000"/>
                </a:solidFill>
                <a:latin typeface="Angsana New" charset="-34"/>
              </a:rPr>
              <a:t>ไม่พิจารณาคดีเกินคำขอ และต้องไม่น้อยกว่าคำขอ</a:t>
            </a:r>
          </a:p>
          <a:p>
            <a:pPr marL="533400" indent="-533400">
              <a:spcBef>
                <a:spcPct val="50000"/>
              </a:spcBef>
              <a:buFontTx/>
              <a:buChar char="-"/>
              <a:defRPr/>
            </a:pPr>
            <a:r>
              <a:rPr lang="th-TH" sz="3200" b="1">
                <a:solidFill>
                  <a:srgbClr val="000000"/>
                </a:solidFill>
                <a:latin typeface="Angsana New" charset="-34"/>
              </a:rPr>
              <a:t>ไม่พิจารณาเรื่องที่ตนมีส่วนได้เสีย  (</a:t>
            </a:r>
            <a:r>
              <a:rPr lang="en-US" sz="3200" b="1">
                <a:solidFill>
                  <a:srgbClr val="000000"/>
                </a:solidFill>
                <a:latin typeface="Angsana New" charset="-34"/>
              </a:rPr>
              <a:t>No one can judge his our case</a:t>
            </a:r>
            <a:r>
              <a:rPr lang="th-TH" sz="3200" b="1">
                <a:solidFill>
                  <a:srgbClr val="000000"/>
                </a:solidFill>
                <a:latin typeface="Angsana New" charset="-34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Text Box 2"/>
          <p:cNvSpPr txBox="1">
            <a:spLocks noChangeArrowheads="1"/>
          </p:cNvSpPr>
          <p:nvPr/>
        </p:nvSpPr>
        <p:spPr bwMode="auto">
          <a:xfrm>
            <a:off x="395288" y="620713"/>
            <a:ext cx="864235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อำนาจหน้าที่ของเจ้าหน้าที่ผู้ออกคำสั่ง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ก)  พิจารณาในแง่เรื่องที่มีอำนาจ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4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ข)  พิจารณาในแง่พื้นที่ที่มีอำนาจ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4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ค)  พิจารณาในแง่ของตำแหน่งของเจ้าหน้าที่ที่มีอำนาจ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4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ง)  พิจารณาในแง่ตัวบุคคลที่มีอำนาจในตำแหน่ง </a:t>
            </a:r>
            <a:br>
              <a:rPr lang="th-TH" sz="4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4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(บางคนอาจไม่มีอำนาจทำคำสั่ง)</a:t>
            </a:r>
          </a:p>
        </p:txBody>
      </p:sp>
      <p:sp>
        <p:nvSpPr>
          <p:cNvPr id="56322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2AB4577-2F20-4B82-A689-89DF4FBD2AFD}" type="slidenum">
              <a:rPr lang="en-US" sz="1400"/>
              <a:pPr algn="r"/>
              <a:t>30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Text Box 2"/>
          <p:cNvSpPr txBox="1">
            <a:spLocks noChangeArrowheads="1"/>
          </p:cNvSpPr>
          <p:nvPr/>
        </p:nvSpPr>
        <p:spPr bwMode="auto">
          <a:xfrm>
            <a:off x="466725" y="115888"/>
            <a:ext cx="8642350" cy="655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buFontTx/>
              <a:buAutoNum type="arabicPeriod" startAt="2"/>
              <a:defRPr/>
            </a:pPr>
            <a:r>
              <a:rPr lang="th-TH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กระบวนการและขั้นตอนในการออกคำสั่ง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ต้องไม่คำนึง เฉพาะ </a:t>
            </a:r>
            <a:r>
              <a:rPr lang="th-TH" sz="3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“เนื้อหา”</a:t>
            </a:r>
            <a:r>
              <a:rPr lang="th-TH" sz="32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ของคำสั่งเพียงอย่างเดียว</a:t>
            </a:r>
            <a:br>
              <a:rPr lang="th-TH" sz="32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32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ต้องปฏิบัติตาม </a:t>
            </a:r>
            <a:r>
              <a:rPr lang="th-TH" sz="3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“กระบวนการและขั้นตอน”</a:t>
            </a:r>
            <a:r>
              <a:rPr lang="th-TH" sz="32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ที่กฎหมายกำหนดด้วย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2.1  การกำหนดคู่กรณีในคำสั่ง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2.2  การตรวจสอบความสามารถในการมีส่วนร่วมในกระบวนพิจารณา</a:t>
            </a:r>
            <a:b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  ของคู่กรณี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2.3  การตรวจสอบเหตุ แห่งการไม่สามารถทำคำสั่งของเจ้าหน้าที่ผู้ทรง  </a:t>
            </a:r>
            <a:b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  อำนาจ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	ก) ความไม่เป็นกลางโดยสภาพภายนอก (มาตรา 13)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	ข) ความไม่เป็นกลางโดยสภาพภายใน (มาตรา 16)</a:t>
            </a:r>
          </a:p>
        </p:txBody>
      </p:sp>
      <p:sp>
        <p:nvSpPr>
          <p:cNvPr id="58370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75E3D5A-CD9E-409F-B084-75B37C5B605C}" type="slidenum">
              <a:rPr lang="en-US" sz="1400"/>
              <a:pPr algn="r"/>
              <a:t>31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Text Box 2"/>
          <p:cNvSpPr txBox="1">
            <a:spLocks noChangeArrowheads="1"/>
          </p:cNvSpPr>
          <p:nvPr/>
        </p:nvSpPr>
        <p:spPr bwMode="auto">
          <a:xfrm>
            <a:off x="466725" y="115888"/>
            <a:ext cx="8642350" cy="606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buFontTx/>
              <a:buAutoNum type="arabicPeriod" startAt="2"/>
              <a:defRPr/>
            </a:pPr>
            <a:r>
              <a:rPr lang="th-TH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กระบวนการและขั้นตอนในการออกคำสั่ง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ต้องไม่คำนึง เฉพาะ</a:t>
            </a:r>
            <a:r>
              <a:rPr lang="th-TH" sz="3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“เนื้อหา” </a:t>
            </a:r>
            <a:r>
              <a:rPr lang="th-TH" sz="32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ของคำสั่งเพียงอย่างเดียว</a:t>
            </a:r>
            <a:br>
              <a:rPr lang="th-TH" sz="32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32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ต้องปฏิบัติตาม</a:t>
            </a:r>
            <a:r>
              <a:rPr lang="th-TH" sz="3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“กระบวนการและขั้นตอน” </a:t>
            </a:r>
            <a:r>
              <a:rPr lang="th-TH" sz="32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ที่กฎหมายกำหนดด้วย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2.4  การค้นหาความจริงโดยใช้ระบบไต่สวน (มาตรา 28,29)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2.5  การให้สิทธิคู่กรณีในการตรวจดูเอกสาร (มาตรา 31)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2.6  การให้คู่กรณีทราบข้อเท็จจริงและการให้คู่กรณีมีโอกาสโต้แย้งและ</a:t>
            </a:r>
            <a:b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   แสดงพยานหลักฐานก่อนออกคำสั่ง (มาตรา 30)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	ก)  คำสั่งที่ให้ประโยชน์แก่คู่กรณี ไม่จำเป็นต้องรับฟังคู่กรณี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	ข)  คำสั่งที่กระทบสิทธิคู่กรณี จำเป็นต้องรับฟังคู่กรณี</a:t>
            </a:r>
          </a:p>
        </p:txBody>
      </p:sp>
      <p:sp>
        <p:nvSpPr>
          <p:cNvPr id="60418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E8FFBF2-8BF8-410F-9357-B27899E1975A}" type="slidenum">
              <a:rPr lang="en-US" sz="1400"/>
              <a:pPr algn="r"/>
              <a:t>32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Text Box 2"/>
          <p:cNvSpPr txBox="1">
            <a:spLocks noChangeArrowheads="1"/>
          </p:cNvSpPr>
          <p:nvPr/>
        </p:nvSpPr>
        <p:spPr bwMode="auto">
          <a:xfrm>
            <a:off x="466725" y="115888"/>
            <a:ext cx="8642350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defRPr/>
            </a:pPr>
            <a:r>
              <a:rPr lang="th-TH" sz="32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ข้อยกเว้น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1.   เมื่อมีความจำเป็นเร่งด่วน หากเนิ่นช้าจะเสียหายร้ายแรง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2.   เมื่อจะมีผลทำให้ระยะเวลาที่กฎหมาย / กฎ กำหนดไว้ในการทำคำสั่ง</a:t>
            </a:r>
            <a:b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  ต้องล่าช้าออกไป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3.   เมื่อเจ้าหน้าที่ใช้ข้อมูลที่คู่กรณีเองได้ให้ไว้ในคำขอ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4.   เมื่อโดยสภาพเห็นได้ชัดว่าไม่อาจทำได้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5.   เมื่อคำสั่งเป็นมาตรการบังคับทางปกครอง (สั่งปรับ)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6.   กรณีที่กำหนดไว้ในกฎกระทรวง (พ.ศ. 2540)  เช่น การบรรจุแต่งตั้ง </a:t>
            </a:r>
            <a:b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  เลื่อนขั้นเงินเดือน การแจ้งผลการสอบ ไม่ออกหนังสือเดินทาง </a:t>
            </a:r>
            <a:b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  การสั่งเนรเทศ เป็นต้น</a:t>
            </a:r>
          </a:p>
        </p:txBody>
      </p:sp>
      <p:sp>
        <p:nvSpPr>
          <p:cNvPr id="62466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9B35759-C717-4C80-89CF-22804CE16BA9}" type="slidenum">
              <a:rPr lang="en-US" sz="1400"/>
              <a:pPr algn="r"/>
              <a:t>33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Text Box 2"/>
          <p:cNvSpPr txBox="1">
            <a:spLocks noChangeArrowheads="1"/>
          </p:cNvSpPr>
          <p:nvPr/>
        </p:nvSpPr>
        <p:spPr bwMode="auto">
          <a:xfrm>
            <a:off x="250825" y="620713"/>
            <a:ext cx="8642350" cy="362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defRPr/>
            </a:pPr>
            <a:r>
              <a:rPr lang="th-TH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3.  ระยะเวลาในการออกคำสั่ง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-  เมื่อกฎหมายกำหนดระยะเวลาออกคำสั่ง  หากไม่เสร็จ ผลในทาง</a:t>
            </a:r>
            <a:b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กฎหมายย่อมเป็นไปตาม</a:t>
            </a:r>
            <a:r>
              <a:rPr lang="th-TH" sz="3200">
                <a:latin typeface="Angsana New" pitchFamily="18" charset="-34"/>
                <a:cs typeface="Angsana New" pitchFamily="18" charset="-34"/>
              </a:rPr>
              <a:t>กฎหมาย</a:t>
            </a: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ฉบับที่กำหนด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-  กรณีกฎหมายไม่บัญญัติผลตามมา ให้พิจารณาว่า เป็น </a:t>
            </a:r>
            <a:r>
              <a:rPr lang="th-TH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“ระยะเวลา</a:t>
            </a:r>
            <a:br>
              <a:rPr lang="th-TH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เร่งรัด</a:t>
            </a: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” หรือ </a:t>
            </a:r>
            <a:r>
              <a:rPr lang="th-TH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“ระยะเวลาที่มีสภาพบังคับ”</a:t>
            </a: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>
                <a:latin typeface="Angsana New" pitchFamily="18" charset="-34"/>
                <a:cs typeface="Angsana New" pitchFamily="18" charset="-34"/>
              </a:rPr>
              <a:t>ซึ่</a:t>
            </a: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งผลในทางกฎหมายจะ</a:t>
            </a:r>
            <a:b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ต่างกัน</a:t>
            </a:r>
          </a:p>
        </p:txBody>
      </p:sp>
      <p:sp>
        <p:nvSpPr>
          <p:cNvPr id="64514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6DF8695-B6F5-4D39-9A35-F040E2537164}" type="slidenum">
              <a:rPr lang="en-US" sz="1400"/>
              <a:pPr algn="r"/>
              <a:t>34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Text Box 2"/>
          <p:cNvSpPr txBox="1">
            <a:spLocks noChangeArrowheads="1"/>
          </p:cNvSpPr>
          <p:nvPr/>
        </p:nvSpPr>
        <p:spPr bwMode="auto">
          <a:xfrm>
            <a:off x="538163" y="836613"/>
            <a:ext cx="8642350" cy="289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defRPr/>
            </a:pPr>
            <a:r>
              <a:rPr lang="th-TH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4.  แบบของคำสั่งทางปกครอง (มาตรา 34)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ก.   หนังสือ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ข.  วาจา ถ้าร้องขออย่างมีเหตุผลภายใน 7 วัน  ให้ยืนยันเป็นหนังสือ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ค.  รูปแบบอื่น เช่น แสงไฟ เครื่องหมาย การแสดงกิริยาอาการ</a:t>
            </a:r>
          </a:p>
        </p:txBody>
      </p:sp>
      <p:sp>
        <p:nvSpPr>
          <p:cNvPr id="66562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DB314AC-3578-4298-A110-759D3E8D317E}" type="slidenum">
              <a:rPr lang="en-US" sz="1400"/>
              <a:pPr algn="r"/>
              <a:t>35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Text Box 2"/>
          <p:cNvSpPr txBox="1">
            <a:spLocks noChangeArrowheads="1"/>
          </p:cNvSpPr>
          <p:nvPr/>
        </p:nvSpPr>
        <p:spPr bwMode="auto">
          <a:xfrm>
            <a:off x="393700" y="549275"/>
            <a:ext cx="8642350" cy="387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defRPr/>
            </a:pPr>
            <a:r>
              <a:rPr lang="th-TH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5.   การให้เหตุผลประกอบการออกคำสั่ง (มาตรา 37 และ 39)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-   คำสั่งเป็นหนังสือจำเป็นต้องจัดให้มีเหตุผลไว้ </a:t>
            </a:r>
            <a:r>
              <a:rPr lang="th-TH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ทุกกรณี</a:t>
            </a: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b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เพื่อให้ผู้รับคำสั่งสามารถต่อสู้ ป้องกันสิทธิของตนเองได้อย่างถูกต้อง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-   เหตุผลต้องประกอบด้วย ข้อเท็จจริง ข้อกฎหมาย ข้อพิจารณา และ</a:t>
            </a:r>
            <a:b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ข้อสนับสนุนการใช้ดุลพินิจ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-   หากไม่มีเหตุผล คำสั่งย่อมไม่ชอบด้วยกฎหมาย</a:t>
            </a:r>
            <a:endParaRPr lang="th-TH" sz="3200" b="1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8610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1F142A9-156B-4999-B690-A5B0573D10E8}" type="slidenum">
              <a:rPr lang="en-US" sz="1400"/>
              <a:pPr algn="r"/>
              <a:t>36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Text Box 2"/>
          <p:cNvSpPr txBox="1">
            <a:spLocks noChangeArrowheads="1"/>
          </p:cNvSpPr>
          <p:nvPr/>
        </p:nvSpPr>
        <p:spPr bwMode="auto">
          <a:xfrm>
            <a:off x="215900" y="692150"/>
            <a:ext cx="889317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defRPr/>
            </a:pPr>
            <a:r>
              <a:rPr lang="th-TH" sz="35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35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ประกาศสำนักนายกรัฐมนตรี กำหนดให้คำสั่งทางปกครองดังต่อไปนี้</a:t>
            </a:r>
            <a:r>
              <a:rPr lang="th-TH" sz="3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  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3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ต้องระบุเหตุผล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		</a:t>
            </a:r>
            <a:r>
              <a:rPr lang="th-TH" sz="3200" i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1.  คำสั่งปฏิเสธการก่อตั้งสิทธิ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 i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		2. คำสั่งเพิกถอนสิทธิ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 i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		3. คำสั่งที่กำหนดให้กระทำหรือละเว้นกระทำ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 i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		4. คำสั่งที่เป็นการวินิจฉัยอุทธรณ์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 i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		5. คำสั่งยกเลิกสอบราคา ประกวดราคา</a:t>
            </a:r>
          </a:p>
        </p:txBody>
      </p:sp>
      <p:sp>
        <p:nvSpPr>
          <p:cNvPr id="70658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C76FC59-5766-4A52-AC62-378915E5A691}" type="slidenum">
              <a:rPr lang="en-US" sz="1400"/>
              <a:pPr algn="r"/>
              <a:t>37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Text Box 2"/>
          <p:cNvSpPr txBox="1">
            <a:spLocks noChangeArrowheads="1"/>
          </p:cNvSpPr>
          <p:nvPr/>
        </p:nvSpPr>
        <p:spPr bwMode="auto">
          <a:xfrm>
            <a:off x="250825" y="765175"/>
            <a:ext cx="8642350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defRPr/>
            </a:pPr>
            <a:r>
              <a:rPr lang="th-TH" sz="3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   กรณีดังต่อไปนี้ </a:t>
            </a:r>
            <a:r>
              <a:rPr lang="th-TH" sz="3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ไม่ต้องระบุเหตุผลประกอบคำสั่ง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1.  ผลตรงตามคำขอ และไม่กระทบสิทธิหน้าที่บุคคลอื่น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2. เหตุผลเป็นที่รู้กันอยู่แล้ว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3. เป็นกรณีต้องรักษาความลับตามมาตรา 32 โดยใช้แนวทางตาม                </a:t>
            </a:r>
            <a:b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พ.ร.บ. ข้อมูลข่าวสารของราชการ พ.ศ. 2540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4. กรณีออกคำสั่งด้วยวาจาหรือเร่งด่วน (แต่ต้องให้เหตุผลภายหลังหากมี</a:t>
            </a:r>
            <a:b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การร้องขอ)</a:t>
            </a:r>
          </a:p>
        </p:txBody>
      </p:sp>
      <p:sp>
        <p:nvSpPr>
          <p:cNvPr id="72706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30937DB-1D1F-4AEC-AD70-C6D46603C6B4}" type="slidenum">
              <a:rPr lang="en-US" sz="1400"/>
              <a:pPr algn="r"/>
              <a:t>38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Text Box 2"/>
          <p:cNvSpPr txBox="1">
            <a:spLocks noChangeArrowheads="1"/>
          </p:cNvSpPr>
          <p:nvPr/>
        </p:nvSpPr>
        <p:spPr bwMode="auto">
          <a:xfrm>
            <a:off x="393700" y="765175"/>
            <a:ext cx="8642350" cy="411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defRPr/>
            </a:pPr>
            <a:r>
              <a:rPr lang="th-TH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6.  การจดแจ้งสิทธิอุทธรณ์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-  ต้องระบุกรณีที่อาจอุทธรณ์โต้แย้งคำสั่ง (มาตรา 40)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-  มีขั้นตอน หลักเกณฑ์ วิธีการ ตามกฎหมายเฉพาะ ใช้กฎหมายเฉพาะ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-  ถ้าไม่มีกฎหมายเฉพาะระบุไว้  อุทธรณ์ภายใน 15 วัน นับแต่รับแจ้ง  </a:t>
            </a:r>
            <a:b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(มาตรา 44) 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2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-  การฝ่าฝืนมีผลต่อการนับระยะเวลาอุทธรณ์คำสั่ง</a:t>
            </a:r>
          </a:p>
        </p:txBody>
      </p:sp>
      <p:sp>
        <p:nvSpPr>
          <p:cNvPr id="74754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4F9A2B2-AAE2-4847-B82B-B15D57B5AF34}" type="slidenum">
              <a:rPr lang="en-US" sz="1400"/>
              <a:pPr algn="r"/>
              <a:t>39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ตัวยึดหมายเลขภาพนิ่ง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0F7266E-BC7C-4B50-ABD5-5F136CE0BA5F}" type="slidenum">
              <a:rPr lang="en-US" sz="1400"/>
              <a:pPr algn="r"/>
              <a:t>4</a:t>
            </a:fld>
            <a:endParaRPr lang="th-TH" sz="1400"/>
          </a:p>
        </p:txBody>
      </p:sp>
      <p:sp>
        <p:nvSpPr>
          <p:cNvPr id="23554" name="Oval 2"/>
          <p:cNvSpPr>
            <a:spLocks noChangeArrowheads="1"/>
          </p:cNvSpPr>
          <p:nvPr/>
        </p:nvSpPr>
        <p:spPr bwMode="auto">
          <a:xfrm>
            <a:off x="0" y="449263"/>
            <a:ext cx="9144000" cy="6408737"/>
          </a:xfrm>
          <a:prstGeom prst="ellipse">
            <a:avLst/>
          </a:prstGeom>
          <a:gradFill rotWithShape="1">
            <a:gsLst>
              <a:gs pos="0">
                <a:srgbClr val="E1FE9A"/>
              </a:gs>
              <a:gs pos="100000">
                <a:srgbClr val="CCCC00"/>
              </a:gs>
            </a:gsLst>
            <a:path path="shape">
              <a:fillToRect l="50000" t="50000" r="50000" b="50000"/>
            </a:path>
          </a:gradFill>
          <a:ln w="38100" algn="ctr">
            <a:solidFill>
              <a:srgbClr val="DAED87"/>
            </a:solidFill>
            <a:prstDash val="sysDot"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443163" y="2862263"/>
            <a:ext cx="1746250" cy="358775"/>
          </a:xfrm>
          <a:prstGeom prst="rect">
            <a:avLst/>
          </a:prstGeom>
          <a:gradFill rotWithShape="1">
            <a:gsLst>
              <a:gs pos="0">
                <a:srgbClr val="071841"/>
              </a:gs>
              <a:gs pos="50000">
                <a:srgbClr val="1F356C"/>
              </a:gs>
              <a:gs pos="100000">
                <a:srgbClr val="071841"/>
              </a:gs>
            </a:gsLst>
            <a:lin ang="5400000" scaled="1"/>
          </a:gradFill>
          <a:ln w="12700">
            <a:solidFill>
              <a:srgbClr val="0F55A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443163" y="2344738"/>
            <a:ext cx="1727200" cy="542925"/>
          </a:xfrm>
          <a:prstGeom prst="rect">
            <a:avLst/>
          </a:prstGeom>
          <a:gradFill rotWithShape="1">
            <a:gsLst>
              <a:gs pos="0">
                <a:srgbClr val="071841"/>
              </a:gs>
              <a:gs pos="50000">
                <a:srgbClr val="1F356C"/>
              </a:gs>
              <a:gs pos="100000">
                <a:srgbClr val="071841"/>
              </a:gs>
            </a:gsLst>
            <a:lin ang="5400000" scaled="1"/>
          </a:gradFill>
          <a:ln w="12700">
            <a:solidFill>
              <a:srgbClr val="0F55A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316163" y="2344738"/>
            <a:ext cx="19812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2600" b="1">
                <a:solidFill>
                  <a:srgbClr val="FFFF66"/>
                </a:solidFill>
                <a:latin typeface="Angsana New" charset="-34"/>
              </a:rPr>
              <a:t>ศาลปกครอง</a:t>
            </a:r>
            <a:r>
              <a:rPr lang="th-TH" b="1">
                <a:solidFill>
                  <a:srgbClr val="FFFF66"/>
                </a:solidFill>
                <a:latin typeface="Angsana New" charset="-34"/>
              </a:rPr>
              <a:t>สูงสุด</a:t>
            </a:r>
            <a:endParaRPr lang="en-US" b="1">
              <a:solidFill>
                <a:srgbClr val="FFFF66"/>
              </a:solidFill>
              <a:latin typeface="Angsana New" charset="-34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278063" y="2878138"/>
            <a:ext cx="2033587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h-TH" sz="2400" b="1">
                <a:solidFill>
                  <a:srgbClr val="FFFF66"/>
                </a:solidFill>
                <a:latin typeface="Angsana New" charset="-34"/>
              </a:rPr>
              <a:t>ศาลปกครอง</a:t>
            </a:r>
            <a:r>
              <a:rPr lang="th-TH" b="1">
                <a:solidFill>
                  <a:srgbClr val="FFFF66"/>
                </a:solidFill>
                <a:latin typeface="Angsana New" charset="-34"/>
              </a:rPr>
              <a:t>ชั้นต้น</a:t>
            </a:r>
            <a:endParaRPr lang="en-US" b="1">
              <a:solidFill>
                <a:srgbClr val="FFFF66"/>
              </a:solidFill>
              <a:latin typeface="Angsana New" charset="-34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433638" y="1239838"/>
            <a:ext cx="1752600" cy="1085850"/>
          </a:xfrm>
          <a:prstGeom prst="rect">
            <a:avLst/>
          </a:prstGeom>
          <a:solidFill>
            <a:schemeClr val="tx2"/>
          </a:solidFill>
          <a:ln w="28575">
            <a:solidFill>
              <a:srgbClr val="6699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938338" y="1219200"/>
            <a:ext cx="2705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th-TH" sz="3800" b="1">
                <a:solidFill>
                  <a:srgbClr val="57ABFF"/>
                </a:solidFill>
                <a:latin typeface="Angsana New" charset="-34"/>
              </a:rPr>
              <a:t>ศาลปกครอง</a:t>
            </a:r>
            <a:endParaRPr lang="en-US" sz="3800" b="1">
              <a:solidFill>
                <a:srgbClr val="57ABFF"/>
              </a:solidFill>
              <a:latin typeface="Angsana New" charset="-34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2100263" y="1520825"/>
            <a:ext cx="2362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20000"/>
              </a:lnSpc>
              <a:spcBef>
                <a:spcPct val="50000"/>
              </a:spcBef>
            </a:pPr>
            <a:endParaRPr lang="th-TH" b="1">
              <a:solidFill>
                <a:srgbClr val="FFFF99"/>
              </a:solidFill>
              <a:latin typeface="Angsana New" charset="-34"/>
            </a:endParaRPr>
          </a:p>
          <a:p>
            <a:pPr algn="ctr">
              <a:lnSpc>
                <a:spcPct val="20000"/>
              </a:lnSpc>
              <a:spcBef>
                <a:spcPct val="50000"/>
              </a:spcBef>
            </a:pPr>
            <a:r>
              <a:rPr lang="th-TH" b="1">
                <a:solidFill>
                  <a:srgbClr val="FFFF99"/>
                </a:solidFill>
                <a:latin typeface="Angsana New" charset="-34"/>
              </a:rPr>
              <a:t>( ข้อพิพาท</a:t>
            </a:r>
          </a:p>
          <a:p>
            <a:pPr algn="ctr">
              <a:lnSpc>
                <a:spcPct val="20000"/>
              </a:lnSpc>
              <a:spcBef>
                <a:spcPct val="50000"/>
              </a:spcBef>
            </a:pPr>
            <a:r>
              <a:rPr lang="th-TH" b="1">
                <a:solidFill>
                  <a:srgbClr val="FFFF99"/>
                </a:solidFill>
                <a:latin typeface="Angsana New" charset="-34"/>
              </a:rPr>
              <a:t>ทางปกครอง )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581400" y="361950"/>
            <a:ext cx="19050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"/>
              </a:lnSpc>
              <a:spcBef>
                <a:spcPct val="50000"/>
              </a:spcBef>
            </a:pPr>
            <a:endParaRPr lang="th-TH" sz="4000" b="1">
              <a:solidFill>
                <a:schemeClr val="tx2"/>
              </a:solidFill>
              <a:latin typeface="Angsana New" charset="-34"/>
            </a:endParaRPr>
          </a:p>
          <a:p>
            <a:pPr>
              <a:lnSpc>
                <a:spcPct val="10000"/>
              </a:lnSpc>
              <a:spcBef>
                <a:spcPct val="50000"/>
              </a:spcBef>
            </a:pPr>
            <a:r>
              <a:rPr lang="th-TH" sz="4000" b="1">
                <a:solidFill>
                  <a:schemeClr val="tx2"/>
                </a:solidFill>
                <a:latin typeface="Angsana New" charset="-34"/>
              </a:rPr>
              <a:t>		  ระบบศาลคู่                </a:t>
            </a:r>
            <a:endParaRPr lang="en-US" sz="4000" b="1">
              <a:solidFill>
                <a:schemeClr val="tx2"/>
              </a:solidFill>
              <a:latin typeface="Angsana New" charset="-34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2443163" y="3221038"/>
            <a:ext cx="1714500" cy="533400"/>
          </a:xfrm>
          <a:prstGeom prst="rect">
            <a:avLst/>
          </a:prstGeom>
          <a:gradFill rotWithShape="1">
            <a:gsLst>
              <a:gs pos="0">
                <a:srgbClr val="071841"/>
              </a:gs>
              <a:gs pos="50000">
                <a:srgbClr val="1F356C"/>
              </a:gs>
              <a:gs pos="100000">
                <a:srgbClr val="071841"/>
              </a:gs>
            </a:gsLst>
            <a:lin ang="5400000" scaled="1"/>
          </a:gradFill>
          <a:ln w="12700">
            <a:solidFill>
              <a:srgbClr val="0F55A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grpSp>
        <p:nvGrpSpPr>
          <p:cNvPr id="23564" name="Group 12"/>
          <p:cNvGrpSpPr>
            <a:grpSpLocks/>
          </p:cNvGrpSpPr>
          <p:nvPr/>
        </p:nvGrpSpPr>
        <p:grpSpPr bwMode="auto">
          <a:xfrm>
            <a:off x="2443163" y="3094038"/>
            <a:ext cx="1930400" cy="858837"/>
            <a:chOff x="1423" y="2416"/>
            <a:chExt cx="1216" cy="541"/>
          </a:xfrm>
        </p:grpSpPr>
        <p:sp>
          <p:nvSpPr>
            <p:cNvPr id="23592" name="Text Box 13"/>
            <p:cNvSpPr txBox="1">
              <a:spLocks noChangeArrowheads="1"/>
            </p:cNvSpPr>
            <p:nvPr/>
          </p:nvSpPr>
          <p:spPr bwMode="auto">
            <a:xfrm>
              <a:off x="1423" y="2431"/>
              <a:ext cx="576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0000"/>
                </a:lnSpc>
                <a:spcBef>
                  <a:spcPct val="50000"/>
                </a:spcBef>
              </a:pPr>
              <a:endParaRPr lang="th-TH" sz="2000" b="1">
                <a:solidFill>
                  <a:srgbClr val="FFFF66"/>
                </a:solidFill>
                <a:latin typeface="Angsana New" charset="-34"/>
              </a:endParaRPr>
            </a:p>
            <a:p>
              <a:pPr algn="ctr">
                <a:lnSpc>
                  <a:spcPct val="10000"/>
                </a:lnSpc>
                <a:spcBef>
                  <a:spcPct val="50000"/>
                </a:spcBef>
              </a:pPr>
              <a:r>
                <a:rPr lang="th-TH" sz="2000" b="1">
                  <a:solidFill>
                    <a:srgbClr val="FFFF66"/>
                  </a:solidFill>
                  <a:latin typeface="Angsana New" charset="-34"/>
                </a:rPr>
                <a:t>ศาล</a:t>
              </a:r>
            </a:p>
            <a:p>
              <a:pPr algn="ctr">
                <a:lnSpc>
                  <a:spcPct val="10000"/>
                </a:lnSpc>
                <a:spcBef>
                  <a:spcPct val="50000"/>
                </a:spcBef>
              </a:pPr>
              <a:r>
                <a:rPr lang="th-TH" sz="2000" b="1">
                  <a:solidFill>
                    <a:srgbClr val="FFFF66"/>
                  </a:solidFill>
                  <a:latin typeface="Angsana New" charset="-34"/>
                </a:rPr>
                <a:t>ปกครอง</a:t>
              </a:r>
            </a:p>
            <a:p>
              <a:pPr algn="ctr">
                <a:lnSpc>
                  <a:spcPct val="10000"/>
                </a:lnSpc>
                <a:spcBef>
                  <a:spcPct val="50000"/>
                </a:spcBef>
              </a:pPr>
              <a:r>
                <a:rPr lang="th-TH" sz="2400" b="1">
                  <a:solidFill>
                    <a:srgbClr val="FFFF66"/>
                  </a:solidFill>
                  <a:latin typeface="Angsana New" charset="-34"/>
                </a:rPr>
                <a:t>กลาง</a:t>
              </a:r>
            </a:p>
          </p:txBody>
        </p:sp>
        <p:sp>
          <p:nvSpPr>
            <p:cNvPr id="23593" name="Text Box 14"/>
            <p:cNvSpPr txBox="1">
              <a:spLocks noChangeArrowheads="1"/>
            </p:cNvSpPr>
            <p:nvPr/>
          </p:nvSpPr>
          <p:spPr bwMode="auto">
            <a:xfrm>
              <a:off x="1871" y="2416"/>
              <a:ext cx="768" cy="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0000"/>
                </a:lnSpc>
                <a:spcBef>
                  <a:spcPct val="50000"/>
                </a:spcBef>
              </a:pPr>
              <a:endParaRPr lang="th-TH" sz="2000" b="1">
                <a:solidFill>
                  <a:srgbClr val="FFFF66"/>
                </a:solidFill>
                <a:latin typeface="Angsana New" charset="-34"/>
              </a:endParaRPr>
            </a:p>
            <a:p>
              <a:pPr algn="ctr">
                <a:lnSpc>
                  <a:spcPct val="10000"/>
                </a:lnSpc>
                <a:spcBef>
                  <a:spcPct val="50000"/>
                </a:spcBef>
              </a:pPr>
              <a:r>
                <a:rPr lang="th-TH" sz="2000" b="1">
                  <a:solidFill>
                    <a:srgbClr val="FFFF66"/>
                  </a:solidFill>
                  <a:latin typeface="Angsana New" charset="-34"/>
                </a:rPr>
                <a:t>ศาล</a:t>
              </a:r>
            </a:p>
            <a:p>
              <a:pPr algn="ctr">
                <a:lnSpc>
                  <a:spcPct val="0"/>
                </a:lnSpc>
                <a:spcBef>
                  <a:spcPct val="50000"/>
                </a:spcBef>
              </a:pPr>
              <a:r>
                <a:rPr lang="th-TH" sz="2000" b="1">
                  <a:solidFill>
                    <a:srgbClr val="FFFF66"/>
                  </a:solidFill>
                  <a:latin typeface="Angsana New" charset="-34"/>
                </a:rPr>
                <a:t>ปกครอง</a:t>
              </a:r>
            </a:p>
            <a:p>
              <a:pPr algn="ctr">
                <a:lnSpc>
                  <a:spcPct val="10000"/>
                </a:lnSpc>
                <a:spcBef>
                  <a:spcPct val="50000"/>
                </a:spcBef>
              </a:pPr>
              <a:r>
                <a:rPr lang="th-TH" sz="2400" b="1">
                  <a:solidFill>
                    <a:srgbClr val="FFFF66"/>
                  </a:solidFill>
                  <a:latin typeface="Angsana New" charset="-34"/>
                </a:rPr>
                <a:t>ในภูมิภาค</a:t>
              </a:r>
              <a:r>
                <a:rPr lang="th-TH" sz="2000" b="1">
                  <a:solidFill>
                    <a:srgbClr val="FFFF66"/>
                  </a:solidFill>
                  <a:latin typeface="Angsana New" charset="-34"/>
                </a:rPr>
                <a:t> </a:t>
              </a:r>
            </a:p>
            <a:p>
              <a:pPr algn="ctr">
                <a:lnSpc>
                  <a:spcPct val="10000"/>
                </a:lnSpc>
                <a:spcBef>
                  <a:spcPct val="50000"/>
                </a:spcBef>
              </a:pPr>
              <a:endParaRPr lang="th-TH" sz="2000" b="1">
                <a:solidFill>
                  <a:srgbClr val="FFFF66"/>
                </a:solidFill>
                <a:latin typeface="Angsana New" charset="-34"/>
              </a:endParaRPr>
            </a:p>
          </p:txBody>
        </p:sp>
      </p:grpSp>
      <p:sp>
        <p:nvSpPr>
          <p:cNvPr id="23565" name="Text Box 15"/>
          <p:cNvSpPr txBox="1">
            <a:spLocks noChangeArrowheads="1"/>
          </p:cNvSpPr>
          <p:nvPr/>
        </p:nvSpPr>
        <p:spPr bwMode="auto">
          <a:xfrm>
            <a:off x="1965325" y="-43815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h-TH" sz="3200">
              <a:solidFill>
                <a:srgbClr val="CCFF33"/>
              </a:solidFill>
              <a:cs typeface="Times New Roman" pitchFamily="18" charset="0"/>
            </a:endParaRPr>
          </a:p>
        </p:txBody>
      </p:sp>
      <p:sp>
        <p:nvSpPr>
          <p:cNvPr id="23566" name="Rectangle 16"/>
          <p:cNvSpPr>
            <a:spLocks noChangeArrowheads="1"/>
          </p:cNvSpPr>
          <p:nvPr/>
        </p:nvSpPr>
        <p:spPr bwMode="auto">
          <a:xfrm>
            <a:off x="920750" y="-76200"/>
            <a:ext cx="78422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th-TH" b="1">
                <a:solidFill>
                  <a:srgbClr val="66FFCC"/>
                </a:solidFill>
                <a:latin typeface="Angsana New" charset="-34"/>
              </a:rPr>
              <a:t/>
            </a:r>
            <a:br>
              <a:rPr lang="th-TH" b="1">
                <a:solidFill>
                  <a:srgbClr val="66FFCC"/>
                </a:solidFill>
                <a:latin typeface="Angsana New" charset="-34"/>
              </a:rPr>
            </a:br>
            <a:r>
              <a:rPr lang="th-TH" sz="4000" b="1">
                <a:solidFill>
                  <a:srgbClr val="66FFCC"/>
                </a:solidFill>
                <a:latin typeface="Angsana New" charset="-34"/>
              </a:rPr>
              <a:t>การจัดองค์กรและการบริหารงานกระบวนการยุติธรรม</a:t>
            </a:r>
            <a:r>
              <a:rPr lang="en-US" sz="4000" b="1">
                <a:solidFill>
                  <a:srgbClr val="66FFCC"/>
                </a:solidFill>
                <a:latin typeface="Angsana New" charset="-34"/>
              </a:rPr>
              <a:t/>
            </a:r>
            <a:br>
              <a:rPr lang="en-US" sz="4000" b="1">
                <a:solidFill>
                  <a:srgbClr val="66FFCC"/>
                </a:solidFill>
                <a:latin typeface="Angsana New" charset="-34"/>
              </a:rPr>
            </a:br>
            <a:endParaRPr lang="th-TH" sz="4000" b="1">
              <a:solidFill>
                <a:srgbClr val="66FFCC"/>
              </a:solidFill>
              <a:latin typeface="Angsana New" charset="-34"/>
            </a:endParaRPr>
          </a:p>
        </p:txBody>
      </p:sp>
      <p:pic>
        <p:nvPicPr>
          <p:cNvPr id="23567" name="Picture 17" descr="AG_BTTN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63000" y="6450013"/>
            <a:ext cx="3429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8" name="Line 18"/>
          <p:cNvSpPr>
            <a:spLocks noChangeShapeType="1"/>
          </p:cNvSpPr>
          <p:nvPr/>
        </p:nvSpPr>
        <p:spPr bwMode="auto">
          <a:xfrm>
            <a:off x="5872163" y="2505075"/>
            <a:ext cx="0" cy="1676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23569" name="Rectangle 19"/>
          <p:cNvSpPr>
            <a:spLocks noChangeArrowheads="1"/>
          </p:cNvSpPr>
          <p:nvPr/>
        </p:nvSpPr>
        <p:spPr bwMode="auto">
          <a:xfrm>
            <a:off x="4805363" y="3000375"/>
            <a:ext cx="2270125" cy="533400"/>
          </a:xfrm>
          <a:prstGeom prst="rect">
            <a:avLst/>
          </a:prstGeom>
          <a:gradFill rotWithShape="1">
            <a:gsLst>
              <a:gs pos="0">
                <a:srgbClr val="FFCC66"/>
              </a:gs>
              <a:gs pos="50000">
                <a:srgbClr val="FFFF99"/>
              </a:gs>
              <a:gs pos="100000">
                <a:srgbClr val="FFCC66"/>
              </a:gs>
            </a:gsLst>
            <a:lin ang="5400000" scaled="1"/>
          </a:gra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3570" name="Line 20"/>
          <p:cNvSpPr>
            <a:spLocks noChangeShapeType="1"/>
          </p:cNvSpPr>
          <p:nvPr/>
        </p:nvSpPr>
        <p:spPr bwMode="auto">
          <a:xfrm>
            <a:off x="6134100" y="3573463"/>
            <a:ext cx="0" cy="433387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23571" name="Text Box 21"/>
          <p:cNvSpPr txBox="1">
            <a:spLocks noChangeArrowheads="1"/>
          </p:cNvSpPr>
          <p:nvPr/>
        </p:nvSpPr>
        <p:spPr bwMode="auto">
          <a:xfrm>
            <a:off x="7593013" y="4313238"/>
            <a:ext cx="1533525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endParaRPr lang="en-US" sz="1600" b="1">
              <a:latin typeface="Angsana New" charset="-34"/>
            </a:endParaRP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endParaRPr lang="en-US" sz="1600" b="1">
              <a:latin typeface="Angsana New" charset="-34"/>
            </a:endParaRPr>
          </a:p>
        </p:txBody>
      </p:sp>
      <p:sp>
        <p:nvSpPr>
          <p:cNvPr id="23572" name="Rectangle 22"/>
          <p:cNvSpPr>
            <a:spLocks noChangeArrowheads="1"/>
          </p:cNvSpPr>
          <p:nvPr/>
        </p:nvSpPr>
        <p:spPr bwMode="auto">
          <a:xfrm>
            <a:off x="4967288" y="4391025"/>
            <a:ext cx="1933575" cy="723900"/>
          </a:xfrm>
          <a:prstGeom prst="rect">
            <a:avLst/>
          </a:prstGeom>
          <a:gradFill rotWithShape="1">
            <a:gsLst>
              <a:gs pos="0">
                <a:srgbClr val="FFCC66"/>
              </a:gs>
              <a:gs pos="50000">
                <a:srgbClr val="FFFF99"/>
              </a:gs>
              <a:gs pos="100000">
                <a:srgbClr val="FFCC66"/>
              </a:gs>
            </a:gsLst>
            <a:lin ang="5400000" scaled="1"/>
          </a:gradFill>
          <a:ln w="9525" algn="ctr">
            <a:solidFill>
              <a:srgbClr val="CC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3573" name="Text Box 23"/>
          <p:cNvSpPr txBox="1">
            <a:spLocks noChangeArrowheads="1"/>
          </p:cNvSpPr>
          <p:nvPr/>
        </p:nvSpPr>
        <p:spPr bwMode="auto">
          <a:xfrm>
            <a:off x="4881563" y="3076575"/>
            <a:ext cx="203835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th-TH" b="1">
                <a:latin typeface="Angsana New" charset="-34"/>
              </a:rPr>
              <a:t>ศาลอุทธรณ์</a:t>
            </a:r>
          </a:p>
          <a:p>
            <a:pPr algn="ctr">
              <a:spcBef>
                <a:spcPct val="50000"/>
              </a:spcBef>
            </a:pPr>
            <a:endParaRPr lang="th-TH" sz="2000" b="1">
              <a:latin typeface="Angsana New" charset="-34"/>
            </a:endParaRPr>
          </a:p>
        </p:txBody>
      </p:sp>
      <p:sp>
        <p:nvSpPr>
          <p:cNvPr id="23574" name="Rectangle 24"/>
          <p:cNvSpPr>
            <a:spLocks noChangeArrowheads="1"/>
          </p:cNvSpPr>
          <p:nvPr/>
        </p:nvSpPr>
        <p:spPr bwMode="auto">
          <a:xfrm>
            <a:off x="5338763" y="2495550"/>
            <a:ext cx="1143000" cy="381000"/>
          </a:xfrm>
          <a:prstGeom prst="rect">
            <a:avLst/>
          </a:prstGeom>
          <a:gradFill rotWithShape="1">
            <a:gsLst>
              <a:gs pos="0">
                <a:srgbClr val="FFCC66"/>
              </a:gs>
              <a:gs pos="50000">
                <a:srgbClr val="FFFF99"/>
              </a:gs>
              <a:gs pos="100000">
                <a:srgbClr val="FFCC66"/>
              </a:gs>
            </a:gsLst>
            <a:lin ang="5400000" scaled="1"/>
          </a:gra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3575" name="Rectangle 25"/>
          <p:cNvSpPr>
            <a:spLocks noChangeArrowheads="1"/>
          </p:cNvSpPr>
          <p:nvPr/>
        </p:nvSpPr>
        <p:spPr bwMode="auto">
          <a:xfrm>
            <a:off x="5440363" y="2400300"/>
            <a:ext cx="9652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th-TH" b="1">
                <a:latin typeface="Angsana New" charset="-34"/>
              </a:rPr>
              <a:t>ศาลฎีกา</a:t>
            </a:r>
            <a:endParaRPr lang="th-TH" sz="2000" b="1">
              <a:latin typeface="Angsana New" charset="-34"/>
            </a:endParaRPr>
          </a:p>
        </p:txBody>
      </p:sp>
      <p:sp>
        <p:nvSpPr>
          <p:cNvPr id="23576" name="Rectangle 26"/>
          <p:cNvSpPr>
            <a:spLocks noChangeArrowheads="1"/>
          </p:cNvSpPr>
          <p:nvPr/>
        </p:nvSpPr>
        <p:spPr bwMode="auto">
          <a:xfrm>
            <a:off x="4956175" y="1247775"/>
            <a:ext cx="1830388" cy="1143000"/>
          </a:xfrm>
          <a:prstGeom prst="rect">
            <a:avLst/>
          </a:prstGeom>
          <a:solidFill>
            <a:schemeClr val="tx2"/>
          </a:solidFill>
          <a:ln w="38100">
            <a:solidFill>
              <a:srgbClr val="FFCC6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3577" name="Text Box 27"/>
          <p:cNvSpPr txBox="1">
            <a:spLocks noChangeArrowheads="1"/>
          </p:cNvSpPr>
          <p:nvPr/>
        </p:nvSpPr>
        <p:spPr bwMode="auto">
          <a:xfrm>
            <a:off x="4957763" y="1247775"/>
            <a:ext cx="184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th-TH" sz="3400" b="1">
                <a:solidFill>
                  <a:srgbClr val="FFCC00"/>
                </a:solidFill>
                <a:latin typeface="Angsana New" charset="-34"/>
              </a:rPr>
              <a:t>ศาลยุติธรรม</a:t>
            </a:r>
            <a:endParaRPr lang="en-US" sz="3400" b="1">
              <a:solidFill>
                <a:srgbClr val="FFCC00"/>
              </a:solidFill>
              <a:latin typeface="Angsana New" charset="-34"/>
            </a:endParaRPr>
          </a:p>
        </p:txBody>
      </p:sp>
      <p:sp>
        <p:nvSpPr>
          <p:cNvPr id="23578" name="Text Box 28"/>
          <p:cNvSpPr txBox="1">
            <a:spLocks noChangeArrowheads="1"/>
          </p:cNvSpPr>
          <p:nvPr/>
        </p:nvSpPr>
        <p:spPr bwMode="auto">
          <a:xfrm>
            <a:off x="4729163" y="1674813"/>
            <a:ext cx="23622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400" b="1">
                <a:solidFill>
                  <a:srgbClr val="FFFF99"/>
                </a:solidFill>
                <a:latin typeface="Angsana New" charset="-34"/>
              </a:rPr>
              <a:t>( ข้อพิพาท</a:t>
            </a:r>
          </a:p>
          <a:p>
            <a:pPr algn="ctr">
              <a:lnSpc>
                <a:spcPct val="0"/>
              </a:lnSpc>
              <a:spcBef>
                <a:spcPct val="50000"/>
              </a:spcBef>
            </a:pPr>
            <a:r>
              <a:rPr lang="th-TH" sz="2400" b="1">
                <a:solidFill>
                  <a:srgbClr val="FFFF99"/>
                </a:solidFill>
                <a:latin typeface="Angsana New" charset="-34"/>
              </a:rPr>
              <a:t>ทางแพ่งและอาญา )</a:t>
            </a:r>
          </a:p>
        </p:txBody>
      </p:sp>
      <p:sp>
        <p:nvSpPr>
          <p:cNvPr id="23579" name="Rectangle 29"/>
          <p:cNvSpPr>
            <a:spLocks noChangeArrowheads="1"/>
          </p:cNvSpPr>
          <p:nvPr/>
        </p:nvSpPr>
        <p:spPr bwMode="auto">
          <a:xfrm>
            <a:off x="4957763" y="4067175"/>
            <a:ext cx="1943100" cy="360363"/>
          </a:xfrm>
          <a:prstGeom prst="rect">
            <a:avLst/>
          </a:prstGeom>
          <a:gradFill rotWithShape="1">
            <a:gsLst>
              <a:gs pos="0">
                <a:srgbClr val="FFCC66"/>
              </a:gs>
              <a:gs pos="50000">
                <a:srgbClr val="FFFF99"/>
              </a:gs>
              <a:gs pos="100000">
                <a:srgbClr val="FFCC66"/>
              </a:gs>
            </a:gsLst>
            <a:lin ang="5400000" scaled="1"/>
          </a:gradFill>
          <a:ln w="9525" algn="ctr">
            <a:solidFill>
              <a:srgbClr val="CC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3580" name="Text Box 30"/>
          <p:cNvSpPr txBox="1">
            <a:spLocks noChangeArrowheads="1"/>
          </p:cNvSpPr>
          <p:nvPr/>
        </p:nvSpPr>
        <p:spPr bwMode="auto">
          <a:xfrm>
            <a:off x="5357813" y="3981450"/>
            <a:ext cx="19812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th-TH" b="1">
                <a:latin typeface="Angsana New" charset="-34"/>
              </a:rPr>
              <a:t>ศาลชั้นต้น</a:t>
            </a:r>
          </a:p>
        </p:txBody>
      </p:sp>
      <p:sp>
        <p:nvSpPr>
          <p:cNvPr id="23581" name="Rectangle 31"/>
          <p:cNvSpPr>
            <a:spLocks noChangeArrowheads="1"/>
          </p:cNvSpPr>
          <p:nvPr/>
        </p:nvSpPr>
        <p:spPr bwMode="auto">
          <a:xfrm>
            <a:off x="4805363" y="3457575"/>
            <a:ext cx="2286000" cy="4762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3582" name="Text Box 32"/>
          <p:cNvSpPr txBox="1">
            <a:spLocks noChangeArrowheads="1"/>
          </p:cNvSpPr>
          <p:nvPr/>
        </p:nvSpPr>
        <p:spPr bwMode="auto">
          <a:xfrm>
            <a:off x="4805363" y="3362325"/>
            <a:ext cx="2819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th-TH" sz="2400" b="1">
                <a:latin typeface="Angsana New" charset="-34"/>
              </a:rPr>
              <a:t>ศาลอุทธรณ์  ศาลอุทธรณ์</a:t>
            </a:r>
          </a:p>
          <a:p>
            <a:pPr>
              <a:lnSpc>
                <a:spcPct val="0"/>
              </a:lnSpc>
              <a:spcBef>
                <a:spcPct val="50000"/>
              </a:spcBef>
            </a:pPr>
            <a:r>
              <a:rPr lang="th-TH" sz="2400" b="1">
                <a:latin typeface="Angsana New" charset="-34"/>
              </a:rPr>
              <a:t>                               </a:t>
            </a:r>
          </a:p>
        </p:txBody>
      </p:sp>
      <p:sp>
        <p:nvSpPr>
          <p:cNvPr id="23583" name="Text Box 33"/>
          <p:cNvSpPr txBox="1">
            <a:spLocks noChangeArrowheads="1"/>
          </p:cNvSpPr>
          <p:nvPr/>
        </p:nvSpPr>
        <p:spPr bwMode="auto">
          <a:xfrm>
            <a:off x="6081713" y="3686175"/>
            <a:ext cx="9144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0"/>
              </a:lnSpc>
              <a:spcBef>
                <a:spcPct val="50000"/>
              </a:spcBef>
            </a:pPr>
            <a:endParaRPr lang="th-TH" sz="2000" b="1">
              <a:latin typeface="Angsana New" charset="-34"/>
            </a:endParaRPr>
          </a:p>
          <a:p>
            <a:pPr>
              <a:lnSpc>
                <a:spcPct val="0"/>
              </a:lnSpc>
              <a:spcBef>
                <a:spcPct val="50000"/>
              </a:spcBef>
            </a:pPr>
            <a:r>
              <a:rPr lang="th-TH" sz="2000" b="1">
                <a:latin typeface="Angsana New" charset="-34"/>
              </a:rPr>
              <a:t>ภาค </a:t>
            </a:r>
            <a:r>
              <a:rPr lang="en-US" sz="2000" b="1">
                <a:latin typeface="Angsana New" charset="-34"/>
              </a:rPr>
              <a:t>1-9</a:t>
            </a:r>
            <a:r>
              <a:rPr lang="th-TH" sz="2000" b="1">
                <a:latin typeface="Angsana New" charset="-34"/>
              </a:rPr>
              <a:t> </a:t>
            </a:r>
          </a:p>
          <a:p>
            <a:pPr>
              <a:spcBef>
                <a:spcPct val="50000"/>
              </a:spcBef>
            </a:pPr>
            <a:endParaRPr lang="th-TH" sz="1800" b="1">
              <a:latin typeface="Angsana New" charset="-34"/>
            </a:endParaRPr>
          </a:p>
        </p:txBody>
      </p:sp>
      <p:sp>
        <p:nvSpPr>
          <p:cNvPr id="23584" name="Text Box 34"/>
          <p:cNvSpPr txBox="1">
            <a:spLocks noChangeArrowheads="1"/>
          </p:cNvSpPr>
          <p:nvPr/>
        </p:nvSpPr>
        <p:spPr bwMode="auto">
          <a:xfrm>
            <a:off x="5053013" y="4371975"/>
            <a:ext cx="2947987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2200" b="1">
                <a:latin typeface="Angsana New" charset="-34"/>
              </a:rPr>
              <a:t> ศาลแพ่ง  ศาลอาญา  </a:t>
            </a:r>
          </a:p>
          <a:p>
            <a:pPr>
              <a:lnSpc>
                <a:spcPct val="0"/>
              </a:lnSpc>
              <a:spcBef>
                <a:spcPct val="50000"/>
              </a:spcBef>
            </a:pPr>
            <a:r>
              <a:rPr lang="th-TH" sz="2200" b="1">
                <a:latin typeface="Angsana New" charset="-34"/>
              </a:rPr>
              <a:t>  ศาลจังหวัด / แขวง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th-TH" sz="2200" b="1">
                <a:latin typeface="Angsana New" charset="-34"/>
              </a:rPr>
              <a:t>                        ฯลฯ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endParaRPr lang="th-TH" sz="2200" b="1">
              <a:latin typeface="Angsana New" charset="-34"/>
            </a:endParaRPr>
          </a:p>
        </p:txBody>
      </p:sp>
      <p:sp>
        <p:nvSpPr>
          <p:cNvPr id="23585" name="Rectangle 35"/>
          <p:cNvSpPr>
            <a:spLocks noChangeArrowheads="1"/>
          </p:cNvSpPr>
          <p:nvPr/>
        </p:nvSpPr>
        <p:spPr bwMode="auto">
          <a:xfrm>
            <a:off x="2671763" y="4975225"/>
            <a:ext cx="1371600" cy="692150"/>
          </a:xfrm>
          <a:prstGeom prst="rect">
            <a:avLst/>
          </a:prstGeom>
          <a:gradFill rotWithShape="1">
            <a:gsLst>
              <a:gs pos="0">
                <a:srgbClr val="C6FEF2"/>
              </a:gs>
              <a:gs pos="50000">
                <a:srgbClr val="B3D6F1"/>
              </a:gs>
              <a:gs pos="100000">
                <a:srgbClr val="C6FEF2"/>
              </a:gs>
            </a:gsLst>
            <a:lin ang="5400000" scaled="1"/>
          </a:gradFill>
          <a:ln w="38100">
            <a:solidFill>
              <a:srgbClr val="66006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3586" name="Text Box 36"/>
          <p:cNvSpPr txBox="1">
            <a:spLocks noChangeArrowheads="1"/>
          </p:cNvSpPr>
          <p:nvPr/>
        </p:nvSpPr>
        <p:spPr bwMode="auto">
          <a:xfrm>
            <a:off x="2366963" y="4767263"/>
            <a:ext cx="20574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80000"/>
              </a:lnSpc>
            </a:pPr>
            <a:r>
              <a:rPr lang="th-TH" sz="2400" b="1" u="sng">
                <a:solidFill>
                  <a:schemeClr val="tx2"/>
                </a:solidFill>
                <a:latin typeface="Angsana New" charset="-34"/>
              </a:rPr>
              <a:t>สนง.</a:t>
            </a:r>
          </a:p>
          <a:p>
            <a:pPr algn="ctr">
              <a:lnSpc>
                <a:spcPct val="10000"/>
              </a:lnSpc>
            </a:pPr>
            <a:r>
              <a:rPr lang="th-TH" sz="2400" b="1" i="1" u="sng">
                <a:solidFill>
                  <a:schemeClr val="tx2"/>
                </a:solidFill>
                <a:latin typeface="Angsana New" charset="-34"/>
              </a:rPr>
              <a:t>ศาลปกครอง</a:t>
            </a:r>
            <a:endParaRPr lang="en-US" sz="2400" b="1" i="1" u="sng">
              <a:solidFill>
                <a:schemeClr val="tx2"/>
              </a:solidFill>
              <a:latin typeface="Angsana New" charset="-34"/>
            </a:endParaRPr>
          </a:p>
          <a:p>
            <a:pPr>
              <a:spcBef>
                <a:spcPct val="50000"/>
              </a:spcBef>
            </a:pPr>
            <a:endParaRPr lang="th-TH" sz="2400" b="1">
              <a:solidFill>
                <a:schemeClr val="tx2"/>
              </a:solidFill>
              <a:latin typeface="Angsana New" charset="-34"/>
            </a:endParaRPr>
          </a:p>
        </p:txBody>
      </p:sp>
      <p:sp>
        <p:nvSpPr>
          <p:cNvPr id="23587" name="Line 37"/>
          <p:cNvSpPr>
            <a:spLocks noChangeShapeType="1"/>
          </p:cNvSpPr>
          <p:nvPr/>
        </p:nvSpPr>
        <p:spPr bwMode="auto">
          <a:xfrm rot="10799995">
            <a:off x="5795963" y="5133975"/>
            <a:ext cx="0" cy="520700"/>
          </a:xfrm>
          <a:prstGeom prst="line">
            <a:avLst/>
          </a:prstGeom>
          <a:noFill/>
          <a:ln w="38100">
            <a:solidFill>
              <a:srgbClr val="0033CC"/>
            </a:solidFill>
            <a:prstDash val="dash"/>
            <a:round/>
            <a:headEnd type="oval" w="med" len="med"/>
            <a:tailEnd type="triangle" w="med" len="med"/>
          </a:ln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23588" name="Line 38"/>
          <p:cNvSpPr>
            <a:spLocks noChangeShapeType="1"/>
          </p:cNvSpPr>
          <p:nvPr/>
        </p:nvSpPr>
        <p:spPr bwMode="auto">
          <a:xfrm rot="10800000">
            <a:off x="3355975" y="3762375"/>
            <a:ext cx="1588" cy="10668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oval" w="med" len="med"/>
            <a:tailEnd type="triangle" w="med" len="med"/>
          </a:ln>
        </p:spPr>
        <p:txBody>
          <a:bodyPr>
            <a:spAutoFit/>
          </a:bodyPr>
          <a:lstStyle/>
          <a:p>
            <a:endParaRPr lang="th-TH"/>
          </a:p>
        </p:txBody>
      </p:sp>
      <p:pic>
        <p:nvPicPr>
          <p:cNvPr id="23589" name="Picture 39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76200"/>
            <a:ext cx="5826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90" name="Rectangle 40"/>
          <p:cNvSpPr>
            <a:spLocks noChangeArrowheads="1"/>
          </p:cNvSpPr>
          <p:nvPr/>
        </p:nvSpPr>
        <p:spPr bwMode="auto">
          <a:xfrm>
            <a:off x="5105400" y="5784850"/>
            <a:ext cx="1371600" cy="692150"/>
          </a:xfrm>
          <a:prstGeom prst="rect">
            <a:avLst/>
          </a:prstGeom>
          <a:gradFill rotWithShape="1">
            <a:gsLst>
              <a:gs pos="0">
                <a:srgbClr val="C6FEF2"/>
              </a:gs>
              <a:gs pos="50000">
                <a:srgbClr val="B3D6F1"/>
              </a:gs>
              <a:gs pos="100000">
                <a:srgbClr val="C6FEF2"/>
              </a:gs>
            </a:gsLst>
            <a:lin ang="5400000" scaled="1"/>
          </a:gradFill>
          <a:ln w="38100">
            <a:solidFill>
              <a:srgbClr val="66006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3591" name="Text Box 41"/>
          <p:cNvSpPr txBox="1">
            <a:spLocks noChangeArrowheads="1"/>
          </p:cNvSpPr>
          <p:nvPr/>
        </p:nvSpPr>
        <p:spPr bwMode="auto">
          <a:xfrm>
            <a:off x="4724400" y="5576888"/>
            <a:ext cx="20574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80000"/>
              </a:lnSpc>
            </a:pPr>
            <a:r>
              <a:rPr lang="th-TH" sz="2400" b="1" u="sng">
                <a:latin typeface="Angsana New" charset="-34"/>
              </a:rPr>
              <a:t>สนง.</a:t>
            </a:r>
          </a:p>
          <a:p>
            <a:pPr algn="ctr">
              <a:lnSpc>
                <a:spcPct val="10000"/>
              </a:lnSpc>
            </a:pPr>
            <a:r>
              <a:rPr lang="th-TH" sz="2400" b="1" i="1" u="sng">
                <a:latin typeface="Angsana New" charset="-34"/>
              </a:rPr>
              <a:t>ศาลยุติธรรม</a:t>
            </a:r>
            <a:endParaRPr lang="th-TH" sz="2400" b="1">
              <a:latin typeface="Angsana New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2"/>
          <p:cNvSpPr txBox="1">
            <a:spLocks noChangeArrowheads="1"/>
          </p:cNvSpPr>
          <p:nvPr/>
        </p:nvSpPr>
        <p:spPr bwMode="auto">
          <a:xfrm>
            <a:off x="1476375" y="404813"/>
            <a:ext cx="5975350" cy="1168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marL="533400" indent="-533400" algn="ctr">
              <a:spcBef>
                <a:spcPct val="50000"/>
              </a:spcBef>
            </a:pPr>
            <a:r>
              <a:rPr lang="th-TH" sz="3500" b="1">
                <a:solidFill>
                  <a:schemeClr val="accent2"/>
                </a:solidFill>
                <a:latin typeface="Angsana New" charset="-34"/>
              </a:rPr>
              <a:t>พ.ร.บ.วิธีปฏิบัติราชการทางปกครอง พ.ศ. 2539 (มาตรา 44 วรรคหนึ่ง)</a:t>
            </a:r>
            <a:endParaRPr lang="th-TH">
              <a:solidFill>
                <a:schemeClr val="accent2"/>
              </a:solidFill>
              <a:latin typeface="Angsana New" charset="-34"/>
            </a:endParaRPr>
          </a:p>
        </p:txBody>
      </p:sp>
      <p:sp>
        <p:nvSpPr>
          <p:cNvPr id="76802" name="Text Box 3"/>
          <p:cNvSpPr txBox="1">
            <a:spLocks noChangeArrowheads="1"/>
          </p:cNvSpPr>
          <p:nvPr/>
        </p:nvSpPr>
        <p:spPr bwMode="auto">
          <a:xfrm>
            <a:off x="611188" y="2114550"/>
            <a:ext cx="7848600" cy="2538413"/>
          </a:xfrm>
          <a:prstGeom prst="rect">
            <a:avLst/>
          </a:prstGeom>
          <a:solidFill>
            <a:schemeClr val="hlink"/>
          </a:solidFill>
          <a:ln w="9525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>
                <a:solidFill>
                  <a:srgbClr val="003300"/>
                </a:solidFill>
              </a:rPr>
              <a:t>ภายใต้บังคับมาตรา 48 ในกรณีที่คำสั่งทางปกครองใดไม่ได้ออกโดยรัฐมนตรี และไม่มีกฎหมายกำหนดขั้นตอนอุทธรณ์ภายในฝ่ายปกครองเป็นการเฉพาะ ให้คู่กรณีอุทธรณ์คำสั่งทางปกครองนั้นโดยยื่นต่อเจ้าหน้าที่ผู้ทำคำสั่งทางปกครองภายใน 15 วัน นับแต่วันที่ตนได้รับแจ้งคำสั่งดังกล่าว</a:t>
            </a:r>
          </a:p>
        </p:txBody>
      </p:sp>
      <p:sp>
        <p:nvSpPr>
          <p:cNvPr id="76803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0B6CF02-577D-4B93-BD26-BA84B7E63179}" type="slidenum">
              <a:rPr lang="en-US" sz="1400"/>
              <a:pPr algn="r"/>
              <a:t>40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2"/>
          <p:cNvSpPr txBox="1">
            <a:spLocks noChangeArrowheads="1"/>
          </p:cNvSpPr>
          <p:nvPr/>
        </p:nvSpPr>
        <p:spPr bwMode="auto">
          <a:xfrm>
            <a:off x="1476375" y="404813"/>
            <a:ext cx="5975350" cy="635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marL="533400" indent="-533400" algn="ctr">
              <a:spcBef>
                <a:spcPct val="50000"/>
              </a:spcBef>
            </a:pPr>
            <a:r>
              <a:rPr lang="th-TH" sz="3500" b="1">
                <a:solidFill>
                  <a:schemeClr val="accent2"/>
                </a:solidFill>
                <a:latin typeface="Angsana New" charset="-34"/>
              </a:rPr>
              <a:t>การอุทธรณ์คำสั่งทางปกครอง</a:t>
            </a:r>
            <a:endParaRPr lang="th-TH">
              <a:solidFill>
                <a:schemeClr val="accent2"/>
              </a:solidFill>
              <a:latin typeface="Angsana New" charset="-34"/>
            </a:endParaRPr>
          </a:p>
        </p:txBody>
      </p:sp>
      <p:sp>
        <p:nvSpPr>
          <p:cNvPr id="78850" name="Text Box 3"/>
          <p:cNvSpPr txBox="1">
            <a:spLocks noChangeArrowheads="1"/>
          </p:cNvSpPr>
          <p:nvPr/>
        </p:nvSpPr>
        <p:spPr bwMode="auto">
          <a:xfrm>
            <a:off x="539750" y="1628775"/>
            <a:ext cx="7848600" cy="4491038"/>
          </a:xfrm>
          <a:prstGeom prst="rect">
            <a:avLst/>
          </a:prstGeom>
          <a:solidFill>
            <a:schemeClr val="hlink"/>
          </a:solidFill>
          <a:ln w="9525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>
                <a:solidFill>
                  <a:srgbClr val="003300"/>
                </a:solidFill>
              </a:rPr>
              <a:t>1. เป็นขั้นตอนที่จำเป็นในการใช้สิทธิทางศาล</a:t>
            </a:r>
          </a:p>
          <a:p>
            <a:pPr>
              <a:spcBef>
                <a:spcPct val="50000"/>
              </a:spcBef>
            </a:pPr>
            <a:r>
              <a:rPr lang="th-TH" sz="3200">
                <a:solidFill>
                  <a:srgbClr val="003300"/>
                </a:solidFill>
              </a:rPr>
              <a:t>2. ถ้ากฎหมายเฉพาะไม่กำหนดไว้ ต้องอุทธรณ์ตามกฎหมายวิธีปฏิบัติราชการทางปกครอง</a:t>
            </a:r>
          </a:p>
          <a:p>
            <a:pPr>
              <a:spcBef>
                <a:spcPct val="50000"/>
              </a:spcBef>
            </a:pPr>
            <a:r>
              <a:rPr lang="th-TH" sz="3200">
                <a:solidFill>
                  <a:srgbClr val="003300"/>
                </a:solidFill>
              </a:rPr>
              <a:t>3. ต้องอุทธรณ์เว้นแต่เป็นคำสั่งของรัฐมนตรีหรือคณะกรรมการ หรือกรณีที่กฎหมายยกเว้น</a:t>
            </a:r>
          </a:p>
          <a:p>
            <a:pPr>
              <a:spcBef>
                <a:spcPct val="50000"/>
              </a:spcBef>
            </a:pPr>
            <a:r>
              <a:rPr lang="th-TH" sz="3200">
                <a:solidFill>
                  <a:srgbClr val="003300"/>
                </a:solidFill>
              </a:rPr>
              <a:t>4. ยื่นอุทธรณ์ต่อเจ้าหน้าที่ที่ออกคำสั่ง</a:t>
            </a:r>
          </a:p>
          <a:p>
            <a:pPr>
              <a:spcBef>
                <a:spcPct val="50000"/>
              </a:spcBef>
            </a:pPr>
            <a:r>
              <a:rPr lang="th-TH" sz="3200">
                <a:solidFill>
                  <a:srgbClr val="003300"/>
                </a:solidFill>
              </a:rPr>
              <a:t>5. การพิจารณาอุทธรณ์ 2 ชั้น</a:t>
            </a:r>
          </a:p>
        </p:txBody>
      </p:sp>
      <p:sp>
        <p:nvSpPr>
          <p:cNvPr id="78851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67A5155-8335-44D6-B7CF-950E341AC5B0}" type="slidenum">
              <a:rPr lang="en-US" sz="1400"/>
              <a:pPr algn="r"/>
              <a:t>41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Text Box 2"/>
          <p:cNvSpPr txBox="1">
            <a:spLocks noChangeArrowheads="1"/>
          </p:cNvSpPr>
          <p:nvPr/>
        </p:nvSpPr>
        <p:spPr bwMode="auto">
          <a:xfrm>
            <a:off x="825500" y="906463"/>
            <a:ext cx="8642350" cy="506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defRPr/>
            </a:pPr>
            <a:r>
              <a:rPr lang="th-TH" sz="3800" b="1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เงื่อนไขในทางเนื้อหา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เนื้อความของคำสั่งสอดคล้องกับกฎหมาย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มีฐานกฎหมายรองรับ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ผู้ออกคำสั่งใช้ดุลพินิจโดยไม่มีข้อบกพร่อง ใช้หลักพอสมควรแก่เหตุ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ชัดเจน เพียงพอให้ผู้รับคำสั่งเข้าใจได้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มีความเป็นไปได้ในการปฏิบัติตามคำสั่ง</a:t>
            </a:r>
          </a:p>
          <a:p>
            <a:pPr marL="533400" indent="-533400">
              <a:spcBef>
                <a:spcPct val="50000"/>
              </a:spcBef>
              <a:defRPr/>
            </a:pPr>
            <a:endParaRPr lang="th-TH" sz="3200" b="1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0898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4F5C2CD-DF6B-43DC-A756-A7D92E03D467}" type="slidenum">
              <a:rPr lang="en-US" sz="1400"/>
              <a:pPr algn="r"/>
              <a:t>42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Text Box 2"/>
          <p:cNvSpPr txBox="1">
            <a:spLocks noChangeArrowheads="1"/>
          </p:cNvSpPr>
          <p:nvPr/>
        </p:nvSpPr>
        <p:spPr bwMode="auto">
          <a:xfrm>
            <a:off x="611188" y="1860550"/>
            <a:ext cx="8064500" cy="229870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algn="ctr">
              <a:spcBef>
                <a:spcPct val="50000"/>
              </a:spcBef>
              <a:defRPr/>
            </a:pPr>
            <a:r>
              <a:rPr lang="th-TH" sz="3600" b="1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การออกคำสั่งมีความเป็นทางการน้อยกว่า</a:t>
            </a:r>
            <a:br>
              <a:rPr lang="th-TH" sz="3600" b="1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</a:br>
            <a:r>
              <a:rPr lang="th-TH" sz="3600" b="1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การพิจารณาพิพากษาคดีในชั้นศาล </a:t>
            </a:r>
            <a:br>
              <a:rPr lang="th-TH" sz="3600" b="1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</a:br>
            <a:r>
              <a:rPr lang="th-TH" sz="3600" b="1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แต่กฎหมายวิธีปฏิบัติราชการทางปกครอง ก็ได้กำหนด </a:t>
            </a:r>
            <a:br>
              <a:rPr lang="th-TH" sz="3600" b="1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</a:br>
            <a:r>
              <a:rPr lang="th-TH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5 หลักการ</a:t>
            </a:r>
            <a:r>
              <a:rPr lang="th-TH" sz="3600" b="1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 และ</a:t>
            </a:r>
            <a:r>
              <a:rPr lang="th-TH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 5 สิทธิ</a:t>
            </a:r>
            <a:r>
              <a:rPr lang="th-TH" sz="3600" b="1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 คุ้มครองคู่กรณี</a:t>
            </a:r>
            <a:endParaRPr lang="th-TH" b="1">
              <a:solidFill>
                <a:srgbClr val="CC66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ngsana New" pitchFamily="18" charset="-34"/>
            </a:endParaRPr>
          </a:p>
        </p:txBody>
      </p:sp>
      <p:sp>
        <p:nvSpPr>
          <p:cNvPr id="82946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7170F08-D26C-4900-9CF3-AC9DF226878E}" type="slidenum">
              <a:rPr lang="en-US" sz="1400"/>
              <a:pPr algn="r"/>
              <a:t>43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Text Box 2"/>
          <p:cNvSpPr txBox="1">
            <a:spLocks noChangeArrowheads="1"/>
          </p:cNvSpPr>
          <p:nvPr/>
        </p:nvSpPr>
        <p:spPr bwMode="auto">
          <a:xfrm>
            <a:off x="1547813" y="1268413"/>
            <a:ext cx="6264275" cy="407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algn="ctr">
              <a:spcBef>
                <a:spcPct val="50000"/>
              </a:spcBef>
              <a:defRPr/>
            </a:pPr>
            <a:r>
              <a:rPr lang="th-TH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หลักการ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sz="30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หลักไม่ยึดแบบพิธี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sz="30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หลักอำนวยความสะดวกแก่ประชาชน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sz="30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หลักการใช้ภาษาไทย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sz="30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หลักค้นหาความจริงโดยไต่สวน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sz="30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หลักให้คู่กรณีมีส่วนร่วมในกระบวนพิจารณา</a:t>
            </a:r>
          </a:p>
        </p:txBody>
      </p:sp>
      <p:sp>
        <p:nvSpPr>
          <p:cNvPr id="84994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1585B0B-BA25-417A-8B1D-CCEBF8EF1707}" type="slidenum">
              <a:rPr lang="en-US" sz="1400"/>
              <a:pPr algn="r"/>
              <a:t>44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Text Box 2"/>
          <p:cNvSpPr txBox="1">
            <a:spLocks noChangeArrowheads="1"/>
          </p:cNvSpPr>
          <p:nvPr/>
        </p:nvSpPr>
        <p:spPr bwMode="auto">
          <a:xfrm>
            <a:off x="1547813" y="1268413"/>
            <a:ext cx="6264275" cy="407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algn="ctr">
              <a:spcBef>
                <a:spcPct val="50000"/>
              </a:spcBef>
              <a:defRPr/>
            </a:pPr>
            <a:r>
              <a:rPr lang="th-TH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สิทธิ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sz="30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สิทธิได้รับคำแนะนำ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sz="30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สิทธิที่จะอุทธรณ์โต้แย้ง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sz="30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สิทธิในการรับทราบข้อกล่าวหา ข้อเท็จจริง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sz="30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สิทธิทราบเหตุผลของการออกคำสั่ง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sz="30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สิทธิตรวจดูเอกสารของเจ้าหน้าที่</a:t>
            </a:r>
          </a:p>
        </p:txBody>
      </p:sp>
      <p:sp>
        <p:nvSpPr>
          <p:cNvPr id="87042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07BE265-CB95-4E49-9203-6CB126DAB950}" type="slidenum">
              <a:rPr lang="en-US" sz="1400"/>
              <a:pPr algn="r"/>
              <a:t>45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Text Box 2"/>
          <p:cNvSpPr txBox="1">
            <a:spLocks noChangeArrowheads="1"/>
          </p:cNvSpPr>
          <p:nvPr/>
        </p:nvSpPr>
        <p:spPr bwMode="auto">
          <a:xfrm>
            <a:off x="466725" y="414338"/>
            <a:ext cx="864235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defRPr/>
            </a:pPr>
            <a:r>
              <a:rPr lang="th-TH" sz="4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ผลในทางกฎหมายของคำสั่งทางปกครอง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1.  </a:t>
            </a:r>
            <a:r>
              <a:rPr lang="th-TH" sz="40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ความชอบ/ไม่ชอบด้วยกฎหมายของคำสั่งทางปกครอง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th-TH" sz="4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เป็นเรื่องที่เกี่ยวกับเงื่อนไขที่กฎหมายเรียกร้องในการออกคำสั่ง   ซึ่งองค์กรทางปกครองต้องเคารพและปฏิบัติตาม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2.  </a:t>
            </a:r>
            <a:r>
              <a:rPr lang="th-TH" sz="40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ความมีผล/ไม่มีผลทางกฎหมายของคำสั่งทางปกครอง</a:t>
            </a:r>
            <a:r>
              <a:rPr lang="th-TH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    </a:t>
            </a:r>
            <a:r>
              <a:rPr lang="th-TH" sz="4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เป็นเรื่องที่จัดอยู่ในส่วนของ </a:t>
            </a:r>
            <a:r>
              <a:rPr lang="th-TH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“ผลทางกฎหมาย”</a:t>
            </a:r>
            <a:r>
              <a:rPr lang="th-TH" sz="4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marL="533400" indent="-533400">
              <a:spcBef>
                <a:spcPct val="50000"/>
              </a:spcBef>
              <a:defRPr/>
            </a:pPr>
            <a:endParaRPr lang="th-TH" sz="4000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9090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2DBFEC2-D2EB-4B3B-80ED-3CD21CE5E5B4}" type="slidenum">
              <a:rPr lang="en-US" sz="1400"/>
              <a:pPr algn="r"/>
              <a:t>46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Text Box 2"/>
          <p:cNvSpPr txBox="1">
            <a:spLocks noChangeArrowheads="1"/>
          </p:cNvSpPr>
          <p:nvPr/>
        </p:nvSpPr>
        <p:spPr bwMode="auto">
          <a:xfrm>
            <a:off x="539750" y="188913"/>
            <a:ext cx="864235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defRPr/>
            </a:pPr>
            <a:r>
              <a:rPr lang="th-TH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การเกิดผลของคำสั่งทางปกครอง</a:t>
            </a:r>
          </a:p>
          <a:p>
            <a:pPr marL="533400" indent="-533400">
              <a:spcBef>
                <a:spcPct val="50000"/>
              </a:spcBef>
              <a:buFontTx/>
              <a:buChar char="-"/>
              <a:defRPr/>
            </a:pPr>
            <a:r>
              <a:rPr lang="th-TH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คำสั่งทางปกครองมีผลทางกฎหมายต่อเมื่อคำสั่ง</a:t>
            </a:r>
            <a:br>
              <a:rPr lang="th-TH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ทางปกครอง </a:t>
            </a:r>
            <a:r>
              <a:rPr lang="th-TH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“ไปถึง”</a:t>
            </a:r>
            <a:r>
              <a:rPr lang="th-TH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ผู้รับ โดยไม่จำเป็นว่าผู้รับ         จะต้อง</a:t>
            </a:r>
            <a:r>
              <a:rPr lang="th-TH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ทราบ</a:t>
            </a:r>
            <a:r>
              <a:rPr lang="th-TH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เนื้อหาของคำสั่ง</a:t>
            </a:r>
          </a:p>
          <a:p>
            <a:pPr marL="533400" indent="-533400">
              <a:spcBef>
                <a:spcPct val="50000"/>
              </a:spcBef>
              <a:buFontTx/>
              <a:buChar char="-"/>
              <a:defRPr/>
            </a:pPr>
            <a:r>
              <a:rPr lang="th-TH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การแจ้งคำสั่ง เป็นเงื่อนไขของการเกิดคำสั่งทางปกครอง ไม่ใช่เงื่อนไขแห่งความชอบด้วยกฎหมาย</a:t>
            </a:r>
          </a:p>
          <a:p>
            <a:pPr marL="533400" indent="-533400">
              <a:spcBef>
                <a:spcPct val="50000"/>
              </a:spcBef>
              <a:buFontTx/>
              <a:buChar char="-"/>
              <a:defRPr/>
            </a:pPr>
            <a:r>
              <a:rPr lang="th-TH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คำสั่งทางปกครองที่ไม่ชอบด้วยกฎหมายถึงขนาดตกเป็นโมฆะ ย่อมไม่เกิดผลทางกฎหมาย</a:t>
            </a:r>
            <a:endParaRPr lang="th-TH" sz="4000" b="1" dirty="0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1138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32C2E0D-414F-4761-A895-246FD4B4870C}" type="slidenum">
              <a:rPr lang="en-US" sz="1400"/>
              <a:pPr algn="r"/>
              <a:t>47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Text Box 2"/>
          <p:cNvSpPr txBox="1">
            <a:spLocks noChangeArrowheads="1"/>
          </p:cNvSpPr>
          <p:nvPr/>
        </p:nvSpPr>
        <p:spPr bwMode="auto">
          <a:xfrm>
            <a:off x="395288" y="1030288"/>
            <a:ext cx="864235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defRPr/>
            </a:pPr>
            <a:r>
              <a:rPr lang="th-TH" sz="4000" b="1" u="sng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การสิ้นผลของคำสั่งทางปกครอง</a:t>
            </a:r>
          </a:p>
          <a:p>
            <a:pPr marL="533400" indent="-533400">
              <a:spcBef>
                <a:spcPct val="50000"/>
              </a:spcBef>
              <a:buFontTx/>
              <a:buChar char="-"/>
              <a:defRPr/>
            </a:pPr>
            <a:r>
              <a:rPr lang="th-TH" sz="4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คำสั่งเมื่อเกิดผลแล้ว ย่อมมีผลในทางกฎหมายเรื่อยไป </a:t>
            </a:r>
            <a:br>
              <a:rPr lang="th-TH" sz="4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4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แม้คำสั่งจะไม่ชอบ จนกว่าจะมีการกระทำมา </a:t>
            </a:r>
            <a:r>
              <a:rPr lang="th-TH" sz="40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ลบล้าง</a:t>
            </a:r>
            <a:br>
              <a:rPr lang="th-TH" sz="40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4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หรือ</a:t>
            </a:r>
            <a:r>
              <a:rPr lang="th-TH" sz="40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สิ้นผล</a:t>
            </a:r>
            <a:r>
              <a:rPr lang="th-TH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โดยตัวมันเอง เช่น มีเงื่อนเวลาสิ้นสุด</a:t>
            </a:r>
            <a:br>
              <a:rPr lang="th-TH" sz="4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4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การกระทำทางปกครองหรือการกระทำทางตุลาการ           มาทำให้สิ้นผล  </a:t>
            </a:r>
            <a:endParaRPr lang="th-TH" sz="4000" b="1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3186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0312CB5-86B0-461A-9BFE-DA08EF098986}" type="slidenum">
              <a:rPr lang="en-US" sz="1400"/>
              <a:pPr algn="r"/>
              <a:t>48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Text Box 2"/>
          <p:cNvSpPr txBox="1">
            <a:spLocks noChangeArrowheads="1"/>
          </p:cNvSpPr>
          <p:nvPr/>
        </p:nvSpPr>
        <p:spPr bwMode="auto">
          <a:xfrm>
            <a:off x="322263" y="658813"/>
            <a:ext cx="8642350" cy="55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defRPr/>
            </a:pPr>
            <a:r>
              <a:rPr lang="th-TH" sz="3800" b="1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ผลในทางกฎหมายของคำสั่งทางปกครองที่มีความบกพร่อง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ฝ่าฝืนกฎหมายอย่างรุนแรง หรือผิดพลาดอย่างรุนแรงและประจักษ์ชัด                 คำสั่งจะไม่มีผลทางกฎหมาย (โมฆะ)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ไม่ชอบด้วยกฎหมายแต่ไม่ถึงขนาดรุนแรง ยังคงมีผลบังคับอยู่ต่อไป                       จนกว่าจะถูกเพิกถอน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ฝ่าฝืนไม่ปฏิบัติตามหลักเกณฑ์เกี่ยวกับกระบวนการขั้นตอนบางประการ แม้เป็นคำสั่งทางปกครองที่ไม่ชอบ แต่หากมีการแก้ไขเยียวยาข้อบกพร่องย่อมหายไป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กระทำโดยไม่ถูกต้องตามรูปแบบ ขั้นตอน วิธีการ แต่ไม่ใช่สาระสำคัญ คำสั่งทางปกครองย่อมมีผลทางกฎหมาย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ผิดพลาดเล็กน้อยหรือผิดหลงเล็กน้อย เจ้าหน้าที่แก้ไขได้เสมอ เป็นคำสั่งที่ชอบ</a:t>
            </a:r>
          </a:p>
        </p:txBody>
      </p:sp>
      <p:sp>
        <p:nvSpPr>
          <p:cNvPr id="95234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5BDAEDC-5EBC-4FD6-BFF7-F24D3E10D6EA}" type="slidenum">
              <a:rPr lang="en-US" sz="1400"/>
              <a:pPr algn="r"/>
              <a:t>49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ตัวยึดหมายเลขภาพนิ่ง 4"/>
          <p:cNvSpPr txBox="1">
            <a:spLocks noGrp="1"/>
          </p:cNvSpPr>
          <p:nvPr/>
        </p:nvSpPr>
        <p:spPr bwMode="auto">
          <a:xfrm>
            <a:off x="6553200" y="6356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0AA2FFB-FFE1-45AA-B962-EC226F42AC60}" type="slidenum">
              <a:rPr lang="en-US" sz="1400"/>
              <a:pPr algn="r"/>
              <a:t>5</a:t>
            </a:fld>
            <a:endParaRPr lang="th-TH" sz="140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953000" y="1314450"/>
            <a:ext cx="4191000" cy="5029200"/>
          </a:xfrm>
          <a:prstGeom prst="rect">
            <a:avLst/>
          </a:prstGeom>
          <a:solidFill>
            <a:schemeClr val="tx2"/>
          </a:solidFill>
          <a:ln w="38100">
            <a:solidFill>
              <a:srgbClr val="3C1BFF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th-TH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447800" y="1295400"/>
            <a:ext cx="3429000" cy="5029200"/>
          </a:xfrm>
          <a:prstGeom prst="rect">
            <a:avLst/>
          </a:prstGeom>
          <a:solidFill>
            <a:schemeClr val="tx2"/>
          </a:solidFill>
          <a:ln w="38100">
            <a:solidFill>
              <a:srgbClr val="FF660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th-TH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76200"/>
            <a:ext cx="4538663" cy="533400"/>
          </a:xfrm>
          <a:prstGeom prst="rect">
            <a:avLst/>
          </a:prstGeom>
          <a:gradFill rotWithShape="0">
            <a:gsLst>
              <a:gs pos="0">
                <a:srgbClr val="99CC00"/>
              </a:gs>
              <a:gs pos="50000">
                <a:srgbClr val="FFFF00"/>
              </a:gs>
              <a:gs pos="100000">
                <a:srgbClr val="99CC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th-TH" sz="4000" b="1" i="1">
              <a:solidFill>
                <a:schemeClr val="bg1"/>
              </a:solidFill>
              <a:latin typeface="Angsana New" charset="-34"/>
              <a:cs typeface="FreesiaUPC" pitchFamily="34" charset="-34"/>
            </a:endParaRP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428750" y="-209550"/>
            <a:ext cx="7772400" cy="1143000"/>
          </a:xfrm>
        </p:spPr>
        <p:txBody>
          <a:bodyPr/>
          <a:lstStyle/>
          <a:p>
            <a:pPr eaLnBrk="1" hangingPunct="1"/>
            <a:r>
              <a:rPr lang="th-TH" sz="4200" b="1" i="1" smtClean="0">
                <a:latin typeface="Angsana New" charset="-34"/>
                <a:cs typeface="FreesiaUPC" pitchFamily="34" charset="-34"/>
              </a:rPr>
              <a:t>การพิจารณาพิพากษาคดี</a:t>
            </a:r>
          </a:p>
        </p:txBody>
      </p:sp>
      <p:sp>
        <p:nvSpPr>
          <p:cNvPr id="68614" name="AutoShape 6"/>
          <p:cNvSpPr>
            <a:spLocks noChangeArrowheads="1"/>
          </p:cNvSpPr>
          <p:nvPr/>
        </p:nvSpPr>
        <p:spPr bwMode="auto">
          <a:xfrm>
            <a:off x="0" y="1295400"/>
            <a:ext cx="1676400" cy="742950"/>
          </a:xfrm>
          <a:prstGeom prst="homePlate">
            <a:avLst>
              <a:gd name="adj" fmla="val 56410"/>
            </a:avLst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600" b="1" i="1">
                <a:cs typeface="FreesiaUPC" pitchFamily="34" charset="-34"/>
              </a:rPr>
              <a:t>ระบบวิธี</a:t>
            </a:r>
            <a:endParaRPr lang="en-US" sz="3600" b="1" i="1">
              <a:cs typeface="FreesiaUPC" pitchFamily="34" charset="-34"/>
            </a:endParaRPr>
          </a:p>
          <a:p>
            <a:pPr algn="ctr">
              <a:lnSpc>
                <a:spcPct val="50000"/>
              </a:lnSpc>
              <a:defRPr/>
            </a:pPr>
            <a:r>
              <a:rPr lang="th-TH" sz="3600" b="1" i="1">
                <a:cs typeface="FreesiaUPC" pitchFamily="34" charset="-34"/>
              </a:rPr>
              <a:t>พิจารณา</a:t>
            </a:r>
          </a:p>
        </p:txBody>
      </p:sp>
      <p:sp>
        <p:nvSpPr>
          <p:cNvPr id="25607" name="Rectangle 7" descr="หินอ่อนขาว"/>
          <p:cNvSpPr>
            <a:spLocks noChangeArrowheads="1"/>
          </p:cNvSpPr>
          <p:nvPr/>
        </p:nvSpPr>
        <p:spPr bwMode="auto">
          <a:xfrm>
            <a:off x="1676400" y="1352550"/>
            <a:ext cx="289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000" b="1">
                <a:solidFill>
                  <a:srgbClr val="CCCC00"/>
                </a:solidFill>
                <a:latin typeface="Angsana New" charset="-34"/>
                <a:cs typeface="FreesiaUPC" pitchFamily="34" charset="-34"/>
              </a:rPr>
              <a:t>ระบบกล่าวหา</a:t>
            </a:r>
          </a:p>
        </p:txBody>
      </p:sp>
      <p:sp>
        <p:nvSpPr>
          <p:cNvPr id="25608" name="Rectangle 8" descr="เยื่อกระดาษสีน้ำเงิน"/>
          <p:cNvSpPr>
            <a:spLocks noChangeArrowheads="1"/>
          </p:cNvSpPr>
          <p:nvPr/>
        </p:nvSpPr>
        <p:spPr bwMode="auto">
          <a:xfrm>
            <a:off x="5715000" y="1390650"/>
            <a:ext cx="289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000" b="1">
                <a:solidFill>
                  <a:srgbClr val="45EFF3"/>
                </a:solidFill>
                <a:cs typeface="FreesiaUPC" pitchFamily="34" charset="-34"/>
              </a:rPr>
              <a:t>ระบบไต่สวน</a:t>
            </a:r>
          </a:p>
        </p:txBody>
      </p:sp>
      <p:sp>
        <p:nvSpPr>
          <p:cNvPr id="68617" name="AutoShape 9"/>
          <p:cNvSpPr>
            <a:spLocks noChangeArrowheads="1"/>
          </p:cNvSpPr>
          <p:nvPr/>
        </p:nvSpPr>
        <p:spPr bwMode="auto">
          <a:xfrm>
            <a:off x="0" y="2324100"/>
            <a:ext cx="1524000" cy="609600"/>
          </a:xfrm>
          <a:prstGeom prst="homePlate">
            <a:avLst>
              <a:gd name="adj" fmla="val 62500"/>
            </a:avLst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600" b="1" i="1">
                <a:cs typeface="FreesiaUPC" pitchFamily="34" charset="-34"/>
              </a:rPr>
              <a:t>คู่พิพาท</a:t>
            </a:r>
          </a:p>
        </p:txBody>
      </p:sp>
      <p:sp>
        <p:nvSpPr>
          <p:cNvPr id="25610" name="Rectangle 10" descr="หินอ่อนขาว"/>
          <p:cNvSpPr>
            <a:spLocks noChangeArrowheads="1"/>
          </p:cNvSpPr>
          <p:nvPr/>
        </p:nvSpPr>
        <p:spPr bwMode="auto">
          <a:xfrm>
            <a:off x="1752600" y="2228850"/>
            <a:ext cx="2895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4000" b="1">
                <a:solidFill>
                  <a:srgbClr val="CCCC00"/>
                </a:solidFill>
                <a:latin typeface="Angsana New" charset="-34"/>
                <a:cs typeface="FreesiaUPC" pitchFamily="34" charset="-34"/>
              </a:rPr>
              <a:t>เอกชน        เอกชน</a:t>
            </a:r>
          </a:p>
        </p:txBody>
      </p:sp>
      <p:sp>
        <p:nvSpPr>
          <p:cNvPr id="25611" name="Rectangle 11" descr="เยื่อกระดาษสีน้ำเงิน"/>
          <p:cNvSpPr>
            <a:spLocks noChangeArrowheads="1"/>
          </p:cNvSpPr>
          <p:nvPr/>
        </p:nvSpPr>
        <p:spPr bwMode="auto">
          <a:xfrm>
            <a:off x="5715000" y="2305050"/>
            <a:ext cx="289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b="1">
                <a:solidFill>
                  <a:srgbClr val="45EFF3"/>
                </a:solidFill>
                <a:latin typeface="Angsana New" charset="-34"/>
                <a:cs typeface="FreesiaUPC" pitchFamily="34" charset="-34"/>
              </a:rPr>
              <a:t>    </a:t>
            </a:r>
            <a:r>
              <a:rPr lang="th-TH" b="1">
                <a:solidFill>
                  <a:srgbClr val="45EFF3"/>
                </a:solidFill>
                <a:latin typeface="Angsana New" charset="-34"/>
                <a:cs typeface="FreesiaUPC" pitchFamily="34" charset="-34"/>
              </a:rPr>
              <a:t>                 </a:t>
            </a:r>
            <a:r>
              <a:rPr lang="th-TH" sz="3200" b="1">
                <a:solidFill>
                  <a:srgbClr val="45EFF3"/>
                </a:solidFill>
                <a:latin typeface="Angsana New" charset="-34"/>
                <a:cs typeface="FreesiaUPC" pitchFamily="34" charset="-34"/>
              </a:rPr>
              <a:t>หน่วยงานของ</a:t>
            </a:r>
            <a:r>
              <a:rPr lang="th-TH" sz="4000" b="1">
                <a:solidFill>
                  <a:srgbClr val="45EFF3"/>
                </a:solidFill>
                <a:latin typeface="Angsana New" charset="-34"/>
                <a:cs typeface="FreesiaUPC" pitchFamily="34" charset="-34"/>
              </a:rPr>
              <a:t>รัฐ</a:t>
            </a:r>
          </a:p>
          <a:p>
            <a:pPr algn="ctr">
              <a:lnSpc>
                <a:spcPct val="90000"/>
              </a:lnSpc>
            </a:pPr>
            <a:r>
              <a:rPr lang="en-US" sz="3200" b="1">
                <a:solidFill>
                  <a:srgbClr val="45EFF3"/>
                </a:solidFill>
                <a:latin typeface="Angsana New" charset="-34"/>
                <a:cs typeface="FreesiaUPC" pitchFamily="34" charset="-34"/>
              </a:rPr>
              <a:t>                   </a:t>
            </a:r>
            <a:r>
              <a:rPr lang="th-TH" sz="3200" b="1">
                <a:solidFill>
                  <a:srgbClr val="45EFF3"/>
                </a:solidFill>
                <a:latin typeface="Angsana New" charset="-34"/>
                <a:cs typeface="FreesiaUPC" pitchFamily="34" charset="-34"/>
              </a:rPr>
              <a:t>เจ้าหน้าที่ของ</a:t>
            </a:r>
            <a:r>
              <a:rPr lang="th-TH" sz="4000" b="1">
                <a:solidFill>
                  <a:srgbClr val="45EFF3"/>
                </a:solidFill>
                <a:latin typeface="Angsana New" charset="-34"/>
                <a:cs typeface="FreesiaUPC" pitchFamily="34" charset="-34"/>
              </a:rPr>
              <a:t>รัฐ</a:t>
            </a:r>
          </a:p>
        </p:txBody>
      </p:sp>
      <p:sp>
        <p:nvSpPr>
          <p:cNvPr id="68620" name="AutoShape 12"/>
          <p:cNvSpPr>
            <a:spLocks noChangeArrowheads="1"/>
          </p:cNvSpPr>
          <p:nvPr/>
        </p:nvSpPr>
        <p:spPr bwMode="auto">
          <a:xfrm>
            <a:off x="0" y="3257550"/>
            <a:ext cx="1600200" cy="704850"/>
          </a:xfrm>
          <a:prstGeom prst="homePlate">
            <a:avLst>
              <a:gd name="adj" fmla="val 56757"/>
            </a:avLst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lnSpc>
                <a:spcPct val="60000"/>
              </a:lnSpc>
              <a:defRPr/>
            </a:pPr>
            <a:r>
              <a:rPr lang="th-TH" sz="3600" b="1" i="1">
                <a:cs typeface="FreesiaUPC" pitchFamily="34" charset="-34"/>
              </a:rPr>
              <a:t>ลักษณะ</a:t>
            </a:r>
            <a:endParaRPr lang="en-US" sz="3600" b="1" i="1">
              <a:cs typeface="FreesiaUPC" pitchFamily="34" charset="-34"/>
            </a:endParaRPr>
          </a:p>
          <a:p>
            <a:pPr algn="ctr">
              <a:lnSpc>
                <a:spcPct val="60000"/>
              </a:lnSpc>
              <a:defRPr/>
            </a:pPr>
            <a:r>
              <a:rPr lang="th-TH" sz="3600" b="1" i="1">
                <a:cs typeface="FreesiaUPC" pitchFamily="34" charset="-34"/>
              </a:rPr>
              <a:t>ข้อพิพาท</a:t>
            </a:r>
          </a:p>
        </p:txBody>
      </p:sp>
      <p:sp>
        <p:nvSpPr>
          <p:cNvPr id="25613" name="Rectangle 13" descr="หินอ่อนขาว"/>
          <p:cNvSpPr>
            <a:spLocks noChangeArrowheads="1"/>
          </p:cNvSpPr>
          <p:nvPr/>
        </p:nvSpPr>
        <p:spPr bwMode="auto">
          <a:xfrm>
            <a:off x="2286000" y="4362450"/>
            <a:ext cx="289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 sz="3000" b="1">
              <a:solidFill>
                <a:srgbClr val="CCCC00"/>
              </a:solidFill>
              <a:latin typeface="Angsana New" charset="-34"/>
              <a:cs typeface="FreesiaUPC" pitchFamily="34" charset="-34"/>
            </a:endParaRPr>
          </a:p>
        </p:txBody>
      </p:sp>
      <p:sp>
        <p:nvSpPr>
          <p:cNvPr id="25614" name="Rectangle 14" descr="เยื่อกระดาษสีน้ำเงิน"/>
          <p:cNvSpPr>
            <a:spLocks noChangeArrowheads="1"/>
          </p:cNvSpPr>
          <p:nvPr/>
        </p:nvSpPr>
        <p:spPr bwMode="auto">
          <a:xfrm>
            <a:off x="5581650" y="3200400"/>
            <a:ext cx="289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400" b="1">
                <a:solidFill>
                  <a:srgbClr val="45EFF3"/>
                </a:solidFill>
                <a:latin typeface="Angsana New" charset="-34"/>
                <a:cs typeface="FreesiaUPC" pitchFamily="34" charset="-34"/>
              </a:rPr>
              <a:t>คู่ความทั้ง 2  ฝ่าย</a:t>
            </a:r>
          </a:p>
          <a:p>
            <a:pPr algn="ctr">
              <a:lnSpc>
                <a:spcPct val="80000"/>
              </a:lnSpc>
            </a:pPr>
            <a:r>
              <a:rPr lang="th-TH" sz="3300" b="1">
                <a:solidFill>
                  <a:srgbClr val="45EFF3"/>
                </a:solidFill>
                <a:latin typeface="Angsana New" charset="-34"/>
                <a:cs typeface="FreesiaUPC" pitchFamily="34" charset="-34"/>
              </a:rPr>
              <a:t>ไม่เท่าเทียมกัน</a:t>
            </a:r>
            <a:r>
              <a:rPr lang="en-US" sz="3700" b="1">
                <a:solidFill>
                  <a:srgbClr val="45EFF3"/>
                </a:solidFill>
                <a:latin typeface="Angsana New" charset="-34"/>
                <a:cs typeface="FreesiaUPC" pitchFamily="34" charset="-34"/>
              </a:rPr>
              <a:t>/</a:t>
            </a:r>
            <a:r>
              <a:rPr lang="th-TH" sz="3300" b="1">
                <a:solidFill>
                  <a:srgbClr val="45EFF3"/>
                </a:solidFill>
                <a:latin typeface="Angsana New" charset="-34"/>
                <a:cs typeface="FreesiaUPC" pitchFamily="34" charset="-34"/>
              </a:rPr>
              <a:t>เอกชนเสียเปรียบ</a:t>
            </a:r>
          </a:p>
        </p:txBody>
      </p:sp>
      <p:sp>
        <p:nvSpPr>
          <p:cNvPr id="68623" name="AutoShape 15"/>
          <p:cNvSpPr>
            <a:spLocks noChangeArrowheads="1"/>
          </p:cNvSpPr>
          <p:nvPr/>
        </p:nvSpPr>
        <p:spPr bwMode="auto">
          <a:xfrm>
            <a:off x="0" y="4267200"/>
            <a:ext cx="1676400" cy="781050"/>
          </a:xfrm>
          <a:prstGeom prst="homePlate">
            <a:avLst>
              <a:gd name="adj" fmla="val 53659"/>
            </a:avLst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lnSpc>
                <a:spcPct val="60000"/>
              </a:lnSpc>
              <a:defRPr/>
            </a:pPr>
            <a:r>
              <a:rPr lang="th-TH" sz="3600" b="1" i="1">
                <a:cs typeface="FreesiaUPC" pitchFamily="34" charset="-34"/>
              </a:rPr>
              <a:t>บทบาท</a:t>
            </a:r>
            <a:endParaRPr lang="en-US" sz="3600" b="1" i="1">
              <a:cs typeface="FreesiaUPC" pitchFamily="34" charset="-34"/>
            </a:endParaRPr>
          </a:p>
          <a:p>
            <a:pPr algn="ctr">
              <a:lnSpc>
                <a:spcPct val="60000"/>
              </a:lnSpc>
              <a:defRPr/>
            </a:pPr>
            <a:r>
              <a:rPr lang="th-TH" sz="3600" b="1" i="1">
                <a:cs typeface="FreesiaUPC" pitchFamily="34" charset="-34"/>
              </a:rPr>
              <a:t>ของศาล</a:t>
            </a:r>
          </a:p>
        </p:txBody>
      </p:sp>
      <p:sp>
        <p:nvSpPr>
          <p:cNvPr id="25616" name="Rectangle 16" descr="เยื่อกระดาษสีน้ำเงิน"/>
          <p:cNvSpPr>
            <a:spLocks noChangeArrowheads="1"/>
          </p:cNvSpPr>
          <p:nvPr/>
        </p:nvSpPr>
        <p:spPr bwMode="auto">
          <a:xfrm>
            <a:off x="5638800" y="5715000"/>
            <a:ext cx="2895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h-TH" sz="3000" b="1">
              <a:solidFill>
                <a:srgbClr val="F4CA76"/>
              </a:solidFill>
              <a:latin typeface="Angsana New" charset="-34"/>
              <a:cs typeface="FreesiaUPC" pitchFamily="34" charset="-34"/>
            </a:endParaRPr>
          </a:p>
        </p:txBody>
      </p:sp>
      <p:sp>
        <p:nvSpPr>
          <p:cNvPr id="25617" name="Text Box 17" descr="หินอ่อนขาว"/>
          <p:cNvSpPr txBox="1">
            <a:spLocks noChangeArrowheads="1"/>
          </p:cNvSpPr>
          <p:nvPr/>
        </p:nvSpPr>
        <p:spPr bwMode="auto">
          <a:xfrm>
            <a:off x="1219200" y="4206875"/>
            <a:ext cx="38862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400" b="1">
                <a:solidFill>
                  <a:srgbClr val="CCCC00"/>
                </a:solidFill>
                <a:cs typeface="FreesiaUPC" pitchFamily="34" charset="-34"/>
              </a:rPr>
              <a:t>“</a:t>
            </a:r>
            <a:r>
              <a:rPr lang="th-TH" sz="3400" b="1">
                <a:solidFill>
                  <a:srgbClr val="CCCC00"/>
                </a:solidFill>
                <a:cs typeface="FreesiaUPC" pitchFamily="34" charset="-34"/>
              </a:rPr>
              <a:t>ผู้ใดกล่าวอ้างผู้นั้นนำสืบ”</a:t>
            </a:r>
          </a:p>
          <a:p>
            <a:pPr algn="ctr"/>
            <a:r>
              <a:rPr lang="th-TH" sz="3200" b="1">
                <a:solidFill>
                  <a:srgbClr val="CCCC00"/>
                </a:solidFill>
                <a:cs typeface="FreesiaUPC" pitchFamily="34" charset="-34"/>
              </a:rPr>
              <a:t>แพ้ชนะคดีอยู่ที่คู่ความใด</a:t>
            </a:r>
          </a:p>
          <a:p>
            <a:pPr algn="ctr"/>
            <a:r>
              <a:rPr lang="th-TH" sz="3200" b="1">
                <a:solidFill>
                  <a:srgbClr val="CCCC00"/>
                </a:solidFill>
                <a:cs typeface="FreesiaUPC" pitchFamily="34" charset="-34"/>
              </a:rPr>
              <a:t>มีพยานหลักฐานที่ดีกว่ากัน</a:t>
            </a:r>
            <a:endParaRPr lang="en-US" sz="3200" b="1">
              <a:solidFill>
                <a:srgbClr val="CCCC00"/>
              </a:solidFill>
              <a:cs typeface="FreesiaUPC" pitchFamily="34" charset="-34"/>
            </a:endParaRPr>
          </a:p>
        </p:txBody>
      </p:sp>
      <p:sp>
        <p:nvSpPr>
          <p:cNvPr id="25618" name="Text Box 18" descr="หินอ่อนขาว"/>
          <p:cNvSpPr txBox="1">
            <a:spLocks noChangeArrowheads="1"/>
          </p:cNvSpPr>
          <p:nvPr/>
        </p:nvSpPr>
        <p:spPr bwMode="auto">
          <a:xfrm>
            <a:off x="1752600" y="3297238"/>
            <a:ext cx="27749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70000"/>
              </a:lnSpc>
            </a:pPr>
            <a:r>
              <a:rPr lang="th-TH" sz="3800" b="1">
                <a:solidFill>
                  <a:srgbClr val="CCCC00"/>
                </a:solidFill>
                <a:latin typeface="Angsana New" charset="-34"/>
                <a:cs typeface="FreesiaUPC" pitchFamily="34" charset="-34"/>
              </a:rPr>
              <a:t>คู่ความทั้ง  2  ฝ่าย</a:t>
            </a:r>
          </a:p>
          <a:p>
            <a:pPr algn="ctr">
              <a:lnSpc>
                <a:spcPct val="70000"/>
              </a:lnSpc>
            </a:pPr>
            <a:r>
              <a:rPr lang="th-TH" sz="3800" b="1">
                <a:solidFill>
                  <a:srgbClr val="CCCC00"/>
                </a:solidFill>
                <a:latin typeface="Angsana New" charset="-34"/>
                <a:cs typeface="FreesiaUPC" pitchFamily="34" charset="-34"/>
              </a:rPr>
              <a:t>เสมอภาคกัน</a:t>
            </a:r>
          </a:p>
        </p:txBody>
      </p:sp>
      <p:sp>
        <p:nvSpPr>
          <p:cNvPr id="25619" name="Text Box 19" descr="เยื่อกระดาษสีน้ำเงิน"/>
          <p:cNvSpPr txBox="1">
            <a:spLocks noChangeArrowheads="1"/>
          </p:cNvSpPr>
          <p:nvPr/>
        </p:nvSpPr>
        <p:spPr bwMode="auto">
          <a:xfrm>
            <a:off x="5886450" y="4648200"/>
            <a:ext cx="32194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h-TH" sz="3000" b="1">
              <a:solidFill>
                <a:srgbClr val="FFFF66"/>
              </a:solidFill>
              <a:latin typeface="Angsana New" charset="-34"/>
              <a:cs typeface="FreesiaUPC" pitchFamily="34" charset="-34"/>
            </a:endParaRPr>
          </a:p>
        </p:txBody>
      </p:sp>
      <p:pic>
        <p:nvPicPr>
          <p:cNvPr id="25620" name="Picture 20" descr="AG_BTTN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6450013"/>
            <a:ext cx="3429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1447800" y="2057400"/>
            <a:ext cx="7391400" cy="0"/>
          </a:xfrm>
          <a:prstGeom prst="line">
            <a:avLst/>
          </a:prstGeom>
          <a:noFill/>
          <a:ln w="19050">
            <a:solidFill>
              <a:srgbClr val="FFCC0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1600200" y="3181350"/>
            <a:ext cx="7391400" cy="0"/>
          </a:xfrm>
          <a:prstGeom prst="line">
            <a:avLst/>
          </a:prstGeom>
          <a:noFill/>
          <a:ln w="19050">
            <a:solidFill>
              <a:srgbClr val="FFCC0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1600200" y="4133850"/>
            <a:ext cx="7391400" cy="0"/>
          </a:xfrm>
          <a:prstGeom prst="line">
            <a:avLst/>
          </a:prstGeom>
          <a:noFill/>
          <a:ln w="19050">
            <a:solidFill>
              <a:srgbClr val="FFCC0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4762500" y="4324350"/>
            <a:ext cx="4572000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th-TH" sz="3600" b="1">
                <a:solidFill>
                  <a:srgbClr val="45EFF3"/>
                </a:solidFill>
                <a:latin typeface="Angsana New" charset="-34"/>
                <a:cs typeface="FreesiaUPC" pitchFamily="34" charset="-34"/>
              </a:rPr>
              <a:t>ศาลต้องแสวงหาข้อเท็จจริง</a:t>
            </a:r>
            <a:r>
              <a:rPr lang="th-TH" sz="3200" b="1">
                <a:solidFill>
                  <a:srgbClr val="45EFF3"/>
                </a:solidFill>
                <a:latin typeface="Angsana New" charset="-34"/>
                <a:cs typeface="FreesiaUPC" pitchFamily="34" charset="-34"/>
              </a:rPr>
              <a:t>  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th-TH" sz="3200" b="1">
                <a:solidFill>
                  <a:srgbClr val="45EFF3"/>
                </a:solidFill>
                <a:latin typeface="Angsana New" charset="-34"/>
                <a:cs typeface="FreesiaUPC" pitchFamily="34" charset="-34"/>
              </a:rPr>
              <a:t>ตัดสินอยู่บนพื้นฐานความเป็นจริง</a:t>
            </a:r>
            <a:endParaRPr lang="en-US" sz="3200" b="1">
              <a:solidFill>
                <a:srgbClr val="45EFF3"/>
              </a:solidFill>
              <a:latin typeface="Angsana New" charset="-34"/>
              <a:cs typeface="FreesiaUPC" pitchFamily="34" charset="-34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th-TH" sz="3200" b="1">
                <a:solidFill>
                  <a:srgbClr val="45EFF3"/>
                </a:solidFill>
                <a:latin typeface="Angsana New" charset="-34"/>
                <a:cs typeface="FreesiaUPC" pitchFamily="34" charset="-34"/>
              </a:rPr>
              <a:t>  ผลของคำพิพากษาอาจกระทบ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th-TH" sz="3200" b="1">
                <a:solidFill>
                  <a:srgbClr val="45EFF3"/>
                </a:solidFill>
                <a:latin typeface="Angsana New" charset="-34"/>
                <a:cs typeface="FreesiaUPC" pitchFamily="34" charset="-34"/>
              </a:rPr>
              <a:t>ต่อการบริหารราชการแผ่นดิน</a:t>
            </a:r>
          </a:p>
        </p:txBody>
      </p:sp>
      <p:sp>
        <p:nvSpPr>
          <p:cNvPr id="25625" name="AutoShape 25"/>
          <p:cNvSpPr>
            <a:spLocks noChangeArrowheads="1"/>
          </p:cNvSpPr>
          <p:nvPr/>
        </p:nvSpPr>
        <p:spPr bwMode="auto">
          <a:xfrm>
            <a:off x="3048000" y="2647950"/>
            <a:ext cx="381000" cy="1524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FEFE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5626" name="AutoShape 26"/>
          <p:cNvSpPr>
            <a:spLocks noChangeArrowheads="1"/>
          </p:cNvSpPr>
          <p:nvPr/>
        </p:nvSpPr>
        <p:spPr bwMode="auto">
          <a:xfrm>
            <a:off x="6248400" y="2590800"/>
            <a:ext cx="381000" cy="1524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FEFE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th-TH"/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5029200" y="2362200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000" b="1">
                <a:solidFill>
                  <a:srgbClr val="45EFF3"/>
                </a:solidFill>
                <a:latin typeface="Angsana New" charset="-34"/>
                <a:cs typeface="FreesiaUPC" pitchFamily="34" charset="-34"/>
              </a:rPr>
              <a:t>เอกชน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2057400" y="533400"/>
            <a:ext cx="2514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>
                <a:solidFill>
                  <a:srgbClr val="FFFF00"/>
                </a:solidFill>
                <a:cs typeface="FreesiaUPC" pitchFamily="34" charset="-34"/>
              </a:rPr>
              <a:t>ศาลยุติธรรม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5867400" y="533400"/>
            <a:ext cx="2514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>
                <a:solidFill>
                  <a:srgbClr val="45EFF3"/>
                </a:solidFill>
                <a:cs typeface="FreesiaUPC" pitchFamily="34" charset="-34"/>
              </a:rPr>
              <a:t>ศาลปกครอง</a:t>
            </a:r>
          </a:p>
        </p:txBody>
      </p:sp>
      <p:pic>
        <p:nvPicPr>
          <p:cNvPr id="25630" name="Picture 30" descr="MOVE10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693738"/>
            <a:ext cx="17526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1" name="Picture 31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76200"/>
            <a:ext cx="5826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Text Box 2"/>
          <p:cNvSpPr txBox="1">
            <a:spLocks noChangeArrowheads="1"/>
          </p:cNvSpPr>
          <p:nvPr/>
        </p:nvSpPr>
        <p:spPr bwMode="auto">
          <a:xfrm>
            <a:off x="250825" y="1820863"/>
            <a:ext cx="8642350" cy="1617662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algn="ctr">
              <a:spcBef>
                <a:spcPct val="50000"/>
              </a:spcBef>
              <a:defRPr/>
            </a:pPr>
            <a:r>
              <a:rPr lang="th-TH" sz="4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ความเป็นโมฆะของคำสั่งทางปกครอง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7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คำสั่งที่เป็นโมฆะ </a:t>
            </a:r>
            <a:r>
              <a:rPr lang="th-TH" sz="37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ต่างกับ</a:t>
            </a:r>
            <a:r>
              <a:rPr lang="th-TH" sz="37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การกระทำที่ไม่ก่อให้เกิดคำสั่งทางปกครอง</a:t>
            </a:r>
          </a:p>
        </p:txBody>
      </p:sp>
      <p:sp>
        <p:nvSpPr>
          <p:cNvPr id="97282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A4D7C1E-FB4D-4233-BACE-9A34D0283E5E}" type="slidenum">
              <a:rPr lang="en-US" sz="1400"/>
              <a:pPr algn="r"/>
              <a:t>50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Text Box 2"/>
          <p:cNvSpPr txBox="1">
            <a:spLocks noChangeArrowheads="1"/>
          </p:cNvSpPr>
          <p:nvPr/>
        </p:nvSpPr>
        <p:spPr bwMode="auto">
          <a:xfrm>
            <a:off x="323850" y="1042988"/>
            <a:ext cx="8642350" cy="493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defRPr/>
            </a:pPr>
            <a:r>
              <a:rPr lang="th-TH" sz="40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คำสั่งที่เป็นโมฆะ</a:t>
            </a:r>
            <a:r>
              <a:rPr lang="th-TH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เช่น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7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-  คำสั่งออกเป็นหนังสือ แต่ไม่ปรากฏว่าหน่วยงานใดออกคำสั่ง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7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-  คำสั่งที่ฝ่าฝืนแบบที่กฎหมายกำหนด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7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-  คำสั่งที่เรียกร้องให้ผู้รับคำสั่งกระทำการที่ไม่อาจปฏิบัติได้จริง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7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-  คำสั่งที่เรียกร้องให้ผู้รับคำสั่งกระทำผิดกฎหมายอาญา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7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-  คำสั่งที่มีเนื้อหาขัดต่อความสงบเรียบร้อยและศีลธรรมอันดี ฯลฯ</a:t>
            </a:r>
          </a:p>
        </p:txBody>
      </p:sp>
      <p:sp>
        <p:nvSpPr>
          <p:cNvPr id="99330" name="ตัวยึดหมายเลขภาพนิ่ง 5"/>
          <p:cNvSpPr txBox="1">
            <a:spLocks noGrp="1"/>
          </p:cNvSpPr>
          <p:nvPr/>
        </p:nvSpPr>
        <p:spPr bwMode="auto">
          <a:xfrm>
            <a:off x="655478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7DAF320-0DB2-42DF-86FB-92B699E41829}" type="slidenum">
              <a:rPr lang="en-US" sz="1400"/>
              <a:pPr algn="r"/>
              <a:t>51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Text Box 2"/>
          <p:cNvSpPr txBox="1">
            <a:spLocks noChangeArrowheads="1"/>
          </p:cNvSpPr>
          <p:nvPr/>
        </p:nvSpPr>
        <p:spPr bwMode="auto">
          <a:xfrm>
            <a:off x="973138" y="1217613"/>
            <a:ext cx="7343775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defRPr/>
            </a:pPr>
            <a:r>
              <a:rPr lang="th-TH" sz="40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การกระทำที่ไม่อาจก่อให้เกิดคำสั่งทางปกครองได้</a:t>
            </a:r>
            <a:r>
              <a:rPr lang="th-TH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br>
              <a:rPr lang="th-TH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4000" i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(แม้จะเข้าลักษณะเป็นคำสั่งทางปกครอง)</a:t>
            </a:r>
          </a:p>
          <a:p>
            <a:pPr marL="533400" indent="-533400">
              <a:spcBef>
                <a:spcPct val="50000"/>
              </a:spcBef>
              <a:buFontTx/>
              <a:buChar char="-"/>
              <a:defRPr/>
            </a:pPr>
            <a:r>
              <a:rPr lang="th-TH" sz="37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ผู้ออกคำสั่งไม่ได้มีฐานะเป็นเจ้าหน้าที่ของรัฐ</a:t>
            </a:r>
          </a:p>
          <a:p>
            <a:pPr marL="533400" indent="-533400">
              <a:spcBef>
                <a:spcPct val="50000"/>
              </a:spcBef>
              <a:buFontTx/>
              <a:buChar char="-"/>
              <a:defRPr/>
            </a:pPr>
            <a:r>
              <a:rPr lang="th-TH" sz="37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คำสั่งที่ไม่ได้แจ้งการสั่งการไปยังผู้รับคำสั่ง</a:t>
            </a:r>
          </a:p>
        </p:txBody>
      </p:sp>
      <p:sp>
        <p:nvSpPr>
          <p:cNvPr id="101378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4DCF520-5080-4CE0-A439-2B66FA04B01D}" type="slidenum">
              <a:rPr lang="en-US" sz="1400"/>
              <a:pPr algn="r"/>
              <a:t>52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Text Box 2"/>
          <p:cNvSpPr txBox="1">
            <a:spLocks noChangeArrowheads="1"/>
          </p:cNvSpPr>
          <p:nvPr/>
        </p:nvSpPr>
        <p:spPr bwMode="auto">
          <a:xfrm>
            <a:off x="612775" y="1525588"/>
            <a:ext cx="8207375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buFontTx/>
              <a:buChar char="-"/>
              <a:defRPr/>
            </a:pPr>
            <a:r>
              <a:rPr lang="th-TH" sz="37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คำสั่งโมฆะ ไม่มีผลบังคับผูกพันและเยียวยาไม่ได้</a:t>
            </a:r>
          </a:p>
          <a:p>
            <a:pPr marL="533400" indent="-533400">
              <a:spcBef>
                <a:spcPct val="50000"/>
              </a:spcBef>
              <a:buFontTx/>
              <a:buChar char="-"/>
              <a:defRPr/>
            </a:pPr>
            <a:r>
              <a:rPr lang="th-TH" sz="37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ผู้มีส่วนได้เสียอาจหยิบยกขึ้นกล่าวอ้างได้ตลอดเวลา</a:t>
            </a:r>
          </a:p>
          <a:p>
            <a:pPr marL="533400" indent="-533400">
              <a:spcBef>
                <a:spcPct val="50000"/>
              </a:spcBef>
              <a:buFontTx/>
              <a:buChar char="-"/>
              <a:defRPr/>
            </a:pPr>
            <a:r>
              <a:rPr lang="th-TH" sz="37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แม้ไม่มีคู่กรณีกล่าวอ้าง ศาลย่อมหยิบยกขึ้นพิจารณาได้เสมอ</a:t>
            </a:r>
          </a:p>
        </p:txBody>
      </p:sp>
      <p:sp>
        <p:nvSpPr>
          <p:cNvPr id="103426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C67FE51-14E0-4379-9E04-4E42B227D081}" type="slidenum">
              <a:rPr lang="en-US" sz="1400"/>
              <a:pPr algn="r"/>
              <a:t>53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Text Box 2"/>
          <p:cNvSpPr txBox="1">
            <a:spLocks noChangeArrowheads="1"/>
          </p:cNvSpPr>
          <p:nvPr/>
        </p:nvSpPr>
        <p:spPr bwMode="auto">
          <a:xfrm>
            <a:off x="395288" y="1520825"/>
            <a:ext cx="8208962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buFontTx/>
              <a:buChar char="-"/>
              <a:defRPr/>
            </a:pPr>
            <a:r>
              <a:rPr lang="th-TH" sz="37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คำสั่งไม่ชอบด้วยกฎหมาย ไม่ใช่คำสั่งโมฆะ จึงมีผลบังคับผูกพัน</a:t>
            </a:r>
          </a:p>
          <a:p>
            <a:pPr marL="533400" indent="-533400">
              <a:spcBef>
                <a:spcPct val="50000"/>
              </a:spcBef>
              <a:buFontTx/>
              <a:buChar char="-"/>
              <a:defRPr/>
            </a:pPr>
            <a:r>
              <a:rPr lang="th-TH" sz="37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หากผู้รับคำสั่งเห็นว่าไม่ชอบ ต้อง “โต้แย้ง” ด้วยการอุทธรณ์หรือฟ้องคดี </a:t>
            </a:r>
          </a:p>
        </p:txBody>
      </p:sp>
      <p:sp>
        <p:nvSpPr>
          <p:cNvPr id="105474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AA4BDB5-CED8-4141-889F-83C5052F4521}" type="slidenum">
              <a:rPr lang="en-US" sz="1400"/>
              <a:pPr algn="r"/>
              <a:t>54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Text Box 2"/>
          <p:cNvSpPr txBox="1">
            <a:spLocks noChangeArrowheads="1"/>
          </p:cNvSpPr>
          <p:nvPr/>
        </p:nvSpPr>
        <p:spPr bwMode="auto">
          <a:xfrm>
            <a:off x="468313" y="641350"/>
            <a:ext cx="8675687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defRPr/>
            </a:pPr>
            <a:r>
              <a:rPr lang="th-TH" sz="40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องค์กรเจ้าหน้าที่ผู้พิจารณาอุทธรณ์สามารถตรวจสอบคำสั่งได้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40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ทั้งในแง่ความชอบด้วยกฎหมายและความเหมาะสม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4000" b="1" u="sng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แต่</a:t>
            </a:r>
            <a:r>
              <a:rPr lang="th-TH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ศาลปกครองตรวจสอบได้เฉพาะความชอบด้วยกฎหมาย</a:t>
            </a:r>
            <a:r>
              <a:rPr lang="th-TH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ฉะนั้น คำสั่งทางปกครองที่ไม่เหมาะสมเชิงนโยบาย 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แต่ไม่ถึงขนาดไม่ชอบด้วยกฎหมาย ศาลย่อมไม่อาจลบล้างได้</a:t>
            </a:r>
            <a:endParaRPr lang="th-TH" sz="3700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7522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4234014-D18E-4198-8916-EEC348540809}" type="slidenum">
              <a:rPr lang="en-US" sz="1400"/>
              <a:pPr algn="r"/>
              <a:t>55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Text Box 2"/>
          <p:cNvSpPr txBox="1">
            <a:spLocks noChangeArrowheads="1"/>
          </p:cNvSpPr>
          <p:nvPr/>
        </p:nvSpPr>
        <p:spPr bwMode="auto">
          <a:xfrm>
            <a:off x="395288" y="325438"/>
            <a:ext cx="8569325" cy="598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defRPr/>
            </a:pPr>
            <a:r>
              <a:rPr lang="th-TH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การแก้ไขเยียวยาคำสั่งทางปกครองที่บกพร่อง (มาตรา 41)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กรณีต้องมีผู้ยื่นคำขอแต่ไม่มีผู้ยื่น  ให้จัดให้มีการยื่นคำขอภายหลัง (ยกเว้น </a:t>
            </a:r>
            <a:br>
              <a:rPr lang="th-TH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การยื่นคำขอมีกำหนดระยะเวลาไว้)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กรณีคำสั่งต้องจัดให้มีเหตุผล แต่ไม่ได้จัดให้มีเหตุผล ให้จัดให้มีเหตุผลภายหลัง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การรับฟังไม่สมบูรณ์หรือไม่มีการรับฟังเลย หากจัดให้มีการรับฟังสมบูรณ์ในภายหลัง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กรณีต้องให้เจ้าหน้าที่อื่นเห็นชอบก่อน แต่ปรากฏว่าไม่ได้ขอ ให้แก้ไขโดยให้เจ้าหน้าที่นั้นเห็นชอบภายหลัง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      </a:t>
            </a:r>
            <a:r>
              <a:rPr lang="th-TH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การเยียวยาตาม 2-4 ต้องกระทำให้เสร็จสิ้นก่อนสิ้นสุดกระบวนพิจารณา</a:t>
            </a:r>
            <a:br>
              <a:rPr lang="th-TH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หรือการฟ้องศาล (หากกรณีไม่ต้องอุทธรณ์)   หากคำสั่งทางปกครองมีผลผูกพันแล้ว การเยียวยาย่อมไม่อาจกระทำได้</a:t>
            </a:r>
          </a:p>
        </p:txBody>
      </p:sp>
      <p:sp>
        <p:nvSpPr>
          <p:cNvPr id="109570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0FC5D16-FC36-46B4-BB24-0AECDA641BCA}" type="slidenum">
              <a:rPr lang="en-US" sz="1400"/>
              <a:pPr algn="r"/>
              <a:t>56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Text Box 2"/>
          <p:cNvSpPr txBox="1">
            <a:spLocks noChangeArrowheads="1"/>
          </p:cNvSpPr>
          <p:nvPr/>
        </p:nvSpPr>
        <p:spPr bwMode="auto">
          <a:xfrm>
            <a:off x="1044575" y="1619250"/>
            <a:ext cx="7343775" cy="25304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 algn="ctr">
              <a:spcBef>
                <a:spcPct val="50000"/>
              </a:spcBef>
            </a:pPr>
            <a:r>
              <a:rPr lang="th-TH" sz="4000" b="1">
                <a:solidFill>
                  <a:schemeClr val="accent2"/>
                </a:solidFill>
                <a:latin typeface="Angsana New" charset="-34"/>
              </a:rPr>
              <a:t>คำสั่งทางปกครองอาจมีบางส่วนชอบด้วยกฎหมาย </a:t>
            </a:r>
          </a:p>
          <a:p>
            <a:pPr marL="533400" indent="-533400" algn="ctr">
              <a:spcBef>
                <a:spcPct val="50000"/>
              </a:spcBef>
            </a:pPr>
            <a:r>
              <a:rPr lang="th-TH" sz="4000" b="1">
                <a:solidFill>
                  <a:schemeClr val="accent2"/>
                </a:solidFill>
                <a:latin typeface="Angsana New" charset="-34"/>
              </a:rPr>
              <a:t>และบางส่วนไม่ชอบด้วยกฎหมาย </a:t>
            </a:r>
          </a:p>
          <a:p>
            <a:pPr marL="533400" indent="-533400" algn="ctr">
              <a:spcBef>
                <a:spcPct val="50000"/>
              </a:spcBef>
            </a:pPr>
            <a:r>
              <a:rPr lang="th-TH" sz="4000" b="1">
                <a:solidFill>
                  <a:schemeClr val="accent2"/>
                </a:solidFill>
                <a:latin typeface="Angsana New" charset="-34"/>
              </a:rPr>
              <a:t>กรณีเช่นนี้สามารถเพิกถอนได้เฉพาะส่วนที่ไม่ชอบ</a:t>
            </a:r>
            <a:endParaRPr lang="th-TH" sz="3700">
              <a:solidFill>
                <a:schemeClr val="accent2"/>
              </a:solidFill>
              <a:latin typeface="Angsana New" charset="-34"/>
            </a:endParaRPr>
          </a:p>
        </p:txBody>
      </p:sp>
      <p:sp>
        <p:nvSpPr>
          <p:cNvPr id="111618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2F46D89-37B3-4A2F-AC58-F1C5FF163B18}" type="slidenum">
              <a:rPr lang="en-US" sz="1400"/>
              <a:pPr algn="r"/>
              <a:t>57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Text Box 2"/>
          <p:cNvSpPr txBox="1">
            <a:spLocks noChangeArrowheads="1"/>
          </p:cNvSpPr>
          <p:nvPr/>
        </p:nvSpPr>
        <p:spPr bwMode="auto">
          <a:xfrm>
            <a:off x="611188" y="1196975"/>
            <a:ext cx="806450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algn="ctr">
              <a:spcBef>
                <a:spcPct val="50000"/>
              </a:spcBef>
              <a:defRPr/>
            </a:pPr>
            <a:r>
              <a:rPr lang="th-TH" sz="4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การเพิกถอนคำสั่งทางปกครองที่ไม่ชอบ</a:t>
            </a:r>
          </a:p>
          <a:p>
            <a:pPr marL="533400" indent="-533400" algn="ctr">
              <a:spcBef>
                <a:spcPct val="50000"/>
              </a:spcBef>
              <a:defRPr/>
            </a:pPr>
            <a:r>
              <a:rPr lang="th-TH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(กรณีผู้รับคำสั่งได้รับประโยชน์)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หลัก</a:t>
            </a:r>
            <a:r>
              <a:rPr lang="th-TH" sz="3600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 	ต้องคำนึงถึงหลักการคุ้มครองความเชื่อมั่นในความคงอยู่   </a:t>
            </a:r>
            <a:br>
              <a:rPr lang="th-TH" sz="3600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</a:br>
            <a:r>
              <a:rPr lang="th-TH" sz="3600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 	ของคำสั่งทางปกครอง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600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ฉะนั้น การเพิกถอนย่อมทำตามอำเภอใจมิได้ ต้องปฏิบัติตาม  </a:t>
            </a:r>
            <a:br>
              <a:rPr lang="th-TH" sz="3600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</a:br>
            <a:r>
              <a:rPr lang="th-TH" sz="3600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   หลักเกณฑ์ของกฎหมาย มาตรา 49-52</a:t>
            </a:r>
            <a:endParaRPr lang="th-TH" b="1">
              <a:effectLst>
                <a:outerShdw blurRad="38100" dist="38100" dir="2700000" algn="tl">
                  <a:srgbClr val="C0C0C0"/>
                </a:outerShdw>
              </a:effectLst>
              <a:cs typeface="Angsana New" pitchFamily="18" charset="-34"/>
            </a:endParaRPr>
          </a:p>
        </p:txBody>
      </p:sp>
      <p:sp>
        <p:nvSpPr>
          <p:cNvPr id="113666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2DC6B80-4565-4A20-8CC1-64F15F6ACCF9}" type="slidenum">
              <a:rPr lang="en-US" sz="1400"/>
              <a:pPr algn="r"/>
              <a:t>58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Text Box 2"/>
          <p:cNvSpPr txBox="1">
            <a:spLocks noChangeArrowheads="1"/>
          </p:cNvSpPr>
          <p:nvPr/>
        </p:nvSpPr>
        <p:spPr bwMode="auto">
          <a:xfrm>
            <a:off x="611188" y="1196975"/>
            <a:ext cx="8064500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algn="ctr">
              <a:spcBef>
                <a:spcPct val="50000"/>
              </a:spcBef>
              <a:defRPr/>
            </a:pPr>
            <a:r>
              <a:rPr lang="th-TH" sz="4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การเพิกถอนคำสั่งทางปกครองที่ไม่ชอบ</a:t>
            </a:r>
          </a:p>
          <a:p>
            <a:pPr marL="533400" indent="-533400" algn="ctr">
              <a:spcBef>
                <a:spcPct val="50000"/>
              </a:spcBef>
              <a:defRPr/>
            </a:pPr>
            <a:r>
              <a:rPr lang="th-TH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(กรณีเป็นภาระแก่ผู้รับคำสั่ง)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หลัก</a:t>
            </a:r>
            <a:r>
              <a:rPr lang="th-TH" sz="3600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 	เจ้าหน้าที่ผู้ออกคำสั่งและผู้รับคำสั่งล้วนได้ประโยชน์    </a:t>
            </a:r>
            <a:br>
              <a:rPr lang="th-TH" sz="3600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</a:br>
            <a:r>
              <a:rPr lang="th-TH" sz="3600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   จากการเพิกถอน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600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ฉะนั้น การเพิกถอนคำสั่งอยู่ที่ดุลพินิจของเจ้าหน้าที่</a:t>
            </a:r>
            <a:endParaRPr lang="th-TH" b="1">
              <a:effectLst>
                <a:outerShdw blurRad="38100" dist="38100" dir="2700000" algn="tl">
                  <a:srgbClr val="C0C0C0"/>
                </a:outerShdw>
              </a:effectLst>
              <a:cs typeface="Angsana New" pitchFamily="18" charset="-34"/>
            </a:endParaRPr>
          </a:p>
        </p:txBody>
      </p:sp>
      <p:sp>
        <p:nvSpPr>
          <p:cNvPr id="115714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CF2ABB8-57C2-433A-AE97-60AFF7CC1E52}" type="slidenum">
              <a:rPr lang="en-US" sz="1400"/>
              <a:pPr algn="r"/>
              <a:t>59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ตัวยึดหมายเลขภาพนิ่ง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5C595AD-342A-4CDC-8F7D-D649AEEF781E}" type="slidenum">
              <a:rPr lang="en-US" sz="1400"/>
              <a:pPr algn="r"/>
              <a:t>6</a:t>
            </a:fld>
            <a:endParaRPr lang="th-TH" sz="1400"/>
          </a:p>
        </p:txBody>
      </p:sp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1905000" y="314325"/>
            <a:ext cx="43719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Angsana New"/>
                <a:cs typeface="Angsana New"/>
              </a:rPr>
              <a:t>อำนาจของศาลปกครอง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62000" y="1201738"/>
            <a:ext cx="8305800" cy="497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buFontTx/>
              <a:buAutoNum type="arabicPeriod"/>
            </a:pPr>
            <a:r>
              <a:rPr lang="th-TH" sz="3200">
                <a:solidFill>
                  <a:schemeClr val="accent2"/>
                </a:solidFill>
                <a:latin typeface="Angsana New" charset="-34"/>
              </a:rPr>
              <a:t>ข้อพิพาทระหว่าง </a:t>
            </a:r>
            <a:r>
              <a:rPr lang="en-US" sz="3200">
                <a:solidFill>
                  <a:schemeClr val="accent2"/>
                </a:solidFill>
              </a:rPr>
              <a:t>“</a:t>
            </a:r>
            <a:r>
              <a:rPr lang="th-TH" sz="3200">
                <a:solidFill>
                  <a:schemeClr val="accent2"/>
                </a:solidFill>
                <a:latin typeface="Angsana New" charset="-34"/>
              </a:rPr>
              <a:t>รัฐ</a:t>
            </a:r>
            <a:r>
              <a:rPr lang="en-US" sz="3200">
                <a:solidFill>
                  <a:schemeClr val="accent2"/>
                </a:solidFill>
              </a:rPr>
              <a:t>”</a:t>
            </a:r>
            <a:r>
              <a:rPr lang="th-TH" sz="3200">
                <a:solidFill>
                  <a:schemeClr val="accent2"/>
                </a:solidFill>
                <a:latin typeface="Angsana New" charset="-34"/>
              </a:rPr>
              <a:t> หรือ </a:t>
            </a:r>
            <a:r>
              <a:rPr lang="en-US" sz="3200">
                <a:solidFill>
                  <a:schemeClr val="accent2"/>
                </a:solidFill>
              </a:rPr>
              <a:t>“</a:t>
            </a:r>
            <a:r>
              <a:rPr lang="th-TH" sz="3200">
                <a:solidFill>
                  <a:schemeClr val="accent2"/>
                </a:solidFill>
                <a:latin typeface="Angsana New" charset="-34"/>
              </a:rPr>
              <a:t>เจ้าหน้าที่ของรัฐ  กับ </a:t>
            </a:r>
            <a:r>
              <a:rPr lang="en-US" sz="3200">
                <a:solidFill>
                  <a:schemeClr val="accent2"/>
                </a:solidFill>
              </a:rPr>
              <a:t>“</a:t>
            </a:r>
            <a:r>
              <a:rPr lang="th-TH" sz="3200">
                <a:solidFill>
                  <a:schemeClr val="accent2"/>
                </a:solidFill>
                <a:latin typeface="Angsana New" charset="-34"/>
              </a:rPr>
              <a:t>เอกชน</a:t>
            </a:r>
            <a:r>
              <a:rPr lang="th-TH" sz="3200">
                <a:solidFill>
                  <a:schemeClr val="accent2"/>
                </a:solidFill>
              </a:rPr>
              <a:t>”</a:t>
            </a:r>
            <a:endParaRPr lang="th-TH" sz="3200">
              <a:solidFill>
                <a:schemeClr val="accent2"/>
              </a:solidFill>
              <a:latin typeface="Angsana New" charset="-34"/>
            </a:endParaRPr>
          </a:p>
          <a:p>
            <a:pPr marL="533400" indent="-533400">
              <a:spcBef>
                <a:spcPct val="50000"/>
              </a:spcBef>
            </a:pPr>
            <a:r>
              <a:rPr lang="th-TH" sz="3200">
                <a:solidFill>
                  <a:srgbClr val="009900"/>
                </a:solidFill>
                <a:latin typeface="Angsana New" charset="-34"/>
              </a:rPr>
              <a:t>                                     </a:t>
            </a:r>
            <a:r>
              <a:rPr lang="th-TH" sz="3200">
                <a:solidFill>
                  <a:srgbClr val="006600"/>
                </a:solidFill>
                <a:latin typeface="Angsana New" charset="-34"/>
              </a:rPr>
              <a:t>หรือ</a:t>
            </a:r>
          </a:p>
          <a:p>
            <a:pPr marL="533400" indent="-533400">
              <a:spcBef>
                <a:spcPct val="50000"/>
              </a:spcBef>
            </a:pPr>
            <a:r>
              <a:rPr lang="th-TH" sz="3200">
                <a:solidFill>
                  <a:schemeClr val="accent2"/>
                </a:solidFill>
                <a:latin typeface="Angsana New" charset="-34"/>
              </a:rPr>
              <a:t>	ข้อพิพาทระหว่าง </a:t>
            </a:r>
            <a:r>
              <a:rPr lang="en-US" sz="3200">
                <a:solidFill>
                  <a:schemeClr val="accent2"/>
                </a:solidFill>
              </a:rPr>
              <a:t>“</a:t>
            </a:r>
            <a:r>
              <a:rPr lang="th-TH" sz="3200">
                <a:solidFill>
                  <a:schemeClr val="accent2"/>
                </a:solidFill>
                <a:latin typeface="Angsana New" charset="-34"/>
              </a:rPr>
              <a:t>รัฐ</a:t>
            </a:r>
            <a:r>
              <a:rPr lang="en-US" sz="3200">
                <a:solidFill>
                  <a:schemeClr val="accent2"/>
                </a:solidFill>
              </a:rPr>
              <a:t>”</a:t>
            </a:r>
            <a:r>
              <a:rPr lang="th-TH" sz="3200">
                <a:solidFill>
                  <a:schemeClr val="accent2"/>
                </a:solidFill>
                <a:latin typeface="Angsana New" charset="-34"/>
              </a:rPr>
              <a:t> หรือ </a:t>
            </a:r>
            <a:r>
              <a:rPr lang="en-US" sz="3200">
                <a:solidFill>
                  <a:schemeClr val="accent2"/>
                </a:solidFill>
              </a:rPr>
              <a:t>“</a:t>
            </a:r>
            <a:r>
              <a:rPr lang="th-TH" sz="3200">
                <a:solidFill>
                  <a:schemeClr val="accent2"/>
                </a:solidFill>
                <a:latin typeface="Angsana New" charset="-34"/>
              </a:rPr>
              <a:t>เจ้าหน้าที่ของรัฐ</a:t>
            </a:r>
            <a:r>
              <a:rPr lang="en-US" sz="3200">
                <a:solidFill>
                  <a:schemeClr val="accent2"/>
                </a:solidFill>
              </a:rPr>
              <a:t>”</a:t>
            </a:r>
            <a:r>
              <a:rPr lang="th-TH" sz="3200">
                <a:solidFill>
                  <a:schemeClr val="accent2"/>
                </a:solidFill>
                <a:latin typeface="Angsana New" charset="-34"/>
              </a:rPr>
              <a:t> ด้วยกันเอง</a:t>
            </a:r>
          </a:p>
          <a:p>
            <a:pPr marL="533400" indent="-533400">
              <a:spcBef>
                <a:spcPct val="50000"/>
              </a:spcBef>
            </a:pPr>
            <a:r>
              <a:rPr lang="th-TH" sz="3200">
                <a:solidFill>
                  <a:schemeClr val="accent2"/>
                </a:solidFill>
                <a:latin typeface="Angsana New" charset="-34"/>
              </a:rPr>
              <a:t>	</a:t>
            </a:r>
            <a:r>
              <a:rPr lang="th-TH" sz="3200">
                <a:solidFill>
                  <a:srgbClr val="FF3399"/>
                </a:solidFill>
                <a:latin typeface="Angsana New" charset="-34"/>
              </a:rPr>
              <a:t>	                       </a:t>
            </a:r>
            <a:r>
              <a:rPr lang="th-TH" sz="3200">
                <a:solidFill>
                  <a:srgbClr val="CC0000"/>
                </a:solidFill>
                <a:latin typeface="Angsana New" charset="-34"/>
              </a:rPr>
              <a:t>และ</a:t>
            </a:r>
          </a:p>
          <a:p>
            <a:pPr marL="533400" indent="-533400">
              <a:spcBef>
                <a:spcPct val="50000"/>
              </a:spcBef>
              <a:buFontTx/>
              <a:buAutoNum type="arabicPeriod" startAt="2"/>
            </a:pPr>
            <a:r>
              <a:rPr lang="th-TH" sz="3200">
                <a:solidFill>
                  <a:schemeClr val="accent2"/>
                </a:solidFill>
                <a:latin typeface="Angsana New" charset="-34"/>
              </a:rPr>
              <a:t>ข้อพิพาทนั้นต้องเนื่องมาจากการกระทำ </a:t>
            </a:r>
            <a:r>
              <a:rPr lang="en-US" sz="3200">
                <a:solidFill>
                  <a:schemeClr val="accent2"/>
                </a:solidFill>
                <a:latin typeface="Angsana New" charset="-34"/>
              </a:rPr>
              <a:t>/</a:t>
            </a:r>
            <a:r>
              <a:rPr lang="th-TH" sz="3200">
                <a:solidFill>
                  <a:schemeClr val="accent2"/>
                </a:solidFill>
                <a:latin typeface="Angsana New" charset="-34"/>
              </a:rPr>
              <a:t> ละเว้นกระทำ                      </a:t>
            </a:r>
          </a:p>
          <a:p>
            <a:pPr marL="533400" indent="-533400">
              <a:spcBef>
                <a:spcPct val="50000"/>
              </a:spcBef>
            </a:pPr>
            <a:r>
              <a:rPr lang="th-TH" sz="3200">
                <a:solidFill>
                  <a:schemeClr val="accent2"/>
                </a:solidFill>
                <a:latin typeface="Angsana New" charset="-34"/>
              </a:rPr>
              <a:t>         ที่รัฐหรือเจ้าหน้าที่ของรัฐต้องปฏิบัติตามกฎหมาย  หรือต้องรับผิดชอบ</a:t>
            </a:r>
          </a:p>
          <a:p>
            <a:pPr marL="533400" indent="-533400">
              <a:spcBef>
                <a:spcPct val="50000"/>
              </a:spcBef>
            </a:pPr>
            <a:r>
              <a:rPr lang="th-TH" sz="3200">
                <a:solidFill>
                  <a:schemeClr val="accent2"/>
                </a:solidFill>
                <a:latin typeface="Angsana New" charset="-34"/>
              </a:rPr>
              <a:t>         ในการปฏิบัติหน้าที่ตามกฎหมาย</a:t>
            </a:r>
            <a:endParaRPr lang="en-US" sz="3200">
              <a:solidFill>
                <a:schemeClr val="accent2"/>
              </a:solidFill>
              <a:latin typeface="Angsana New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Text Box 2"/>
          <p:cNvSpPr txBox="1">
            <a:spLocks noChangeArrowheads="1"/>
          </p:cNvSpPr>
          <p:nvPr/>
        </p:nvSpPr>
        <p:spPr bwMode="auto">
          <a:xfrm>
            <a:off x="611188" y="1196975"/>
            <a:ext cx="80645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algn="ctr">
              <a:spcBef>
                <a:spcPct val="50000"/>
              </a:spcBef>
              <a:defRPr/>
            </a:pPr>
            <a:r>
              <a:rPr lang="th-TH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การเพิกถอนคำสั่งทางปกครองที่ชอบ</a:t>
            </a:r>
          </a:p>
          <a:p>
            <a:pPr marL="533400" indent="-533400" algn="ctr">
              <a:spcBef>
                <a:spcPct val="50000"/>
              </a:spcBef>
              <a:defRPr/>
            </a:pPr>
            <a:r>
              <a:rPr lang="th-TH" sz="3600" b="1">
                <a:solidFill>
                  <a:srgbClr val="FF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(กรณีผู้รับคำสั่งได้ประโยชน์)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หลัก</a:t>
            </a:r>
            <a:r>
              <a:rPr lang="th-TH" sz="3600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 	ยกเลิกยากมาก เพราะกฎหมายคุ้มครอง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3600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ฉะนั้น จะยกเลิกได้ต้องมีเหตุตามมาตรา 53 วรรคสอง เท่านั้น</a:t>
            </a:r>
            <a:endParaRPr lang="th-TH" b="1">
              <a:effectLst>
                <a:outerShdw blurRad="38100" dist="38100" dir="2700000" algn="tl">
                  <a:srgbClr val="C0C0C0"/>
                </a:outerShdw>
              </a:effectLst>
              <a:cs typeface="Angsana New" pitchFamily="18" charset="-34"/>
            </a:endParaRPr>
          </a:p>
        </p:txBody>
      </p:sp>
      <p:sp>
        <p:nvSpPr>
          <p:cNvPr id="117762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4FA5CE5-A293-451C-977C-393632E221C1}" type="slidenum">
              <a:rPr lang="en-US" sz="1400"/>
              <a:pPr algn="r"/>
              <a:t>60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Text Box 2"/>
          <p:cNvSpPr txBox="1">
            <a:spLocks noChangeArrowheads="1"/>
          </p:cNvSpPr>
          <p:nvPr/>
        </p:nvSpPr>
        <p:spPr bwMode="auto">
          <a:xfrm>
            <a:off x="250825" y="1196975"/>
            <a:ext cx="8642350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algn="ctr">
              <a:spcBef>
                <a:spcPct val="50000"/>
              </a:spcBef>
              <a:defRPr/>
            </a:pPr>
            <a:r>
              <a:rPr lang="th-TH" sz="4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การเพิกถอนคำสั่งทางปกครองที่ชอบ</a:t>
            </a:r>
          </a:p>
          <a:p>
            <a:pPr marL="533400" indent="-533400" algn="ctr">
              <a:spcBef>
                <a:spcPct val="50000"/>
              </a:spcBef>
              <a:defRPr/>
            </a:pPr>
            <a:r>
              <a:rPr lang="th-TH" sz="3600" b="1">
                <a:solidFill>
                  <a:srgbClr val="FF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(กรณีเป็นภาระแก่ผู้รับคำสั่ง)</a:t>
            </a:r>
          </a:p>
          <a:p>
            <a:pPr marL="533400" indent="-533400">
              <a:spcBef>
                <a:spcPct val="50000"/>
              </a:spcBef>
              <a:defRPr/>
            </a:pPr>
            <a:r>
              <a:rPr lang="th-TH" sz="4000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การยกเลิกต้องคำนึงถึงประโยชน์ของบุคคลภายนอกประกอบ </a:t>
            </a:r>
            <a:br>
              <a:rPr lang="th-TH" sz="4000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</a:br>
            <a:r>
              <a:rPr lang="th-TH" sz="4000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                 </a:t>
            </a:r>
            <a:r>
              <a:rPr lang="th-TH" sz="3600" b="1"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(มาตรา 53 วรรคหนึ่ง)</a:t>
            </a:r>
          </a:p>
        </p:txBody>
      </p:sp>
      <p:sp>
        <p:nvSpPr>
          <p:cNvPr id="119810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7DBC55D-DA24-4A9F-B831-399BD1624316}" type="slidenum">
              <a:rPr lang="en-US" sz="1400"/>
              <a:pPr algn="r"/>
              <a:t>61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Text Box 2"/>
          <p:cNvSpPr txBox="1">
            <a:spLocks noChangeArrowheads="1"/>
          </p:cNvSpPr>
          <p:nvPr/>
        </p:nvSpPr>
        <p:spPr bwMode="auto">
          <a:xfrm>
            <a:off x="395288" y="658813"/>
            <a:ext cx="864235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defRPr/>
            </a:pPr>
            <a:r>
              <a:rPr lang="th-TH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การอุทธรณ์คำสั่ง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sz="40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ให้ยื่นอุทธรณ์ต่อเจ้าหน้าที่ผู้ออกคำสั่ง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sz="40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ถ้าเจ้าหน้าที่เห็นด้วยก็แก้ไขคำสั่ง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sz="40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ถ้าเจ้าหน้าที่ไม่เห็นด้วย ให้รายงานไปยังผู้บังคับบัญชา</a:t>
            </a:r>
            <a:br>
              <a:rPr lang="th-TH" sz="40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40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เพื่อวินิจฉัยสั่งการ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sz="40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ผู้บังคับบัญชาสามารถทบทวนคำสั่งแก้ไขคำสั่ง</a:t>
            </a:r>
            <a:br>
              <a:rPr lang="th-TH" sz="40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40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ไม่ว่าในทางเป็นคุณ เป็นโทษ แก่ผู้อุทธรณ์ได้</a:t>
            </a:r>
          </a:p>
        </p:txBody>
      </p:sp>
      <p:sp>
        <p:nvSpPr>
          <p:cNvPr id="121858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8A2C7BF-B5FC-471E-806C-99DFA396CE5B}" type="slidenum">
              <a:rPr lang="en-US" sz="1400"/>
              <a:pPr algn="r"/>
              <a:t>62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Text Box 2"/>
          <p:cNvSpPr txBox="1">
            <a:spLocks noChangeArrowheads="1"/>
          </p:cNvSpPr>
          <p:nvPr/>
        </p:nvSpPr>
        <p:spPr bwMode="auto">
          <a:xfrm>
            <a:off x="250825" y="1196975"/>
            <a:ext cx="8642350" cy="444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algn="ctr">
              <a:spcBef>
                <a:spcPct val="50000"/>
              </a:spcBef>
              <a:defRPr/>
            </a:pPr>
            <a:r>
              <a:rPr lang="th-TH" sz="44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คำสั่งที่ล่วงเลยระยะเวลาอุทธรณ์   </a:t>
            </a:r>
            <a:br>
              <a:rPr lang="th-TH" sz="4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4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ย่อมมีผลบังคับผูกพันให้ผู้รับคำสั่งต้องปฏิบัติ </a:t>
            </a:r>
            <a:br>
              <a:rPr lang="th-TH" sz="4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4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ผู้นั้นจะมาอุทธรณ์หรือฟ้องต่อศาลปกครองไม่ได้แล้ว   (เพราะไม่ได้อุทธรณ์)</a:t>
            </a:r>
            <a:r>
              <a:rPr lang="th-TH" sz="44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</a:p>
          <a:p>
            <a:pPr marL="533400" indent="-533400" algn="ctr">
              <a:spcBef>
                <a:spcPct val="50000"/>
              </a:spcBef>
              <a:defRPr/>
            </a:pPr>
            <a:r>
              <a:rPr lang="th-TH" sz="44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ทั้งนี้ เพื่อความมั่นคงแน่นอนแห่งสิทธิ หน้าที่ และประสิทธิภาพในการบริหารราชการแผ่นดิน</a:t>
            </a:r>
            <a:endParaRPr lang="th-TH" sz="36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3906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FC1C6F2-86BF-4E93-8198-21F7781771B8}" type="slidenum">
              <a:rPr lang="en-US" sz="1400"/>
              <a:pPr algn="r"/>
              <a:t>63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Text Box 2"/>
          <p:cNvSpPr txBox="1">
            <a:spLocks noChangeArrowheads="1"/>
          </p:cNvSpPr>
          <p:nvPr/>
        </p:nvSpPr>
        <p:spPr bwMode="auto">
          <a:xfrm>
            <a:off x="1042988" y="620713"/>
            <a:ext cx="6985000" cy="579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defRPr/>
            </a:pPr>
            <a:r>
              <a:rPr lang="th-TH" sz="3800" b="1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เงื่อนไขในทางแบบพิธี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กระทำโดยองค์กร เจ้าหน้าที่ ผู้มีอำนาจ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ใช้อำนาจในเขตพื้นที่ที่ตนมีอำนาจ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  <a:defRPr/>
            </a:pPr>
            <a:r>
              <a:rPr lang="th-TH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ดำเนินการตามกระบวนการขั้นตอนตามกฎหมาย เช่น</a:t>
            </a:r>
          </a:p>
          <a:p>
            <a:pPr marL="990600" lvl="1" indent="-533400">
              <a:spcBef>
                <a:spcPct val="50000"/>
              </a:spcBef>
              <a:defRPr/>
            </a:pPr>
            <a:r>
              <a:rPr lang="th-TH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-  รับฟังคู่กรณี</a:t>
            </a:r>
          </a:p>
          <a:p>
            <a:pPr marL="990600" lvl="1" indent="-533400">
              <a:spcBef>
                <a:spcPct val="50000"/>
              </a:spcBef>
              <a:defRPr/>
            </a:pPr>
            <a:r>
              <a:rPr lang="th-TH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-  ขอความเห็นชอบหน่วยงานอื่นตามขั้นตอน</a:t>
            </a:r>
          </a:p>
          <a:p>
            <a:pPr marL="990600" lvl="1" indent="-533400">
              <a:spcBef>
                <a:spcPct val="50000"/>
              </a:spcBef>
              <a:defRPr/>
            </a:pPr>
            <a:r>
              <a:rPr lang="th-TH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-  มีรูปแบบตามที่กฎหมายกำหนด</a:t>
            </a:r>
          </a:p>
          <a:p>
            <a:pPr marL="990600" lvl="1" indent="-533400">
              <a:spcBef>
                <a:spcPct val="50000"/>
              </a:spcBef>
              <a:defRPr/>
            </a:pPr>
            <a:r>
              <a:rPr lang="th-TH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	-  จัดให้มีเหตุผลไว้ในคำสั่ง</a:t>
            </a:r>
          </a:p>
        </p:txBody>
      </p:sp>
      <p:sp>
        <p:nvSpPr>
          <p:cNvPr id="125954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3E5BDF9-D0E2-47AF-AE00-12B32B8EC424}" type="slidenum">
              <a:rPr lang="en-US" sz="1400"/>
              <a:pPr algn="r"/>
              <a:t>64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8E8B92C-AAF6-4AFA-B081-FA8EA13E33D2}" type="slidenum">
              <a:rPr lang="en-US" sz="1400"/>
              <a:pPr algn="r"/>
              <a:t>65</a:t>
            </a:fld>
            <a:endParaRPr lang="th-TH" sz="1400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76200"/>
            <a:ext cx="8153400" cy="1143000"/>
          </a:xfr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th-TH" sz="7200" b="1" smtClean="0">
                <a:solidFill>
                  <a:schemeClr val="bg1"/>
                </a:solidFill>
                <a:latin typeface="Angsana New" pitchFamily="18" charset="-34"/>
              </a:rPr>
              <a:t>คำสั่งทางปกครอง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95400"/>
            <a:ext cx="4343400" cy="5334000"/>
          </a:xfrm>
          <a:solidFill>
            <a:srgbClr val="FFFF00"/>
          </a:solidFill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z="3600" b="1" smtClean="0">
                <a:solidFill>
                  <a:schemeClr val="accent2"/>
                </a:solidFill>
                <a:latin typeface="Angsana New" charset="-34"/>
              </a:rPr>
              <a:t>1. </a:t>
            </a:r>
            <a:r>
              <a:rPr lang="th-TH" sz="3600" b="1" smtClean="0">
                <a:solidFill>
                  <a:schemeClr val="accent2"/>
                </a:solidFill>
                <a:latin typeface="Angsana New" charset="-34"/>
              </a:rPr>
              <a:t>เจ้าหน้าที่</a:t>
            </a:r>
          </a:p>
          <a:p>
            <a:pPr marL="533400" indent="-533400" eaLnBrk="1" hangingPunct="1">
              <a:buFontTx/>
              <a:buNone/>
            </a:pPr>
            <a:r>
              <a:rPr lang="en-US" sz="3600" b="1" smtClean="0">
                <a:solidFill>
                  <a:schemeClr val="accent2"/>
                </a:solidFill>
                <a:latin typeface="Angsana New" charset="-34"/>
              </a:rPr>
              <a:t>2.</a:t>
            </a:r>
            <a:r>
              <a:rPr lang="th-TH" sz="3600" b="1" smtClean="0">
                <a:solidFill>
                  <a:schemeClr val="accent2"/>
                </a:solidFill>
                <a:latin typeface="Angsana New" charset="-34"/>
              </a:rPr>
              <a:t> คู่กรณี</a:t>
            </a:r>
          </a:p>
          <a:p>
            <a:pPr marL="533400" indent="-533400" eaLnBrk="1" hangingPunct="1">
              <a:buFontTx/>
              <a:buNone/>
            </a:pPr>
            <a:r>
              <a:rPr lang="en-US" sz="3600" b="1" smtClean="0">
                <a:latin typeface="Angsana New" charset="-34"/>
              </a:rPr>
              <a:t>3. </a:t>
            </a:r>
            <a:r>
              <a:rPr lang="th-TH" sz="3600" b="1" smtClean="0">
                <a:latin typeface="Angsana New" charset="-34"/>
              </a:rPr>
              <a:t> การพิจารณาทางปกครอง</a:t>
            </a:r>
          </a:p>
          <a:p>
            <a:pPr marL="533400" indent="-533400" eaLnBrk="1" hangingPunct="1">
              <a:buFontTx/>
              <a:buNone/>
            </a:pPr>
            <a:r>
              <a:rPr lang="en-US" sz="3600" b="1" smtClean="0">
                <a:latin typeface="Angsana New" charset="-34"/>
              </a:rPr>
              <a:t>4. </a:t>
            </a:r>
            <a:r>
              <a:rPr lang="th-TH" sz="3600" b="1" smtClean="0">
                <a:latin typeface="Angsana New" charset="-34"/>
              </a:rPr>
              <a:t>รูปแบบและผลของคำสั่ง</a:t>
            </a:r>
          </a:p>
          <a:p>
            <a:pPr marL="533400" indent="-533400" eaLnBrk="1" hangingPunct="1">
              <a:buFontTx/>
              <a:buNone/>
            </a:pPr>
            <a:r>
              <a:rPr lang="en-US" sz="3600" b="1" smtClean="0">
                <a:solidFill>
                  <a:schemeClr val="accent2"/>
                </a:solidFill>
                <a:latin typeface="Angsana New" charset="-34"/>
              </a:rPr>
              <a:t>5. </a:t>
            </a:r>
            <a:r>
              <a:rPr lang="th-TH" sz="3600" b="1" smtClean="0">
                <a:solidFill>
                  <a:schemeClr val="accent2"/>
                </a:solidFill>
                <a:latin typeface="Angsana New" charset="-34"/>
              </a:rPr>
              <a:t>การอุทธรณ์คำสั่งทางปกครอง</a:t>
            </a:r>
          </a:p>
          <a:p>
            <a:pPr marL="533400" indent="-533400" eaLnBrk="1" hangingPunct="1">
              <a:buFontTx/>
              <a:buNone/>
            </a:pPr>
            <a:r>
              <a:rPr lang="en-US" sz="3600" b="1" smtClean="0">
                <a:solidFill>
                  <a:schemeClr val="accent2"/>
                </a:solidFill>
                <a:latin typeface="Angsana New" charset="-34"/>
              </a:rPr>
              <a:t>6. </a:t>
            </a:r>
            <a:r>
              <a:rPr lang="th-TH" sz="3600" b="1" smtClean="0">
                <a:solidFill>
                  <a:schemeClr val="accent2"/>
                </a:solidFill>
                <a:latin typeface="Angsana New" charset="-34"/>
              </a:rPr>
              <a:t>การเพิกถอนคำสั่งทางปกครอง</a:t>
            </a:r>
          </a:p>
          <a:p>
            <a:pPr marL="533400" indent="-533400" eaLnBrk="1" hangingPunct="1">
              <a:buFontTx/>
              <a:buNone/>
            </a:pPr>
            <a:r>
              <a:rPr lang="en-US" sz="3600" b="1" smtClean="0">
                <a:solidFill>
                  <a:schemeClr val="accent2"/>
                </a:solidFill>
                <a:latin typeface="Angsana New" charset="-34"/>
              </a:rPr>
              <a:t>7. </a:t>
            </a:r>
            <a:r>
              <a:rPr lang="th-TH" sz="3600" b="1" smtClean="0">
                <a:solidFill>
                  <a:schemeClr val="accent2"/>
                </a:solidFill>
                <a:latin typeface="Angsana New" charset="-34"/>
              </a:rPr>
              <a:t>การขอให้พิจารณาใหม่</a:t>
            </a:r>
          </a:p>
          <a:p>
            <a:pPr marL="533400" indent="-533400" eaLnBrk="1" hangingPunct="1">
              <a:buFontTx/>
              <a:buNone/>
            </a:pPr>
            <a:r>
              <a:rPr lang="en-US" sz="3600" b="1" smtClean="0">
                <a:latin typeface="Angsana New" charset="-34"/>
              </a:rPr>
              <a:t>8.</a:t>
            </a:r>
            <a:r>
              <a:rPr lang="th-TH" sz="3600" b="1" smtClean="0">
                <a:latin typeface="Angsana New" charset="-34"/>
              </a:rPr>
              <a:t> การบังคับทางปกครอง</a:t>
            </a:r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4800600" y="1295400"/>
            <a:ext cx="4343400" cy="53340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spcBef>
                <a:spcPct val="20000"/>
              </a:spcBef>
              <a:buFontTx/>
              <a:buAutoNum type="arabicPeriod"/>
              <a:defRPr/>
            </a:pPr>
            <a:r>
              <a:rPr lang="th-TH" sz="3600" b="1">
                <a:effectLst>
                  <a:outerShdw blurRad="38100" dist="38100" dir="2700000" algn="tl">
                    <a:srgbClr val="FFFFFF"/>
                  </a:outerShdw>
                </a:effectLst>
                <a:cs typeface="Angsana New" pitchFamily="18" charset="-34"/>
              </a:rPr>
              <a:t>ขั้นเข้าสู่กระบวนการพิจารณา</a:t>
            </a:r>
          </a:p>
          <a:p>
            <a:pPr marL="533400" indent="-533400">
              <a:spcBef>
                <a:spcPct val="20000"/>
              </a:spcBef>
              <a:buFontTx/>
              <a:buAutoNum type="arabicPeriod"/>
              <a:defRPr/>
            </a:pPr>
            <a:endParaRPr lang="th-TH" sz="2400" b="1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533400" indent="-533400">
              <a:spcBef>
                <a:spcPct val="20000"/>
              </a:spcBef>
              <a:buFontTx/>
              <a:buAutoNum type="arabicPeriod"/>
              <a:defRPr/>
            </a:pPr>
            <a:endParaRPr lang="th-TH" sz="2400" b="1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533400" indent="-533400">
              <a:spcBef>
                <a:spcPct val="20000"/>
              </a:spcBef>
              <a:buFontTx/>
              <a:buAutoNum type="arabicPeriod"/>
              <a:defRPr/>
            </a:pPr>
            <a:r>
              <a:rPr lang="th-TH" sz="3600" b="1">
                <a:effectLst>
                  <a:outerShdw blurRad="38100" dist="38100" dir="2700000" algn="tl">
                    <a:srgbClr val="FFFFFF"/>
                  </a:outerShdw>
                </a:effectLst>
                <a:cs typeface="Angsana New" pitchFamily="18" charset="-34"/>
              </a:rPr>
              <a:t>ขั้นพิจารณาเพื่อออกคำสั่งฯ</a:t>
            </a:r>
          </a:p>
          <a:p>
            <a:pPr marL="533400" indent="-533400">
              <a:spcBef>
                <a:spcPct val="20000"/>
              </a:spcBef>
              <a:buFontTx/>
              <a:buAutoNum type="arabicPeriod"/>
              <a:defRPr/>
            </a:pPr>
            <a:r>
              <a:rPr lang="th-TH" sz="3600" b="1">
                <a:effectLst>
                  <a:outerShdw blurRad="38100" dist="38100" dir="2700000" algn="tl">
                    <a:srgbClr val="FFFFFF"/>
                  </a:outerShdw>
                </a:effectLst>
                <a:cs typeface="Angsana New" pitchFamily="18" charset="-34"/>
              </a:rPr>
              <a:t>ขั้นเสร็จกระบวนพิจารณาฯ</a:t>
            </a:r>
          </a:p>
          <a:p>
            <a:pPr marL="533400" indent="-533400">
              <a:spcBef>
                <a:spcPct val="20000"/>
              </a:spcBef>
              <a:buFontTx/>
              <a:buAutoNum type="arabicPeriod"/>
              <a:defRPr/>
            </a:pP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cs typeface="Angsana New" pitchFamily="18" charset="-34"/>
            </a:endParaRPr>
          </a:p>
          <a:p>
            <a:pPr marL="533400" indent="-533400">
              <a:spcBef>
                <a:spcPct val="20000"/>
              </a:spcBef>
              <a:buFontTx/>
              <a:buAutoNum type="arabicPeriod"/>
              <a:defRPr/>
            </a:pPr>
            <a:r>
              <a:rPr lang="th-TH" sz="3600" b="1">
                <a:effectLst>
                  <a:outerShdw blurRad="38100" dist="38100" dir="2700000" algn="tl">
                    <a:srgbClr val="FFFFFF"/>
                  </a:outerShdw>
                </a:effectLst>
                <a:cs typeface="Angsana New" pitchFamily="18" charset="-34"/>
              </a:rPr>
              <a:t>ขั้นทบทวนคำสั่งทางปกครอง</a:t>
            </a:r>
          </a:p>
          <a:p>
            <a:pPr marL="533400" indent="-533400">
              <a:spcBef>
                <a:spcPct val="20000"/>
              </a:spcBef>
              <a:buFontTx/>
              <a:buAutoNum type="arabicPeriod"/>
              <a:defRPr/>
            </a:pP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cs typeface="Angsana New" pitchFamily="18" charset="-34"/>
            </a:endParaRPr>
          </a:p>
          <a:p>
            <a:pPr marL="533400" indent="-533400">
              <a:spcBef>
                <a:spcPct val="20000"/>
              </a:spcBef>
              <a:buFontTx/>
              <a:buAutoNum type="arabicPeriod"/>
              <a:defRPr/>
            </a:pPr>
            <a:r>
              <a:rPr lang="th-TH" sz="3600" b="1">
                <a:effectLst>
                  <a:outerShdw blurRad="38100" dist="38100" dir="2700000" algn="tl">
                    <a:srgbClr val="FFFFFF"/>
                  </a:outerShdw>
                </a:effectLst>
                <a:cs typeface="Angsana New" pitchFamily="18" charset="-34"/>
              </a:rPr>
              <a:t>ขั้นบังคับตามคำสั่งฯ</a:t>
            </a:r>
          </a:p>
        </p:txBody>
      </p:sp>
      <p:sp>
        <p:nvSpPr>
          <p:cNvPr id="128005" name="AutoShape 5"/>
          <p:cNvSpPr>
            <a:spLocks/>
          </p:cNvSpPr>
          <p:nvPr/>
        </p:nvSpPr>
        <p:spPr bwMode="auto">
          <a:xfrm>
            <a:off x="4343400" y="4191000"/>
            <a:ext cx="228600" cy="1524000"/>
          </a:xfrm>
          <a:prstGeom prst="rightBrace">
            <a:avLst>
              <a:gd name="adj1" fmla="val 5555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th-TH"/>
          </a:p>
        </p:txBody>
      </p:sp>
      <p:sp>
        <p:nvSpPr>
          <p:cNvPr id="128006" name="AutoShape 6"/>
          <p:cNvSpPr>
            <a:spLocks/>
          </p:cNvSpPr>
          <p:nvPr/>
        </p:nvSpPr>
        <p:spPr bwMode="auto">
          <a:xfrm>
            <a:off x="4343400" y="1295400"/>
            <a:ext cx="228600" cy="1219200"/>
          </a:xfrm>
          <a:prstGeom prst="rightBrace">
            <a:avLst>
              <a:gd name="adj1" fmla="val 4444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th-TH"/>
          </a:p>
        </p:txBody>
      </p:sp>
      <p:sp>
        <p:nvSpPr>
          <p:cNvPr id="128007" name="ตัวยึดหมายเลขภาพนิ่ง 5"/>
          <p:cNvSpPr txBox="1">
            <a:spLocks noGrp="1"/>
          </p:cNvSpPr>
          <p:nvPr/>
        </p:nvSpPr>
        <p:spPr bwMode="auto">
          <a:xfrm>
            <a:off x="6769100" y="6464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45E5B9C-A26D-4302-8392-7EF2284E449E}" type="slidenum">
              <a:rPr lang="en-US" sz="1400"/>
              <a:pPr algn="r"/>
              <a:t>65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ตัวยึดหมายเลขภาพนิ่ง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978A1E9-0F49-4789-8BB7-F67BD9D089A9}" type="slidenum">
              <a:rPr lang="en-US" sz="1400"/>
              <a:pPr algn="r"/>
              <a:t>66</a:t>
            </a:fld>
            <a:endParaRPr lang="th-TH" sz="1400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708025"/>
            <a:ext cx="7315200" cy="587375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th-TH" sz="3200" b="1" smtClean="0">
                <a:solidFill>
                  <a:srgbClr val="FFFF00"/>
                </a:solidFill>
                <a:latin typeface="Browallia New" pitchFamily="34" charset="-34"/>
                <a:cs typeface="Browallia New" pitchFamily="34" charset="-34"/>
              </a:rPr>
              <a:t>หลักกฎหมายว่าด้วยกระบวนการพิจารณาทางปกครอง</a:t>
            </a: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304800" y="2111375"/>
            <a:ext cx="1511300" cy="22320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h-TH" sz="20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1. ชั้นการเข้าสู่กระบวนพิจารณาทางปกครอง (การกำหนด</a:t>
            </a:r>
            <a:r>
              <a:rPr lang="en-US" sz="20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      </a:t>
            </a:r>
            <a:r>
              <a:rPr lang="th-TH" sz="20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ตัวบุคคลที่จะเข้าสู่กระบวนการฯ) </a:t>
            </a: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1981200" y="2133600"/>
            <a:ext cx="1828800" cy="990600"/>
          </a:xfrm>
          <a:prstGeom prst="rec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h-TH" sz="20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2. ชั้นดำเนินการพิจารณาทางปกครอง</a:t>
            </a: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4038600" y="2159000"/>
            <a:ext cx="1447800" cy="1041400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h-TH" sz="20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3. ชั้นเสร็จ</a:t>
            </a:r>
            <a:r>
              <a:rPr lang="en-US" sz="20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     </a:t>
            </a:r>
            <a:r>
              <a:rPr lang="th-TH" sz="20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การพิจารณาทางปกครอง</a:t>
            </a:r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5715000" y="2184400"/>
            <a:ext cx="1676400" cy="86360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h-TH" sz="20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4. ชั้นทบทวนคำสั่งทางปกครอง</a:t>
            </a:r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7543800" y="2133600"/>
            <a:ext cx="1447800" cy="1219200"/>
          </a:xfrm>
          <a:prstGeom prst="rect">
            <a:avLst/>
          </a:prstGeom>
          <a:solidFill>
            <a:srgbClr val="9933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h-TH" sz="20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5. ชั้นบังคับการตามคำสั่ง</a:t>
            </a:r>
            <a:r>
              <a:rPr lang="en-US" sz="20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        </a:t>
            </a:r>
            <a:r>
              <a:rPr lang="th-TH" sz="20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ทางปกครอง</a:t>
            </a:r>
          </a:p>
        </p:txBody>
      </p:sp>
      <p:cxnSp>
        <p:nvCxnSpPr>
          <p:cNvPr id="129032" name="AutoShape 8"/>
          <p:cNvCxnSpPr>
            <a:cxnSpLocks noChangeShapeType="1"/>
            <a:stCxn id="129026" idx="2"/>
            <a:endCxn id="129027" idx="0"/>
          </p:cNvCxnSpPr>
          <p:nvPr/>
        </p:nvCxnSpPr>
        <p:spPr bwMode="auto">
          <a:xfrm rot="5400000">
            <a:off x="2484437" y="-128587"/>
            <a:ext cx="815975" cy="3663950"/>
          </a:xfrm>
          <a:prstGeom prst="bentConnector3">
            <a:avLst>
              <a:gd name="adj1" fmla="val 49801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29033" name="AutoShape 9"/>
          <p:cNvCxnSpPr>
            <a:cxnSpLocks noChangeShapeType="1"/>
          </p:cNvCxnSpPr>
          <p:nvPr/>
        </p:nvCxnSpPr>
        <p:spPr bwMode="auto">
          <a:xfrm rot="5400000">
            <a:off x="3405188" y="800100"/>
            <a:ext cx="838200" cy="1828800"/>
          </a:xfrm>
          <a:prstGeom prst="bentConnector3">
            <a:avLst>
              <a:gd name="adj1" fmla="val 48102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29034" name="AutoShape 10"/>
          <p:cNvCxnSpPr>
            <a:cxnSpLocks noChangeShapeType="1"/>
          </p:cNvCxnSpPr>
          <p:nvPr/>
        </p:nvCxnSpPr>
        <p:spPr bwMode="auto">
          <a:xfrm rot="16200000" flipH="1">
            <a:off x="5194300" y="811213"/>
            <a:ext cx="889000" cy="1828800"/>
          </a:xfrm>
          <a:prstGeom prst="bentConnector3">
            <a:avLst>
              <a:gd name="adj1" fmla="val 46606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29035" name="AutoShape 11"/>
          <p:cNvCxnSpPr>
            <a:cxnSpLocks noChangeShapeType="1"/>
          </p:cNvCxnSpPr>
          <p:nvPr/>
        </p:nvCxnSpPr>
        <p:spPr bwMode="auto">
          <a:xfrm rot="16200000" flipH="1">
            <a:off x="6062663" y="-71437"/>
            <a:ext cx="838200" cy="3543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29036" name="Rectangle 12"/>
          <p:cNvSpPr>
            <a:spLocks noChangeArrowheads="1"/>
          </p:cNvSpPr>
          <p:nvPr/>
        </p:nvSpPr>
        <p:spPr bwMode="auto">
          <a:xfrm>
            <a:off x="57150" y="4730750"/>
            <a:ext cx="1085850" cy="527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18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ฝ่ายคู่กรณี </a:t>
            </a:r>
          </a:p>
        </p:txBody>
      </p:sp>
      <p:sp>
        <p:nvSpPr>
          <p:cNvPr id="129037" name="Rectangle 13"/>
          <p:cNvSpPr>
            <a:spLocks noChangeArrowheads="1"/>
          </p:cNvSpPr>
          <p:nvPr/>
        </p:nvSpPr>
        <p:spPr bwMode="auto">
          <a:xfrm>
            <a:off x="1219200" y="4724400"/>
            <a:ext cx="11938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th-TH" sz="18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ฝ่ายเจ้าหน้าที่ของรัฐ </a:t>
            </a:r>
          </a:p>
        </p:txBody>
      </p:sp>
      <p:cxnSp>
        <p:nvCxnSpPr>
          <p:cNvPr id="129038" name="AutoShape 14"/>
          <p:cNvCxnSpPr>
            <a:cxnSpLocks noChangeShapeType="1"/>
            <a:endCxn id="129036" idx="0"/>
          </p:cNvCxnSpPr>
          <p:nvPr/>
        </p:nvCxnSpPr>
        <p:spPr bwMode="auto">
          <a:xfrm rot="5400000">
            <a:off x="636588" y="4306887"/>
            <a:ext cx="387350" cy="460375"/>
          </a:xfrm>
          <a:prstGeom prst="bentConnector3">
            <a:avLst>
              <a:gd name="adj1" fmla="val 53278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29039" name="AutoShape 15"/>
          <p:cNvCxnSpPr>
            <a:cxnSpLocks noChangeShapeType="1"/>
            <a:endCxn id="129037" idx="0"/>
          </p:cNvCxnSpPr>
          <p:nvPr/>
        </p:nvCxnSpPr>
        <p:spPr bwMode="auto">
          <a:xfrm rot="16200000" flipH="1">
            <a:off x="1247775" y="4156075"/>
            <a:ext cx="381000" cy="755650"/>
          </a:xfrm>
          <a:prstGeom prst="bentConnector3">
            <a:avLst>
              <a:gd name="adj1" fmla="val 52495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29040" name="Rectangle 16"/>
          <p:cNvSpPr>
            <a:spLocks noChangeArrowheads="1"/>
          </p:cNvSpPr>
          <p:nvPr/>
        </p:nvSpPr>
        <p:spPr bwMode="auto">
          <a:xfrm>
            <a:off x="1684338" y="5410200"/>
            <a:ext cx="1249362" cy="12477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18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หลักการพิจารณาต้องมีประสิทธิภาพ </a:t>
            </a:r>
          </a:p>
        </p:txBody>
      </p:sp>
      <p:sp>
        <p:nvSpPr>
          <p:cNvPr id="129041" name="Rectangle 17"/>
          <p:cNvSpPr>
            <a:spLocks noChangeArrowheads="1"/>
          </p:cNvSpPr>
          <p:nvPr/>
        </p:nvSpPr>
        <p:spPr bwMode="auto">
          <a:xfrm>
            <a:off x="3009900" y="5438775"/>
            <a:ext cx="1130300" cy="1219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18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หลักการพิจารณาโดย</a:t>
            </a:r>
            <a:br>
              <a:rPr lang="th-TH" sz="18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</a:br>
            <a:r>
              <a:rPr lang="th-TH" sz="18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เปิดเผย </a:t>
            </a:r>
          </a:p>
        </p:txBody>
      </p:sp>
      <p:cxnSp>
        <p:nvCxnSpPr>
          <p:cNvPr id="129042" name="AutoShape 18"/>
          <p:cNvCxnSpPr>
            <a:cxnSpLocks noChangeShapeType="1"/>
          </p:cNvCxnSpPr>
          <p:nvPr/>
        </p:nvCxnSpPr>
        <p:spPr bwMode="auto">
          <a:xfrm rot="5400000">
            <a:off x="1597025" y="4006850"/>
            <a:ext cx="2286000" cy="520700"/>
          </a:xfrm>
          <a:prstGeom prst="bentConnector3">
            <a:avLst>
              <a:gd name="adj1" fmla="val 79093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29043" name="AutoShape 19"/>
          <p:cNvCxnSpPr>
            <a:cxnSpLocks noChangeShapeType="1"/>
          </p:cNvCxnSpPr>
          <p:nvPr/>
        </p:nvCxnSpPr>
        <p:spPr bwMode="auto">
          <a:xfrm rot="16200000" flipH="1">
            <a:off x="2132012" y="3992563"/>
            <a:ext cx="2314575" cy="577850"/>
          </a:xfrm>
          <a:prstGeom prst="bentConnector3">
            <a:avLst>
              <a:gd name="adj1" fmla="val 77981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29044" name="Rectangle 20"/>
          <p:cNvSpPr>
            <a:spLocks noChangeArrowheads="1"/>
          </p:cNvSpPr>
          <p:nvPr/>
        </p:nvSpPr>
        <p:spPr bwMode="auto">
          <a:xfrm>
            <a:off x="3276600" y="3657600"/>
            <a:ext cx="1219200" cy="10668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th-TH" sz="18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หลักว่าด้วยแบบของคำสั่งทางปกครอง </a:t>
            </a:r>
          </a:p>
        </p:txBody>
      </p:sp>
      <p:sp>
        <p:nvSpPr>
          <p:cNvPr id="129045" name="Rectangle 21"/>
          <p:cNvSpPr>
            <a:spLocks noChangeArrowheads="1"/>
          </p:cNvSpPr>
          <p:nvPr/>
        </p:nvSpPr>
        <p:spPr bwMode="auto">
          <a:xfrm>
            <a:off x="4559300" y="3657600"/>
            <a:ext cx="1612900" cy="10668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th-TH" sz="18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หลักว่าด้วยการแจ้งหรือการประกาศคำสั่งทางปกครอง </a:t>
            </a:r>
          </a:p>
        </p:txBody>
      </p:sp>
      <p:cxnSp>
        <p:nvCxnSpPr>
          <p:cNvPr id="129046" name="AutoShape 22"/>
          <p:cNvCxnSpPr>
            <a:cxnSpLocks noChangeShapeType="1"/>
            <a:endCxn id="129044" idx="0"/>
          </p:cNvCxnSpPr>
          <p:nvPr/>
        </p:nvCxnSpPr>
        <p:spPr bwMode="auto">
          <a:xfrm rot="5400000">
            <a:off x="4095750" y="2990850"/>
            <a:ext cx="457200" cy="8763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29047" name="AutoShape 23"/>
          <p:cNvCxnSpPr>
            <a:cxnSpLocks noChangeShapeType="1"/>
            <a:endCxn id="129045" idx="0"/>
          </p:cNvCxnSpPr>
          <p:nvPr/>
        </p:nvCxnSpPr>
        <p:spPr bwMode="auto">
          <a:xfrm rot="16200000" flipH="1">
            <a:off x="4835525" y="3127375"/>
            <a:ext cx="457200" cy="60325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29048" name="Rectangle 24"/>
          <p:cNvSpPr>
            <a:spLocks noChangeArrowheads="1"/>
          </p:cNvSpPr>
          <p:nvPr/>
        </p:nvSpPr>
        <p:spPr bwMode="auto">
          <a:xfrm>
            <a:off x="5181600" y="5454650"/>
            <a:ext cx="762000" cy="64135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18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อุทธรณ์ </a:t>
            </a:r>
          </a:p>
        </p:txBody>
      </p:sp>
      <p:sp>
        <p:nvSpPr>
          <p:cNvPr id="129049" name="Rectangle 25"/>
          <p:cNvSpPr>
            <a:spLocks noChangeArrowheads="1"/>
          </p:cNvSpPr>
          <p:nvPr/>
        </p:nvSpPr>
        <p:spPr bwMode="auto">
          <a:xfrm>
            <a:off x="6048375" y="5441950"/>
            <a:ext cx="1009650" cy="65405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18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ทบทวน โดย จนท.</a:t>
            </a:r>
          </a:p>
        </p:txBody>
      </p:sp>
      <p:sp>
        <p:nvSpPr>
          <p:cNvPr id="129050" name="Rectangle 26"/>
          <p:cNvSpPr>
            <a:spLocks noChangeArrowheads="1"/>
          </p:cNvSpPr>
          <p:nvPr/>
        </p:nvSpPr>
        <p:spPr bwMode="auto">
          <a:xfrm>
            <a:off x="7175500" y="5435600"/>
            <a:ext cx="1206500" cy="6604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18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การขอให้พิจารณาใหม่</a:t>
            </a:r>
          </a:p>
        </p:txBody>
      </p:sp>
      <p:cxnSp>
        <p:nvCxnSpPr>
          <p:cNvPr id="129051" name="AutoShape 27"/>
          <p:cNvCxnSpPr>
            <a:cxnSpLocks noChangeShapeType="1"/>
            <a:endCxn id="129048" idx="0"/>
          </p:cNvCxnSpPr>
          <p:nvPr/>
        </p:nvCxnSpPr>
        <p:spPr bwMode="auto">
          <a:xfrm rot="5400000">
            <a:off x="4854575" y="3756025"/>
            <a:ext cx="2406650" cy="990600"/>
          </a:xfrm>
          <a:prstGeom prst="bentConnector3">
            <a:avLst>
              <a:gd name="adj1" fmla="val 78296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29052" name="AutoShape 28"/>
          <p:cNvCxnSpPr>
            <a:cxnSpLocks noChangeShapeType="1"/>
            <a:endCxn id="129049" idx="0"/>
          </p:cNvCxnSpPr>
          <p:nvPr/>
        </p:nvCxnSpPr>
        <p:spPr bwMode="auto">
          <a:xfrm rot="5400000">
            <a:off x="5356225" y="4244975"/>
            <a:ext cx="23939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9053" name="AutoShape 29"/>
          <p:cNvCxnSpPr>
            <a:cxnSpLocks noChangeShapeType="1"/>
            <a:endCxn id="129050" idx="0"/>
          </p:cNvCxnSpPr>
          <p:nvPr/>
        </p:nvCxnSpPr>
        <p:spPr bwMode="auto">
          <a:xfrm rot="16200000" flipH="1">
            <a:off x="5972175" y="3629025"/>
            <a:ext cx="2387600" cy="1225550"/>
          </a:xfrm>
          <a:prstGeom prst="bentConnector3">
            <a:avLst>
              <a:gd name="adj1" fmla="val 7912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29054" name="Rectangle 30"/>
          <p:cNvSpPr>
            <a:spLocks noChangeArrowheads="1"/>
          </p:cNvSpPr>
          <p:nvPr/>
        </p:nvSpPr>
        <p:spPr bwMode="auto">
          <a:xfrm>
            <a:off x="6759575" y="3886200"/>
            <a:ext cx="860425" cy="8715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18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สั่งให้ชำระเงิน</a:t>
            </a:r>
          </a:p>
        </p:txBody>
      </p:sp>
      <p:sp>
        <p:nvSpPr>
          <p:cNvPr id="129055" name="Rectangle 31"/>
          <p:cNvSpPr>
            <a:spLocks noChangeArrowheads="1"/>
          </p:cNvSpPr>
          <p:nvPr/>
        </p:nvSpPr>
        <p:spPr bwMode="auto">
          <a:xfrm>
            <a:off x="7696200" y="3887788"/>
            <a:ext cx="1371600" cy="86995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th-TH" sz="18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สั่งให้กระทำหรือ ละเว้นกระทำ</a:t>
            </a:r>
          </a:p>
        </p:txBody>
      </p:sp>
      <p:cxnSp>
        <p:nvCxnSpPr>
          <p:cNvPr id="129056" name="AutoShape 32"/>
          <p:cNvCxnSpPr>
            <a:cxnSpLocks noChangeShapeType="1"/>
            <a:endCxn id="129054" idx="0"/>
          </p:cNvCxnSpPr>
          <p:nvPr/>
        </p:nvCxnSpPr>
        <p:spPr bwMode="auto">
          <a:xfrm rot="5400000">
            <a:off x="7462044" y="3080544"/>
            <a:ext cx="533400" cy="1077912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29057" name="AutoShape 33"/>
          <p:cNvCxnSpPr>
            <a:cxnSpLocks noChangeShapeType="1"/>
            <a:endCxn id="129055" idx="0"/>
          </p:cNvCxnSpPr>
          <p:nvPr/>
        </p:nvCxnSpPr>
        <p:spPr bwMode="auto">
          <a:xfrm rot="16200000" flipH="1">
            <a:off x="8057356" y="3563144"/>
            <a:ext cx="534988" cy="114300"/>
          </a:xfrm>
          <a:prstGeom prst="bentConnector3">
            <a:avLst>
              <a:gd name="adj1" fmla="val 49852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29058" name="AutoShape 34"/>
          <p:cNvCxnSpPr>
            <a:cxnSpLocks noChangeShapeType="1"/>
            <a:stCxn id="129026" idx="2"/>
            <a:endCxn id="129029" idx="0"/>
          </p:cNvCxnSpPr>
          <p:nvPr/>
        </p:nvCxnSpPr>
        <p:spPr bwMode="auto">
          <a:xfrm rot="16200000" flipH="1">
            <a:off x="4311650" y="1708150"/>
            <a:ext cx="863600" cy="381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676400" y="823913"/>
            <a:ext cx="5695950" cy="609600"/>
          </a:xfrm>
          <a:solidFill>
            <a:srgbClr val="FF0000"/>
          </a:solidFill>
          <a:effectLst>
            <a:outerShdw dist="107763" dir="18900000" algn="ctr" rotWithShape="0">
              <a:srgbClr val="0066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th-TH" sz="3200" b="1" smtClean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1.  ชั้นการเข้าสู่กระบวนพิจารณาทางปกครอง</a:t>
            </a:r>
          </a:p>
        </p:txBody>
      </p:sp>
      <p:sp>
        <p:nvSpPr>
          <p:cNvPr id="249859" name="Rectangle 3"/>
          <p:cNvSpPr>
            <a:spLocks noChangeArrowheads="1"/>
          </p:cNvSpPr>
          <p:nvPr/>
        </p:nvSpPr>
        <p:spPr bwMode="auto">
          <a:xfrm>
            <a:off x="5437188" y="2209800"/>
            <a:ext cx="1876425" cy="4572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00FF00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ฝ่ายคู่กรณี</a:t>
            </a:r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1000125" y="2133600"/>
            <a:ext cx="2638425" cy="4572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00FF00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ฝ่ายเจ้าหน้าที่ของรัฐ</a:t>
            </a:r>
          </a:p>
        </p:txBody>
      </p:sp>
      <p:sp>
        <p:nvSpPr>
          <p:cNvPr id="130052" name="Rectangle 5"/>
          <p:cNvSpPr>
            <a:spLocks noChangeArrowheads="1"/>
          </p:cNvSpPr>
          <p:nvPr/>
        </p:nvSpPr>
        <p:spPr bwMode="auto">
          <a:xfrm>
            <a:off x="4495800" y="3124200"/>
            <a:ext cx="1474788" cy="6096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24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มีส่วนได้เสีย</a:t>
            </a:r>
          </a:p>
        </p:txBody>
      </p:sp>
      <p:sp>
        <p:nvSpPr>
          <p:cNvPr id="130053" name="Rectangle 6"/>
          <p:cNvSpPr>
            <a:spLocks noChangeArrowheads="1"/>
          </p:cNvSpPr>
          <p:nvPr/>
        </p:nvSpPr>
        <p:spPr bwMode="auto">
          <a:xfrm>
            <a:off x="7723188" y="3124200"/>
            <a:ext cx="1377950" cy="7620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24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การเป็น</a:t>
            </a:r>
            <a:br>
              <a:rPr lang="th-TH" sz="24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</a:br>
            <a:r>
              <a:rPr lang="th-TH" sz="24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ตัวแทน</a:t>
            </a:r>
          </a:p>
        </p:txBody>
      </p:sp>
      <p:sp>
        <p:nvSpPr>
          <p:cNvPr id="130054" name="Rectangle 7"/>
          <p:cNvSpPr>
            <a:spLocks noChangeArrowheads="1"/>
          </p:cNvSpPr>
          <p:nvPr/>
        </p:nvSpPr>
        <p:spPr bwMode="auto">
          <a:xfrm>
            <a:off x="4513263" y="4876800"/>
            <a:ext cx="1257300" cy="7620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24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บุคคลธรรมดา</a:t>
            </a:r>
          </a:p>
        </p:txBody>
      </p:sp>
      <p:sp>
        <p:nvSpPr>
          <p:cNvPr id="130055" name="Rectangle 8"/>
          <p:cNvSpPr>
            <a:spLocks noChangeArrowheads="1"/>
          </p:cNvSpPr>
          <p:nvPr/>
        </p:nvSpPr>
        <p:spPr bwMode="auto">
          <a:xfrm>
            <a:off x="5894388" y="4876800"/>
            <a:ext cx="1190625" cy="7620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24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นิติบุคคล</a:t>
            </a:r>
          </a:p>
        </p:txBody>
      </p:sp>
      <p:sp>
        <p:nvSpPr>
          <p:cNvPr id="130056" name="Rectangle 9"/>
          <p:cNvSpPr>
            <a:spLocks noChangeArrowheads="1"/>
          </p:cNvSpPr>
          <p:nvPr/>
        </p:nvSpPr>
        <p:spPr bwMode="auto">
          <a:xfrm>
            <a:off x="7265988" y="4876800"/>
            <a:ext cx="1371600" cy="7620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24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คณะบุคคล</a:t>
            </a:r>
          </a:p>
        </p:txBody>
      </p:sp>
      <p:sp>
        <p:nvSpPr>
          <p:cNvPr id="130057" name="Rectangle 10"/>
          <p:cNvSpPr>
            <a:spLocks noChangeArrowheads="1"/>
          </p:cNvSpPr>
          <p:nvPr/>
        </p:nvSpPr>
        <p:spPr bwMode="auto">
          <a:xfrm>
            <a:off x="180975" y="3109913"/>
            <a:ext cx="1781175" cy="6096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ต้องมีอำนาจ</a:t>
            </a:r>
          </a:p>
        </p:txBody>
      </p:sp>
      <p:sp>
        <p:nvSpPr>
          <p:cNvPr id="130058" name="Rectangle 11"/>
          <p:cNvSpPr>
            <a:spLocks noChangeArrowheads="1"/>
          </p:cNvSpPr>
          <p:nvPr/>
        </p:nvSpPr>
        <p:spPr bwMode="auto">
          <a:xfrm>
            <a:off x="38100" y="4953000"/>
            <a:ext cx="933450" cy="6096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24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เนื้อหา</a:t>
            </a:r>
          </a:p>
        </p:txBody>
      </p:sp>
      <p:sp>
        <p:nvSpPr>
          <p:cNvPr id="130059" name="Rectangle 12"/>
          <p:cNvSpPr>
            <a:spLocks noChangeArrowheads="1"/>
          </p:cNvSpPr>
          <p:nvPr/>
        </p:nvSpPr>
        <p:spPr bwMode="auto">
          <a:xfrm>
            <a:off x="1123950" y="4948238"/>
            <a:ext cx="990600" cy="614362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24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พื้นที่</a:t>
            </a:r>
          </a:p>
        </p:txBody>
      </p:sp>
      <p:sp>
        <p:nvSpPr>
          <p:cNvPr id="130060" name="Rectangle 13"/>
          <p:cNvSpPr>
            <a:spLocks noChangeArrowheads="1"/>
          </p:cNvSpPr>
          <p:nvPr/>
        </p:nvSpPr>
        <p:spPr bwMode="auto">
          <a:xfrm>
            <a:off x="2251075" y="4953000"/>
            <a:ext cx="1311275" cy="6096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24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ระยะเวลา</a:t>
            </a:r>
          </a:p>
        </p:txBody>
      </p:sp>
      <p:sp>
        <p:nvSpPr>
          <p:cNvPr id="130061" name="Rectangle 14"/>
          <p:cNvSpPr>
            <a:spLocks noChangeArrowheads="1"/>
          </p:cNvSpPr>
          <p:nvPr/>
        </p:nvSpPr>
        <p:spPr bwMode="auto">
          <a:xfrm>
            <a:off x="2114550" y="3100388"/>
            <a:ext cx="2335213" cy="6096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หลักความเป็นกลาง</a:t>
            </a:r>
          </a:p>
        </p:txBody>
      </p:sp>
      <p:cxnSp>
        <p:nvCxnSpPr>
          <p:cNvPr id="130062" name="AutoShape 15"/>
          <p:cNvCxnSpPr>
            <a:cxnSpLocks noChangeShapeType="1"/>
            <a:stCxn id="249858" idx="2"/>
            <a:endCxn id="249859" idx="0"/>
          </p:cNvCxnSpPr>
          <p:nvPr/>
        </p:nvCxnSpPr>
        <p:spPr bwMode="auto">
          <a:xfrm rot="16200000" flipH="1">
            <a:off x="5061744" y="896144"/>
            <a:ext cx="776287" cy="1851025"/>
          </a:xfrm>
          <a:prstGeom prst="bentConnector3">
            <a:avLst>
              <a:gd name="adj1" fmla="val 49898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0063" name="AutoShape 16"/>
          <p:cNvCxnSpPr>
            <a:cxnSpLocks noChangeShapeType="1"/>
            <a:stCxn id="249858" idx="2"/>
            <a:endCxn id="249860" idx="0"/>
          </p:cNvCxnSpPr>
          <p:nvPr/>
        </p:nvCxnSpPr>
        <p:spPr bwMode="auto">
          <a:xfrm rot="5400000">
            <a:off x="3071813" y="681038"/>
            <a:ext cx="700087" cy="2205037"/>
          </a:xfrm>
          <a:prstGeom prst="bentConnector3">
            <a:avLst>
              <a:gd name="adj1" fmla="val 54421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0064" name="AutoShape 17"/>
          <p:cNvCxnSpPr>
            <a:cxnSpLocks noChangeShapeType="1"/>
            <a:stCxn id="249860" idx="2"/>
            <a:endCxn id="130057" idx="0"/>
          </p:cNvCxnSpPr>
          <p:nvPr/>
        </p:nvCxnSpPr>
        <p:spPr bwMode="auto">
          <a:xfrm rot="5400000">
            <a:off x="1435894" y="2226469"/>
            <a:ext cx="519113" cy="1247775"/>
          </a:xfrm>
          <a:prstGeom prst="bentConnector3">
            <a:avLst>
              <a:gd name="adj1" fmla="val 49847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0065" name="AutoShape 18"/>
          <p:cNvCxnSpPr>
            <a:cxnSpLocks noChangeShapeType="1"/>
            <a:stCxn id="249860" idx="2"/>
            <a:endCxn id="130061" idx="0"/>
          </p:cNvCxnSpPr>
          <p:nvPr/>
        </p:nvCxnSpPr>
        <p:spPr bwMode="auto">
          <a:xfrm rot="16200000" flipH="1">
            <a:off x="2546350" y="2363788"/>
            <a:ext cx="509588" cy="963612"/>
          </a:xfrm>
          <a:prstGeom prst="bentConnector3">
            <a:avLst>
              <a:gd name="adj1" fmla="val 49843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0066" name="AutoShape 19"/>
          <p:cNvCxnSpPr>
            <a:cxnSpLocks noChangeShapeType="1"/>
            <a:stCxn id="130057" idx="2"/>
            <a:endCxn id="130058" idx="0"/>
          </p:cNvCxnSpPr>
          <p:nvPr/>
        </p:nvCxnSpPr>
        <p:spPr bwMode="auto">
          <a:xfrm rot="5400000">
            <a:off x="171450" y="4052888"/>
            <a:ext cx="1233487" cy="566738"/>
          </a:xfrm>
          <a:prstGeom prst="bentConnector3">
            <a:avLst>
              <a:gd name="adj1" fmla="val 49935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0067" name="AutoShape 20"/>
          <p:cNvCxnSpPr>
            <a:cxnSpLocks noChangeShapeType="1"/>
            <a:stCxn id="130057" idx="2"/>
            <a:endCxn id="130059" idx="0"/>
          </p:cNvCxnSpPr>
          <p:nvPr/>
        </p:nvCxnSpPr>
        <p:spPr bwMode="auto">
          <a:xfrm rot="16200000" flipH="1">
            <a:off x="731044" y="4060032"/>
            <a:ext cx="1228725" cy="54768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0068" name="AutoShape 21"/>
          <p:cNvCxnSpPr>
            <a:cxnSpLocks noChangeShapeType="1"/>
            <a:stCxn id="130057" idx="2"/>
            <a:endCxn id="130060" idx="0"/>
          </p:cNvCxnSpPr>
          <p:nvPr/>
        </p:nvCxnSpPr>
        <p:spPr bwMode="auto">
          <a:xfrm rot="16200000" flipH="1">
            <a:off x="1372394" y="3418682"/>
            <a:ext cx="1233487" cy="1835150"/>
          </a:xfrm>
          <a:prstGeom prst="bentConnector3">
            <a:avLst>
              <a:gd name="adj1" fmla="val 49935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0069" name="AutoShape 22"/>
          <p:cNvCxnSpPr>
            <a:cxnSpLocks noChangeShapeType="1"/>
            <a:stCxn id="249859" idx="2"/>
            <a:endCxn id="130052" idx="0"/>
          </p:cNvCxnSpPr>
          <p:nvPr/>
        </p:nvCxnSpPr>
        <p:spPr bwMode="auto">
          <a:xfrm rot="5400000">
            <a:off x="5576094" y="2324894"/>
            <a:ext cx="457200" cy="1141412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0070" name="AutoShape 23"/>
          <p:cNvCxnSpPr>
            <a:cxnSpLocks noChangeShapeType="1"/>
            <a:stCxn id="249859" idx="2"/>
            <a:endCxn id="130075" idx="0"/>
          </p:cNvCxnSpPr>
          <p:nvPr/>
        </p:nvCxnSpPr>
        <p:spPr bwMode="auto">
          <a:xfrm rot="16200000" flipH="1">
            <a:off x="6377782" y="2664618"/>
            <a:ext cx="457200" cy="46196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0071" name="AutoShape 24"/>
          <p:cNvCxnSpPr>
            <a:cxnSpLocks noChangeShapeType="1"/>
            <a:stCxn id="249859" idx="2"/>
            <a:endCxn id="130053" idx="0"/>
          </p:cNvCxnSpPr>
          <p:nvPr/>
        </p:nvCxnSpPr>
        <p:spPr bwMode="auto">
          <a:xfrm rot="16200000" flipH="1">
            <a:off x="7165182" y="1877218"/>
            <a:ext cx="457200" cy="203676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0072" name="AutoShape 25"/>
          <p:cNvCxnSpPr>
            <a:cxnSpLocks noChangeShapeType="1"/>
            <a:stCxn id="249859" idx="2"/>
            <a:endCxn id="130054" idx="0"/>
          </p:cNvCxnSpPr>
          <p:nvPr/>
        </p:nvCxnSpPr>
        <p:spPr bwMode="auto">
          <a:xfrm rot="5400000">
            <a:off x="4653757" y="3155156"/>
            <a:ext cx="2209800" cy="1233487"/>
          </a:xfrm>
          <a:prstGeom prst="bentConnector3">
            <a:avLst>
              <a:gd name="adj1" fmla="val 77801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0073" name="AutoShape 26"/>
          <p:cNvCxnSpPr>
            <a:cxnSpLocks noChangeShapeType="1"/>
            <a:stCxn id="249859" idx="2"/>
            <a:endCxn id="130055" idx="0"/>
          </p:cNvCxnSpPr>
          <p:nvPr/>
        </p:nvCxnSpPr>
        <p:spPr bwMode="auto">
          <a:xfrm rot="16200000" flipH="1">
            <a:off x="5327650" y="3714750"/>
            <a:ext cx="2209800" cy="114300"/>
          </a:xfrm>
          <a:prstGeom prst="bentConnector3">
            <a:avLst>
              <a:gd name="adj1" fmla="val 77801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0074" name="AutoShape 27"/>
          <p:cNvCxnSpPr>
            <a:cxnSpLocks noChangeShapeType="1"/>
            <a:stCxn id="249859" idx="2"/>
            <a:endCxn id="130056" idx="0"/>
          </p:cNvCxnSpPr>
          <p:nvPr/>
        </p:nvCxnSpPr>
        <p:spPr bwMode="auto">
          <a:xfrm rot="16200000" flipH="1">
            <a:off x="6058694" y="2983706"/>
            <a:ext cx="2209800" cy="1576388"/>
          </a:xfrm>
          <a:prstGeom prst="bentConnector3">
            <a:avLst>
              <a:gd name="adj1" fmla="val 77583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30075" name="Rectangle 28"/>
          <p:cNvSpPr>
            <a:spLocks noChangeArrowheads="1"/>
          </p:cNvSpPr>
          <p:nvPr/>
        </p:nvSpPr>
        <p:spPr bwMode="auto">
          <a:xfrm>
            <a:off x="6040438" y="3124200"/>
            <a:ext cx="1592262" cy="7620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24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ความสามารถของคู่กรณี</a:t>
            </a:r>
          </a:p>
        </p:txBody>
      </p:sp>
      <p:sp>
        <p:nvSpPr>
          <p:cNvPr id="130076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E08BDEC-C8B2-48C8-A768-BA1347D0C8F4}" type="slidenum">
              <a:rPr lang="en-US" sz="1400"/>
              <a:pPr algn="r"/>
              <a:t>67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47800" y="733425"/>
            <a:ext cx="6172200" cy="685800"/>
          </a:xfrm>
          <a:solidFill>
            <a:srgbClr val="FF0000"/>
          </a:solidFill>
          <a:ln>
            <a:solidFill>
              <a:schemeClr val="tx1"/>
            </a:solidFill>
          </a:ln>
          <a:effectLst>
            <a:outerShdw dist="107763" dir="18900000" algn="ctr" rotWithShape="0">
              <a:srgbClr val="0066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th-TH" sz="3200" b="1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2.  ชั้นการดำเนินกระบวนพิจารณาทางปกครอง</a:t>
            </a:r>
          </a:p>
        </p:txBody>
      </p:sp>
      <p:sp>
        <p:nvSpPr>
          <p:cNvPr id="251907" name="Rectangle 3"/>
          <p:cNvSpPr>
            <a:spLocks noChangeArrowheads="1"/>
          </p:cNvSpPr>
          <p:nvPr/>
        </p:nvSpPr>
        <p:spPr bwMode="auto">
          <a:xfrm>
            <a:off x="152400" y="2057400"/>
            <a:ext cx="3524250" cy="581025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00FF00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พิจารณาอย่างมีประสิทธิภาพ</a:t>
            </a:r>
          </a:p>
        </p:txBody>
      </p:sp>
      <p:sp>
        <p:nvSpPr>
          <p:cNvPr id="132099" name="Rectangle 4"/>
          <p:cNvSpPr>
            <a:spLocks noChangeArrowheads="1"/>
          </p:cNvSpPr>
          <p:nvPr/>
        </p:nvSpPr>
        <p:spPr bwMode="auto">
          <a:xfrm>
            <a:off x="381000" y="3095625"/>
            <a:ext cx="3124200" cy="942975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ใช้หลักการไต่สวนในการแสวงหาข้อเท็จจริง</a:t>
            </a:r>
          </a:p>
        </p:txBody>
      </p:sp>
      <p:sp>
        <p:nvSpPr>
          <p:cNvPr id="132100" name="Rectangle 5"/>
          <p:cNvSpPr>
            <a:spLocks noChangeArrowheads="1"/>
          </p:cNvSpPr>
          <p:nvPr/>
        </p:nvSpPr>
        <p:spPr bwMode="auto">
          <a:xfrm>
            <a:off x="4419600" y="3309938"/>
            <a:ext cx="1933575" cy="957262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ให้คู่กรณีเข้ามามีส่วนร่วม</a:t>
            </a:r>
          </a:p>
        </p:txBody>
      </p:sp>
      <p:sp>
        <p:nvSpPr>
          <p:cNvPr id="132101" name="Rectangle 6"/>
          <p:cNvSpPr>
            <a:spLocks noChangeArrowheads="1"/>
          </p:cNvSpPr>
          <p:nvPr/>
        </p:nvSpPr>
        <p:spPr bwMode="auto">
          <a:xfrm>
            <a:off x="6781800" y="3300413"/>
            <a:ext cx="2209800" cy="890587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การให้สิทธิโต้แย้ง</a:t>
            </a:r>
          </a:p>
        </p:txBody>
      </p:sp>
      <p:sp>
        <p:nvSpPr>
          <p:cNvPr id="251911" name="Rectangle 7"/>
          <p:cNvSpPr>
            <a:spLocks noChangeArrowheads="1"/>
          </p:cNvSpPr>
          <p:nvPr/>
        </p:nvSpPr>
        <p:spPr bwMode="auto">
          <a:xfrm>
            <a:off x="5562600" y="2133600"/>
            <a:ext cx="2619375" cy="6096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00FF00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พิจารณาโดยเปิดเผย</a:t>
            </a:r>
          </a:p>
        </p:txBody>
      </p:sp>
      <p:cxnSp>
        <p:nvCxnSpPr>
          <p:cNvPr id="132103" name="AutoShape 8"/>
          <p:cNvCxnSpPr>
            <a:cxnSpLocks noChangeShapeType="1"/>
            <a:stCxn id="251906" idx="2"/>
            <a:endCxn id="251907" idx="0"/>
          </p:cNvCxnSpPr>
          <p:nvPr/>
        </p:nvCxnSpPr>
        <p:spPr bwMode="auto">
          <a:xfrm rot="5400000">
            <a:off x="2905125" y="428625"/>
            <a:ext cx="638175" cy="261937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2104" name="AutoShape 9"/>
          <p:cNvCxnSpPr>
            <a:cxnSpLocks noChangeShapeType="1"/>
            <a:stCxn id="251906" idx="2"/>
            <a:endCxn id="251911" idx="0"/>
          </p:cNvCxnSpPr>
          <p:nvPr/>
        </p:nvCxnSpPr>
        <p:spPr bwMode="auto">
          <a:xfrm rot="16200000" flipH="1">
            <a:off x="5345906" y="607219"/>
            <a:ext cx="714375" cy="2338388"/>
          </a:xfrm>
          <a:prstGeom prst="bentConnector3">
            <a:avLst>
              <a:gd name="adj1" fmla="val 45995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2105" name="AutoShape 10"/>
          <p:cNvCxnSpPr>
            <a:cxnSpLocks noChangeShapeType="1"/>
            <a:stCxn id="251911" idx="2"/>
            <a:endCxn id="132100" idx="0"/>
          </p:cNvCxnSpPr>
          <p:nvPr/>
        </p:nvCxnSpPr>
        <p:spPr bwMode="auto">
          <a:xfrm rot="5400000">
            <a:off x="5845969" y="2283619"/>
            <a:ext cx="566738" cy="1485900"/>
          </a:xfrm>
          <a:prstGeom prst="bentConnector3">
            <a:avLst>
              <a:gd name="adj1" fmla="val 49861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2106" name="AutoShape 11"/>
          <p:cNvCxnSpPr>
            <a:cxnSpLocks noChangeShapeType="1"/>
            <a:stCxn id="251911" idx="2"/>
            <a:endCxn id="132101" idx="0"/>
          </p:cNvCxnSpPr>
          <p:nvPr/>
        </p:nvCxnSpPr>
        <p:spPr bwMode="auto">
          <a:xfrm rot="16200000" flipH="1">
            <a:off x="7100887" y="2514601"/>
            <a:ext cx="557213" cy="1014412"/>
          </a:xfrm>
          <a:prstGeom prst="bentConnector3">
            <a:avLst>
              <a:gd name="adj1" fmla="val 49856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2107" name="AutoShape 12"/>
          <p:cNvCxnSpPr>
            <a:cxnSpLocks noChangeShapeType="1"/>
            <a:stCxn id="251907" idx="2"/>
            <a:endCxn id="132099" idx="0"/>
          </p:cNvCxnSpPr>
          <p:nvPr/>
        </p:nvCxnSpPr>
        <p:spPr bwMode="auto">
          <a:xfrm>
            <a:off x="1914525" y="2638425"/>
            <a:ext cx="28575" cy="457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32108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0923037-AE83-4A26-BE47-F95490922DE9}" type="slidenum">
              <a:rPr lang="en-US" sz="1400"/>
              <a:pPr algn="r"/>
              <a:t>68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14400" y="823913"/>
            <a:ext cx="7162800" cy="609600"/>
          </a:xfrm>
          <a:solidFill>
            <a:srgbClr val="FF0000"/>
          </a:solidFill>
          <a:ln>
            <a:solidFill>
              <a:schemeClr val="tx1"/>
            </a:solidFill>
          </a:ln>
          <a:effectLst>
            <a:outerShdw dist="107763" dir="18900000" algn="ctr" rotWithShape="0">
              <a:srgbClr val="0066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th-TH" sz="3200" b="1" smtClean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3.  ชั้นเสร็จกระบวนพิจารณา </a:t>
            </a:r>
            <a:r>
              <a:rPr lang="en-US" sz="3200" b="1" smtClean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th-TH" sz="3200" b="1" smtClean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การออกคำสั่งทางปกครอง</a:t>
            </a:r>
          </a:p>
        </p:txBody>
      </p:sp>
      <p:sp>
        <p:nvSpPr>
          <p:cNvPr id="252931" name="Rectangle 3"/>
          <p:cNvSpPr>
            <a:spLocks noChangeArrowheads="1"/>
          </p:cNvSpPr>
          <p:nvPr/>
        </p:nvSpPr>
        <p:spPr bwMode="auto">
          <a:xfrm>
            <a:off x="5334000" y="2133600"/>
            <a:ext cx="3200400" cy="4572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00FF00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การแจ้งคำสั่งทางปกครอง</a:t>
            </a:r>
          </a:p>
        </p:txBody>
      </p:sp>
      <p:sp>
        <p:nvSpPr>
          <p:cNvPr id="133123" name="Rectangle 4"/>
          <p:cNvSpPr>
            <a:spLocks noChangeArrowheads="1"/>
          </p:cNvSpPr>
          <p:nvPr/>
        </p:nvSpPr>
        <p:spPr bwMode="auto">
          <a:xfrm>
            <a:off x="49213" y="3095625"/>
            <a:ext cx="1627187" cy="6096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รูปแบบคำสั่ง</a:t>
            </a:r>
          </a:p>
        </p:txBody>
      </p:sp>
      <p:sp>
        <p:nvSpPr>
          <p:cNvPr id="133124" name="Rectangle 5"/>
          <p:cNvSpPr>
            <a:spLocks noChangeArrowheads="1"/>
          </p:cNvSpPr>
          <p:nvPr/>
        </p:nvSpPr>
        <p:spPr bwMode="auto">
          <a:xfrm>
            <a:off x="2209800" y="3095625"/>
            <a:ext cx="1752600" cy="6096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การให้เหตุผล</a:t>
            </a:r>
          </a:p>
        </p:txBody>
      </p:sp>
      <p:sp>
        <p:nvSpPr>
          <p:cNvPr id="133125" name="Rectangle 6"/>
          <p:cNvSpPr>
            <a:spLocks noChangeArrowheads="1"/>
          </p:cNvSpPr>
          <p:nvPr/>
        </p:nvSpPr>
        <p:spPr bwMode="auto">
          <a:xfrm>
            <a:off x="66675" y="4848225"/>
            <a:ext cx="1257300" cy="6096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วาจา</a:t>
            </a:r>
          </a:p>
        </p:txBody>
      </p:sp>
      <p:sp>
        <p:nvSpPr>
          <p:cNvPr id="133126" name="Rectangle 7"/>
          <p:cNvSpPr>
            <a:spLocks noChangeArrowheads="1"/>
          </p:cNvSpPr>
          <p:nvPr/>
        </p:nvSpPr>
        <p:spPr bwMode="auto">
          <a:xfrm>
            <a:off x="1476375" y="4848225"/>
            <a:ext cx="990600" cy="6096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หนังสือ</a:t>
            </a:r>
          </a:p>
        </p:txBody>
      </p:sp>
      <p:sp>
        <p:nvSpPr>
          <p:cNvPr id="133127" name="Rectangle 8"/>
          <p:cNvSpPr>
            <a:spLocks noChangeArrowheads="1"/>
          </p:cNvSpPr>
          <p:nvPr/>
        </p:nvSpPr>
        <p:spPr bwMode="auto">
          <a:xfrm>
            <a:off x="2678113" y="4848225"/>
            <a:ext cx="1436687" cy="6096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รูปแบบอื่น</a:t>
            </a:r>
          </a:p>
        </p:txBody>
      </p:sp>
      <p:sp>
        <p:nvSpPr>
          <p:cNvPr id="133128" name="Rectangle 9"/>
          <p:cNvSpPr>
            <a:spLocks noChangeArrowheads="1"/>
          </p:cNvSpPr>
          <p:nvPr/>
        </p:nvSpPr>
        <p:spPr bwMode="auto">
          <a:xfrm>
            <a:off x="4419600" y="4405313"/>
            <a:ext cx="1633538" cy="6096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แจ้งอย่างไร</a:t>
            </a:r>
          </a:p>
        </p:txBody>
      </p:sp>
      <p:sp>
        <p:nvSpPr>
          <p:cNvPr id="133129" name="Rectangle 10"/>
          <p:cNvSpPr>
            <a:spLocks noChangeArrowheads="1"/>
          </p:cNvSpPr>
          <p:nvPr/>
        </p:nvSpPr>
        <p:spPr bwMode="auto">
          <a:xfrm>
            <a:off x="6110288" y="4386263"/>
            <a:ext cx="1371600" cy="642937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แจ้งแก่ใคร</a:t>
            </a:r>
          </a:p>
        </p:txBody>
      </p:sp>
      <p:sp>
        <p:nvSpPr>
          <p:cNvPr id="133130" name="Rectangle 11"/>
          <p:cNvSpPr>
            <a:spLocks noChangeArrowheads="1"/>
          </p:cNvSpPr>
          <p:nvPr/>
        </p:nvSpPr>
        <p:spPr bwMode="auto">
          <a:xfrm>
            <a:off x="7543800" y="4405313"/>
            <a:ext cx="1295400" cy="6096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แจ้งอะไร</a:t>
            </a:r>
          </a:p>
        </p:txBody>
      </p:sp>
      <p:sp>
        <p:nvSpPr>
          <p:cNvPr id="252940" name="Rectangle 12"/>
          <p:cNvSpPr>
            <a:spLocks noChangeArrowheads="1"/>
          </p:cNvSpPr>
          <p:nvPr/>
        </p:nvSpPr>
        <p:spPr bwMode="auto">
          <a:xfrm>
            <a:off x="990600" y="2133600"/>
            <a:ext cx="1876425" cy="5334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00FF00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แบบของคำสั่ง</a:t>
            </a:r>
          </a:p>
        </p:txBody>
      </p:sp>
      <p:sp>
        <p:nvSpPr>
          <p:cNvPr id="133132" name="Rectangle 13"/>
          <p:cNvSpPr>
            <a:spLocks noChangeArrowheads="1"/>
          </p:cNvSpPr>
          <p:nvPr/>
        </p:nvSpPr>
        <p:spPr bwMode="auto">
          <a:xfrm>
            <a:off x="7086600" y="3100388"/>
            <a:ext cx="1905000" cy="785812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เงื่อนไขการแจ้ง</a:t>
            </a:r>
          </a:p>
        </p:txBody>
      </p:sp>
      <p:sp>
        <p:nvSpPr>
          <p:cNvPr id="133133" name="Rectangle 14"/>
          <p:cNvSpPr>
            <a:spLocks noChangeArrowheads="1"/>
          </p:cNvSpPr>
          <p:nvPr/>
        </p:nvSpPr>
        <p:spPr bwMode="auto">
          <a:xfrm>
            <a:off x="4343400" y="3109913"/>
            <a:ext cx="2362200" cy="852487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คำสั่งทางปกครอง</a:t>
            </a:r>
            <a:b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</a:br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มีผลเมื่อได้แจ้ง</a:t>
            </a:r>
          </a:p>
        </p:txBody>
      </p:sp>
      <p:cxnSp>
        <p:nvCxnSpPr>
          <p:cNvPr id="133134" name="AutoShape 15"/>
          <p:cNvCxnSpPr>
            <a:cxnSpLocks noChangeShapeType="1"/>
            <a:stCxn id="252930" idx="2"/>
            <a:endCxn id="252940" idx="0"/>
          </p:cNvCxnSpPr>
          <p:nvPr/>
        </p:nvCxnSpPr>
        <p:spPr bwMode="auto">
          <a:xfrm rot="5400000">
            <a:off x="2862263" y="500063"/>
            <a:ext cx="700087" cy="2566987"/>
          </a:xfrm>
          <a:prstGeom prst="bentConnector3">
            <a:avLst>
              <a:gd name="adj1" fmla="val 49889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3135" name="AutoShape 16"/>
          <p:cNvCxnSpPr>
            <a:cxnSpLocks noChangeShapeType="1"/>
            <a:stCxn id="252930" idx="2"/>
            <a:endCxn id="252931" idx="0"/>
          </p:cNvCxnSpPr>
          <p:nvPr/>
        </p:nvCxnSpPr>
        <p:spPr bwMode="auto">
          <a:xfrm rot="16200000" flipH="1">
            <a:off x="5364956" y="564357"/>
            <a:ext cx="700087" cy="2438400"/>
          </a:xfrm>
          <a:prstGeom prst="bentConnector3">
            <a:avLst>
              <a:gd name="adj1" fmla="val 49889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3136" name="AutoShape 17"/>
          <p:cNvCxnSpPr>
            <a:cxnSpLocks noChangeShapeType="1"/>
            <a:stCxn id="252940" idx="2"/>
            <a:endCxn id="133123" idx="0"/>
          </p:cNvCxnSpPr>
          <p:nvPr/>
        </p:nvCxnSpPr>
        <p:spPr bwMode="auto">
          <a:xfrm rot="5400000">
            <a:off x="1181894" y="2348706"/>
            <a:ext cx="428625" cy="106521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3137" name="AutoShape 18"/>
          <p:cNvCxnSpPr>
            <a:cxnSpLocks noChangeShapeType="1"/>
            <a:stCxn id="252940" idx="2"/>
            <a:endCxn id="133124" idx="0"/>
          </p:cNvCxnSpPr>
          <p:nvPr/>
        </p:nvCxnSpPr>
        <p:spPr bwMode="auto">
          <a:xfrm rot="16200000" flipH="1">
            <a:off x="2293144" y="2302669"/>
            <a:ext cx="428625" cy="115728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3138" name="AutoShape 19"/>
          <p:cNvCxnSpPr>
            <a:cxnSpLocks noChangeShapeType="1"/>
            <a:stCxn id="252931" idx="2"/>
            <a:endCxn id="133133" idx="0"/>
          </p:cNvCxnSpPr>
          <p:nvPr/>
        </p:nvCxnSpPr>
        <p:spPr bwMode="auto">
          <a:xfrm rot="5400000">
            <a:off x="5969793" y="2145507"/>
            <a:ext cx="519113" cy="1409700"/>
          </a:xfrm>
          <a:prstGeom prst="bentConnector3">
            <a:avLst>
              <a:gd name="adj1" fmla="val 49847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3139" name="AutoShape 20"/>
          <p:cNvCxnSpPr>
            <a:cxnSpLocks noChangeShapeType="1"/>
            <a:stCxn id="252931" idx="2"/>
            <a:endCxn id="133132" idx="0"/>
          </p:cNvCxnSpPr>
          <p:nvPr/>
        </p:nvCxnSpPr>
        <p:spPr bwMode="auto">
          <a:xfrm rot="16200000" flipH="1">
            <a:off x="7231856" y="2293144"/>
            <a:ext cx="509588" cy="1104900"/>
          </a:xfrm>
          <a:prstGeom prst="bentConnector3">
            <a:avLst>
              <a:gd name="adj1" fmla="val 49843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3140" name="AutoShape 21"/>
          <p:cNvCxnSpPr>
            <a:cxnSpLocks noChangeShapeType="1"/>
            <a:stCxn id="133123" idx="2"/>
            <a:endCxn id="133125" idx="0"/>
          </p:cNvCxnSpPr>
          <p:nvPr/>
        </p:nvCxnSpPr>
        <p:spPr bwMode="auto">
          <a:xfrm rot="5400000">
            <a:off x="207963" y="4192587"/>
            <a:ext cx="1143000" cy="1682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3141" name="AutoShape 22"/>
          <p:cNvCxnSpPr>
            <a:cxnSpLocks noChangeShapeType="1"/>
            <a:stCxn id="133123" idx="2"/>
            <a:endCxn id="133126" idx="0"/>
          </p:cNvCxnSpPr>
          <p:nvPr/>
        </p:nvCxnSpPr>
        <p:spPr bwMode="auto">
          <a:xfrm rot="16200000" flipH="1">
            <a:off x="846138" y="3722687"/>
            <a:ext cx="1143000" cy="11080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3142" name="AutoShape 23"/>
          <p:cNvCxnSpPr>
            <a:cxnSpLocks noChangeShapeType="1"/>
            <a:stCxn id="133123" idx="2"/>
            <a:endCxn id="133127" idx="0"/>
          </p:cNvCxnSpPr>
          <p:nvPr/>
        </p:nvCxnSpPr>
        <p:spPr bwMode="auto">
          <a:xfrm rot="16200000" flipH="1">
            <a:off x="1558925" y="3009900"/>
            <a:ext cx="1143000" cy="253365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3143" name="AutoShape 24"/>
          <p:cNvCxnSpPr>
            <a:cxnSpLocks noChangeShapeType="1"/>
            <a:stCxn id="133132" idx="2"/>
            <a:endCxn id="133128" idx="0"/>
          </p:cNvCxnSpPr>
          <p:nvPr/>
        </p:nvCxnSpPr>
        <p:spPr bwMode="auto">
          <a:xfrm rot="5400000">
            <a:off x="6378575" y="2744788"/>
            <a:ext cx="519113" cy="2801937"/>
          </a:xfrm>
          <a:prstGeom prst="bentConnector3">
            <a:avLst>
              <a:gd name="adj1" fmla="val 49847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3144" name="AutoShape 25"/>
          <p:cNvCxnSpPr>
            <a:cxnSpLocks noChangeShapeType="1"/>
            <a:stCxn id="133132" idx="2"/>
            <a:endCxn id="133129" idx="0"/>
          </p:cNvCxnSpPr>
          <p:nvPr/>
        </p:nvCxnSpPr>
        <p:spPr bwMode="auto">
          <a:xfrm rot="5400000">
            <a:off x="7167562" y="3514726"/>
            <a:ext cx="500063" cy="1243012"/>
          </a:xfrm>
          <a:prstGeom prst="bentConnector3">
            <a:avLst>
              <a:gd name="adj1" fmla="val 53014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3145" name="AutoShape 26"/>
          <p:cNvCxnSpPr>
            <a:cxnSpLocks noChangeShapeType="1"/>
            <a:stCxn id="133132" idx="2"/>
            <a:endCxn id="133130" idx="0"/>
          </p:cNvCxnSpPr>
          <p:nvPr/>
        </p:nvCxnSpPr>
        <p:spPr bwMode="auto">
          <a:xfrm rot="16200000" flipH="1">
            <a:off x="7855743" y="4069557"/>
            <a:ext cx="519113" cy="152400"/>
          </a:xfrm>
          <a:prstGeom prst="bentConnector3">
            <a:avLst>
              <a:gd name="adj1" fmla="val 49847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33146" name="Rectangle 27"/>
          <p:cNvSpPr>
            <a:spLocks noChangeArrowheads="1"/>
          </p:cNvSpPr>
          <p:nvPr/>
        </p:nvSpPr>
        <p:spPr bwMode="auto">
          <a:xfrm>
            <a:off x="76200" y="5715000"/>
            <a:ext cx="4038600" cy="6096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b="1">
                <a:latin typeface="Browallia New" pitchFamily="34" charset="-34"/>
                <a:cs typeface="Browallia New" pitchFamily="34" charset="-34"/>
              </a:rPr>
              <a:t>ระบุรายการต่าง ๆ</a:t>
            </a:r>
          </a:p>
        </p:txBody>
      </p:sp>
      <p:sp>
        <p:nvSpPr>
          <p:cNvPr id="133147" name="Line 28"/>
          <p:cNvSpPr>
            <a:spLocks noChangeShapeType="1"/>
          </p:cNvSpPr>
          <p:nvPr/>
        </p:nvSpPr>
        <p:spPr bwMode="auto">
          <a:xfrm>
            <a:off x="1981200" y="5486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133148" name="Rectangle 29"/>
          <p:cNvSpPr>
            <a:spLocks noChangeArrowheads="1"/>
          </p:cNvSpPr>
          <p:nvPr/>
        </p:nvSpPr>
        <p:spPr bwMode="auto">
          <a:xfrm>
            <a:off x="4452938" y="5057775"/>
            <a:ext cx="1600200" cy="381000"/>
          </a:xfrm>
          <a:prstGeom prst="rect">
            <a:avLst/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24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เจาะจงตัว</a:t>
            </a:r>
          </a:p>
        </p:txBody>
      </p:sp>
      <p:sp>
        <p:nvSpPr>
          <p:cNvPr id="133149" name="Rectangle 30"/>
          <p:cNvSpPr>
            <a:spLocks noChangeArrowheads="1"/>
          </p:cNvSpPr>
          <p:nvPr/>
        </p:nvSpPr>
        <p:spPr bwMode="auto">
          <a:xfrm>
            <a:off x="4452938" y="5472113"/>
            <a:ext cx="1600200" cy="3810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2400" b="1">
                <a:latin typeface="Browallia New" pitchFamily="34" charset="-34"/>
                <a:cs typeface="Browallia New" pitchFamily="34" charset="-34"/>
              </a:rPr>
              <a:t>ปิดประกาศ </a:t>
            </a:r>
          </a:p>
        </p:txBody>
      </p:sp>
      <p:sp>
        <p:nvSpPr>
          <p:cNvPr id="133150" name="Rectangle 31"/>
          <p:cNvSpPr>
            <a:spLocks noChangeArrowheads="1"/>
          </p:cNvSpPr>
          <p:nvPr/>
        </p:nvSpPr>
        <p:spPr bwMode="auto">
          <a:xfrm>
            <a:off x="4452938" y="5881688"/>
            <a:ext cx="1600200" cy="3810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2400" b="1">
                <a:latin typeface="Browallia New" pitchFamily="34" charset="-34"/>
                <a:cs typeface="Browallia New" pitchFamily="34" charset="-34"/>
              </a:rPr>
              <a:t>ประกาศ นสพ. </a:t>
            </a:r>
          </a:p>
        </p:txBody>
      </p:sp>
      <p:sp>
        <p:nvSpPr>
          <p:cNvPr id="133151" name="Rectangle 32"/>
          <p:cNvSpPr>
            <a:spLocks noChangeArrowheads="1"/>
          </p:cNvSpPr>
          <p:nvPr/>
        </p:nvSpPr>
        <p:spPr bwMode="auto">
          <a:xfrm>
            <a:off x="4452938" y="6291263"/>
            <a:ext cx="1600200" cy="3810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latin typeface="Browallia New" pitchFamily="34" charset="-34"/>
                <a:cs typeface="Browallia New" pitchFamily="34" charset="-34"/>
              </a:rPr>
              <a:t>FAX</a:t>
            </a:r>
          </a:p>
        </p:txBody>
      </p:sp>
      <p:sp>
        <p:nvSpPr>
          <p:cNvPr id="133152" name="Rectangle 33"/>
          <p:cNvSpPr>
            <a:spLocks noChangeArrowheads="1"/>
          </p:cNvSpPr>
          <p:nvPr/>
        </p:nvSpPr>
        <p:spPr bwMode="auto">
          <a:xfrm>
            <a:off x="6096000" y="5072063"/>
            <a:ext cx="1371600" cy="381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2400" b="1">
                <a:latin typeface="Browallia New" pitchFamily="34" charset="-34"/>
                <a:cs typeface="Browallia New" pitchFamily="34" charset="-34"/>
              </a:rPr>
              <a:t>ผู้รับคำสั่ง</a:t>
            </a:r>
          </a:p>
        </p:txBody>
      </p:sp>
      <p:sp>
        <p:nvSpPr>
          <p:cNvPr id="133153" name="Rectangle 34"/>
          <p:cNvSpPr>
            <a:spLocks noChangeArrowheads="1"/>
          </p:cNvSpPr>
          <p:nvPr/>
        </p:nvSpPr>
        <p:spPr bwMode="auto">
          <a:xfrm>
            <a:off x="6096000" y="5486400"/>
            <a:ext cx="1371600" cy="3810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2400" b="1">
                <a:latin typeface="Browallia New" pitchFamily="34" charset="-34"/>
                <a:cs typeface="Browallia New" pitchFamily="34" charset="-34"/>
              </a:rPr>
              <a:t>ผู้แทน</a:t>
            </a:r>
          </a:p>
        </p:txBody>
      </p:sp>
      <p:sp>
        <p:nvSpPr>
          <p:cNvPr id="133154" name="Rectangle 35"/>
          <p:cNvSpPr>
            <a:spLocks noChangeArrowheads="1"/>
          </p:cNvSpPr>
          <p:nvPr/>
        </p:nvSpPr>
        <p:spPr bwMode="auto">
          <a:xfrm>
            <a:off x="7543800" y="5062538"/>
            <a:ext cx="1371600" cy="804862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2400" b="1">
                <a:latin typeface="Browallia New" pitchFamily="34" charset="-34"/>
                <a:cs typeface="Browallia New" pitchFamily="34" charset="-34"/>
              </a:rPr>
              <a:t>สาระสำคัญของคำสั่ง</a:t>
            </a:r>
          </a:p>
        </p:txBody>
      </p:sp>
      <p:sp>
        <p:nvSpPr>
          <p:cNvPr id="133155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85F0BBE-68C4-4A04-BFF8-B874B94259BA}" type="slidenum">
              <a:rPr lang="en-US" sz="1400"/>
              <a:pPr algn="r"/>
              <a:t>69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ตัวยึดหมายเลขภาพนิ่ง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4636ABF-E0EA-40CF-9F7C-136CF6AD035C}" type="slidenum">
              <a:rPr lang="en-US" sz="1400"/>
              <a:pPr algn="r"/>
              <a:t>7</a:t>
            </a:fld>
            <a:endParaRPr lang="th-TH" sz="140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8600" y="2209800"/>
            <a:ext cx="8763000" cy="4495800"/>
          </a:xfrm>
          <a:prstGeom prst="rect">
            <a:avLst/>
          </a:prstGeom>
          <a:noFill/>
          <a:ln w="38100">
            <a:solidFill>
              <a:srgbClr val="6699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h-TH"/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228600" y="1295400"/>
            <a:ext cx="8763000" cy="1219200"/>
          </a:xfrm>
          <a:prstGeom prst="downArrowCallout">
            <a:avLst>
              <a:gd name="adj1" fmla="val 179688"/>
              <a:gd name="adj2" fmla="val 179688"/>
              <a:gd name="adj3" fmla="val 16667"/>
              <a:gd name="adj4" fmla="val 66667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h-TH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790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i="1">
                <a:solidFill>
                  <a:srgbClr val="FF0000"/>
                </a:solidFill>
              </a:rPr>
              <a:t> </a:t>
            </a:r>
            <a:r>
              <a:rPr lang="th-TH" sz="2400" b="1" i="1">
                <a:solidFill>
                  <a:srgbClr val="FF0000"/>
                </a:solidFill>
              </a:rPr>
              <a:t>ตามมาตรา </a:t>
            </a:r>
            <a:r>
              <a:rPr lang="en-US" sz="2400" b="1" i="1">
                <a:solidFill>
                  <a:srgbClr val="FF0000"/>
                </a:solidFill>
              </a:rPr>
              <a:t>9 </a:t>
            </a:r>
            <a:r>
              <a:rPr lang="th-TH" sz="2400" b="1" i="1">
                <a:solidFill>
                  <a:srgbClr val="FF0000"/>
                </a:solidFill>
              </a:rPr>
              <a:t>แห่งพระราชบัญญัติจัดตั้งศาลปกครองและวิธีพิจารณาคดีปกครอง พ.ศ. </a:t>
            </a:r>
            <a:r>
              <a:rPr lang="en-US" sz="2400" b="1" i="1">
                <a:solidFill>
                  <a:srgbClr val="FF0000"/>
                </a:solidFill>
              </a:rPr>
              <a:t>2542</a:t>
            </a:r>
            <a:endParaRPr lang="th-TH" sz="2400" b="1" i="1">
              <a:solidFill>
                <a:srgbClr val="FF0000"/>
              </a:solidFill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057275" y="2566988"/>
            <a:ext cx="70929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600" b="1" i="1">
                <a:solidFill>
                  <a:srgbClr val="FF9933"/>
                </a:solidFill>
              </a:rPr>
              <a:t>หน่วยงานทางปกครองหรือเจ้าหน้าที่ของรัฐกระทำการโดยไม่ชอบด้วยกฎหมาย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000125" y="3176588"/>
            <a:ext cx="73374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600" b="1" i="1">
                <a:solidFill>
                  <a:srgbClr val="FF9933"/>
                </a:solidFill>
              </a:rPr>
              <a:t>หน่วยงานทางปกครองหรือเจ้าหน้าที่ของรัฐละเลยต่อหน้าที่หรือปฏิบัติหน้าที่ล่าช้า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990600" y="3786188"/>
            <a:ext cx="80406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600" b="1" i="1">
                <a:solidFill>
                  <a:srgbClr val="FF9933"/>
                </a:solidFill>
              </a:rPr>
              <a:t>การกระทำละเมิดหรือความรับผิดอย่างอื่นของหน่วยงานทางปกครองหรือเจ้าหน้าที่ของรัฐ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003300" y="4471988"/>
            <a:ext cx="18780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600" b="1" i="1">
                <a:solidFill>
                  <a:srgbClr val="FF9933"/>
                </a:solidFill>
              </a:rPr>
              <a:t>สัญญาทางปกครอง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000125" y="5173663"/>
            <a:ext cx="7386638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600" b="1" i="1">
                <a:solidFill>
                  <a:srgbClr val="FF9933"/>
                </a:solidFill>
              </a:rPr>
              <a:t>คดีที่กฎหมายกำหนดให้หน่วยงานทางปกครองหรือเจ้าหน้าที่ของรัฐฟ้องคดีต่อศาล</a:t>
            </a:r>
          </a:p>
          <a:p>
            <a:r>
              <a:rPr lang="th-TH" sz="2600" b="1" i="1">
                <a:solidFill>
                  <a:srgbClr val="FF9933"/>
                </a:solidFill>
              </a:rPr>
              <a:t>เพื่อบังคับให้บุคคลต้องกระทำหรือละเว้นกระทำอย่างหนึ่งอย่างใด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011238" y="6224588"/>
            <a:ext cx="50704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600" b="1" i="1">
                <a:solidFill>
                  <a:srgbClr val="FF9933"/>
                </a:solidFill>
              </a:rPr>
              <a:t>เรื่องที่มีกฎหมายกำหนดให้อยู่ในเขตอำนาจศาลปกครอง</a:t>
            </a:r>
          </a:p>
        </p:txBody>
      </p:sp>
      <p:sp>
        <p:nvSpPr>
          <p:cNvPr id="27659" name="WordArt 11"/>
          <p:cNvSpPr>
            <a:spLocks noChangeArrowheads="1" noChangeShapeType="1" noTextEdit="1"/>
          </p:cNvSpPr>
          <p:nvPr/>
        </p:nvSpPr>
        <p:spPr bwMode="auto">
          <a:xfrm>
            <a:off x="1828800" y="0"/>
            <a:ext cx="56388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ngsana New"/>
                <a:cs typeface="Angsana New"/>
              </a:rPr>
              <a:t>อำนาจหน้าที่ของศาลปกครอง </a:t>
            </a:r>
          </a:p>
        </p:txBody>
      </p:sp>
      <p:pic>
        <p:nvPicPr>
          <p:cNvPr id="27660" name="Picture 12" descr="bar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9600"/>
            <a:ext cx="83820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13" descr="bd1479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590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2" name="Picture 14" descr="bd1479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200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3" name="Picture 15" descr="bd1479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886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4" name="Picture 16" descr="bd1479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5257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5" name="Picture 17" descr="bd1479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624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6" name="Picture 18" descr="bd1479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572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7" name="WordArt 19"/>
          <p:cNvSpPr>
            <a:spLocks noChangeArrowheads="1" noChangeShapeType="1" noTextEdit="1"/>
          </p:cNvSpPr>
          <p:nvPr/>
        </p:nvSpPr>
        <p:spPr bwMode="auto">
          <a:xfrm>
            <a:off x="1447800" y="1143000"/>
            <a:ext cx="611505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3866"/>
              </a:avLst>
            </a:prstTxWarp>
          </a:bodyPr>
          <a:lstStyle/>
          <a:p>
            <a:pPr algn="ctr"/>
            <a:r>
              <a:rPr lang="th-TH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ngsana New"/>
                <a:cs typeface="Angsana New"/>
              </a:rPr>
              <a:t>พิจารณาพิพากษาหรือมีคำสั่งในคดีพิพาทเกี่ยวกับ</a:t>
            </a:r>
          </a:p>
        </p:txBody>
      </p:sp>
      <p:pic>
        <p:nvPicPr>
          <p:cNvPr id="27668" name="Picture 20" descr="AG_BTTN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01100" y="6477000"/>
            <a:ext cx="3429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9" name="Picture 21" descr="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" y="76200"/>
            <a:ext cx="5826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8850" y="823913"/>
            <a:ext cx="4476750" cy="609600"/>
          </a:xfrm>
          <a:solidFill>
            <a:srgbClr val="FF0000"/>
          </a:solidFill>
          <a:ln>
            <a:solidFill>
              <a:schemeClr val="tx1"/>
            </a:solidFill>
          </a:ln>
          <a:effectLst>
            <a:outerShdw dist="107763" dir="18900000" algn="ctr" rotWithShape="0">
              <a:srgbClr val="0066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th-TH" sz="3200" b="1" smtClean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4.  ชั้นทบทวนคำสั่งทางปกครอง</a:t>
            </a:r>
          </a:p>
        </p:txBody>
      </p:sp>
      <p:sp>
        <p:nvSpPr>
          <p:cNvPr id="134146" name="Rectangle 3"/>
          <p:cNvSpPr>
            <a:spLocks noChangeArrowheads="1"/>
          </p:cNvSpPr>
          <p:nvPr/>
        </p:nvSpPr>
        <p:spPr bwMode="auto">
          <a:xfrm>
            <a:off x="77788" y="3938588"/>
            <a:ext cx="2208212" cy="12573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24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คู่กรณีต้องอุทธรณ์เป็นหนังสือภายใน 15 วัน นับแต่ได้รับแจ้ง</a:t>
            </a:r>
          </a:p>
        </p:txBody>
      </p:sp>
      <p:sp>
        <p:nvSpPr>
          <p:cNvPr id="134147" name="Rectangle 4"/>
          <p:cNvSpPr>
            <a:spLocks noChangeArrowheads="1"/>
          </p:cNvSpPr>
          <p:nvPr/>
        </p:nvSpPr>
        <p:spPr bwMode="auto">
          <a:xfrm>
            <a:off x="2381250" y="3938588"/>
            <a:ext cx="2114550" cy="12573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24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การอุทธรณ์ไม่เป็นการทุเลาการบังคับ</a:t>
            </a:r>
            <a:br>
              <a:rPr lang="th-TH" sz="24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</a:br>
            <a:r>
              <a:rPr lang="th-TH" sz="24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ตามคำสั่ง</a:t>
            </a:r>
          </a:p>
        </p:txBody>
      </p:sp>
      <p:sp>
        <p:nvSpPr>
          <p:cNvPr id="253957" name="Rectangle 5"/>
          <p:cNvSpPr>
            <a:spLocks noChangeArrowheads="1"/>
          </p:cNvSpPr>
          <p:nvPr/>
        </p:nvSpPr>
        <p:spPr bwMode="auto">
          <a:xfrm>
            <a:off x="2852738" y="2209800"/>
            <a:ext cx="3352800" cy="519113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00FF00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การทบทวนโดยเจ้าหน้าที่</a:t>
            </a:r>
          </a:p>
        </p:txBody>
      </p:sp>
      <p:sp>
        <p:nvSpPr>
          <p:cNvPr id="134149" name="Rectangle 6"/>
          <p:cNvSpPr>
            <a:spLocks noChangeArrowheads="1"/>
          </p:cNvSpPr>
          <p:nvPr/>
        </p:nvSpPr>
        <p:spPr bwMode="auto">
          <a:xfrm>
            <a:off x="3381375" y="2967038"/>
            <a:ext cx="2286000" cy="457200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การเพิกถอนคำสั่ง</a:t>
            </a:r>
          </a:p>
        </p:txBody>
      </p:sp>
      <p:sp>
        <p:nvSpPr>
          <p:cNvPr id="134150" name="Rectangle 7"/>
          <p:cNvSpPr>
            <a:spLocks noChangeArrowheads="1"/>
          </p:cNvSpPr>
          <p:nvPr/>
        </p:nvSpPr>
        <p:spPr bwMode="auto">
          <a:xfrm>
            <a:off x="4667250" y="3733800"/>
            <a:ext cx="4419600" cy="22098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1. มีพยานหลักฐานใหม่</a:t>
            </a:r>
          </a:p>
          <a:p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2. คู่กรณีที่แท้จริงไม่ได้เข้ามาใน</a:t>
            </a:r>
            <a:endParaRPr lang="en-US" b="1">
              <a:solidFill>
                <a:schemeClr val="bg1"/>
              </a:solidFill>
              <a:latin typeface="Browallia New" pitchFamily="34" charset="-34"/>
              <a:cs typeface="Browallia New" pitchFamily="34" charset="-34"/>
            </a:endParaRPr>
          </a:p>
          <a:p>
            <a:r>
              <a:rPr lang="en-US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    </a:t>
            </a:r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กระบวนการ</a:t>
            </a:r>
          </a:p>
          <a:p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3. จนท. ไม่มีอำนาจทำคำสั่ง</a:t>
            </a:r>
          </a:p>
          <a:p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4. ข้อเท็จจริงหรือกฎหมายเปลี่ยนแปลง</a:t>
            </a:r>
          </a:p>
        </p:txBody>
      </p:sp>
      <p:sp>
        <p:nvSpPr>
          <p:cNvPr id="253960" name="Rectangle 8"/>
          <p:cNvSpPr>
            <a:spLocks noChangeArrowheads="1"/>
          </p:cNvSpPr>
          <p:nvPr/>
        </p:nvSpPr>
        <p:spPr bwMode="auto">
          <a:xfrm>
            <a:off x="5938838" y="2895600"/>
            <a:ext cx="2900362" cy="523875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00FF00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การขอให้พิจารณาใหม่</a:t>
            </a:r>
          </a:p>
        </p:txBody>
      </p:sp>
      <p:sp>
        <p:nvSpPr>
          <p:cNvPr id="253961" name="Rectangle 9"/>
          <p:cNvSpPr>
            <a:spLocks noChangeArrowheads="1"/>
          </p:cNvSpPr>
          <p:nvPr/>
        </p:nvSpPr>
        <p:spPr bwMode="auto">
          <a:xfrm>
            <a:off x="838200" y="2895600"/>
            <a:ext cx="1757363" cy="600075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00FF00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th-TH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การอุทธรณ์</a:t>
            </a:r>
          </a:p>
        </p:txBody>
      </p:sp>
      <p:cxnSp>
        <p:nvCxnSpPr>
          <p:cNvPr id="134153" name="AutoShape 10"/>
          <p:cNvCxnSpPr>
            <a:cxnSpLocks noChangeShapeType="1"/>
            <a:stCxn id="253954" idx="2"/>
            <a:endCxn id="253961" idx="0"/>
          </p:cNvCxnSpPr>
          <p:nvPr/>
        </p:nvCxnSpPr>
        <p:spPr bwMode="auto">
          <a:xfrm rot="5400000">
            <a:off x="2361406" y="789782"/>
            <a:ext cx="1462087" cy="2749550"/>
          </a:xfrm>
          <a:prstGeom prst="bentConnector3">
            <a:avLst>
              <a:gd name="adj1" fmla="val 2106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4154" name="AutoShape 11"/>
          <p:cNvCxnSpPr>
            <a:cxnSpLocks noChangeShapeType="1"/>
            <a:stCxn id="253954" idx="2"/>
            <a:endCxn id="253957" idx="0"/>
          </p:cNvCxnSpPr>
          <p:nvPr/>
        </p:nvCxnSpPr>
        <p:spPr bwMode="auto">
          <a:xfrm rot="16200000" flipH="1">
            <a:off x="4110038" y="1790700"/>
            <a:ext cx="776287" cy="61913"/>
          </a:xfrm>
          <a:prstGeom prst="bentConnector3">
            <a:avLst>
              <a:gd name="adj1" fmla="val 39671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4155" name="AutoShape 12"/>
          <p:cNvCxnSpPr>
            <a:cxnSpLocks noChangeShapeType="1"/>
            <a:stCxn id="253954" idx="2"/>
            <a:endCxn id="253960" idx="0"/>
          </p:cNvCxnSpPr>
          <p:nvPr/>
        </p:nvCxnSpPr>
        <p:spPr bwMode="auto">
          <a:xfrm rot="16200000" flipH="1">
            <a:off x="5197475" y="703263"/>
            <a:ext cx="1462087" cy="2922588"/>
          </a:xfrm>
          <a:prstGeom prst="bentConnector3">
            <a:avLst>
              <a:gd name="adj1" fmla="val 2106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4156" name="AutoShape 13"/>
          <p:cNvCxnSpPr>
            <a:cxnSpLocks noChangeShapeType="1"/>
            <a:stCxn id="253957" idx="2"/>
            <a:endCxn id="134149" idx="0"/>
          </p:cNvCxnSpPr>
          <p:nvPr/>
        </p:nvCxnSpPr>
        <p:spPr bwMode="auto">
          <a:xfrm flipH="1">
            <a:off x="4524375" y="2728913"/>
            <a:ext cx="4763" cy="2381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4157" name="AutoShape 14"/>
          <p:cNvCxnSpPr>
            <a:cxnSpLocks noChangeShapeType="1"/>
            <a:stCxn id="253961" idx="2"/>
            <a:endCxn id="134146" idx="0"/>
          </p:cNvCxnSpPr>
          <p:nvPr/>
        </p:nvCxnSpPr>
        <p:spPr bwMode="auto">
          <a:xfrm rot="5400000">
            <a:off x="1228725" y="3449638"/>
            <a:ext cx="442913" cy="534987"/>
          </a:xfrm>
          <a:prstGeom prst="bentConnector3">
            <a:avLst>
              <a:gd name="adj1" fmla="val 49819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4158" name="AutoShape 15"/>
          <p:cNvCxnSpPr>
            <a:cxnSpLocks noChangeShapeType="1"/>
            <a:stCxn id="253961" idx="2"/>
            <a:endCxn id="134147" idx="0"/>
          </p:cNvCxnSpPr>
          <p:nvPr/>
        </p:nvCxnSpPr>
        <p:spPr bwMode="auto">
          <a:xfrm rot="16200000" flipH="1">
            <a:off x="2356643" y="2856707"/>
            <a:ext cx="442913" cy="1720850"/>
          </a:xfrm>
          <a:prstGeom prst="bentConnector3">
            <a:avLst>
              <a:gd name="adj1" fmla="val 49819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4159" name="AutoShape 16"/>
          <p:cNvCxnSpPr>
            <a:cxnSpLocks noChangeShapeType="1"/>
          </p:cNvCxnSpPr>
          <p:nvPr/>
        </p:nvCxnSpPr>
        <p:spPr bwMode="auto">
          <a:xfrm>
            <a:off x="7315200" y="3419475"/>
            <a:ext cx="22225" cy="314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34160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EE49C66-8FD3-4C7D-83C7-6CD0F2A99B34}" type="slidenum">
              <a:rPr lang="en-US" sz="1400"/>
              <a:pPr algn="r"/>
              <a:t>70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5BFBFA7-C482-4B3B-B421-4DD389B56DB9}" type="slidenum">
              <a:rPr lang="en-US" sz="1400"/>
              <a:pPr algn="r"/>
              <a:t>71</a:t>
            </a:fld>
            <a:endParaRPr lang="th-TH" sz="1400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838200"/>
          </a:xfr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>
              <a:defRPr/>
            </a:pPr>
            <a:r>
              <a:rPr lang="th-TH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5. ชั้นการบังคับตามคำสั่งทางปกครอง</a:t>
            </a:r>
            <a:endParaRPr lang="th-TH" b="1" smtClean="0">
              <a:latin typeface="Angsana New" pitchFamily="18" charset="-34"/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209800"/>
            <a:ext cx="3657600" cy="1219200"/>
          </a:xfrm>
          <a:solidFill>
            <a:srgbClr val="99FF33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4000" b="1" smtClean="0"/>
              <a:t>กรณีไม่ปฏิบัติตามคำสั่งฯไม่ต้องบังคับตาม</a:t>
            </a:r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4876800" y="2209800"/>
            <a:ext cx="3733800" cy="1219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th-TH" sz="4000" b="1"/>
              <a:t>กรณีไม่ปฏิบัติตามคำสั่งฯ  ต้องบังคับตาม</a:t>
            </a: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3505200" y="4572000"/>
            <a:ext cx="2438400" cy="6858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th-TH" sz="3600" b="1"/>
              <a:t>คำสั่งให้ชำระเงิน</a:t>
            </a: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6248400" y="4572000"/>
            <a:ext cx="2743200" cy="10668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th-TH" sz="3600" b="1"/>
              <a:t>คำสั่งให้กระทำ    หรือละเว้นกระทำ</a:t>
            </a:r>
          </a:p>
        </p:txBody>
      </p:sp>
      <p:cxnSp>
        <p:nvCxnSpPr>
          <p:cNvPr id="135175" name="AutoShape 7"/>
          <p:cNvCxnSpPr>
            <a:cxnSpLocks noChangeShapeType="1"/>
            <a:stCxn id="254978" idx="2"/>
            <a:endCxn id="135171" idx="0"/>
          </p:cNvCxnSpPr>
          <p:nvPr/>
        </p:nvCxnSpPr>
        <p:spPr bwMode="auto">
          <a:xfrm rot="5400000">
            <a:off x="3086100" y="723900"/>
            <a:ext cx="990600" cy="19812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5176" name="AutoShape 8"/>
          <p:cNvCxnSpPr>
            <a:cxnSpLocks noChangeShapeType="1"/>
            <a:stCxn id="254978" idx="2"/>
            <a:endCxn id="135172" idx="0"/>
          </p:cNvCxnSpPr>
          <p:nvPr/>
        </p:nvCxnSpPr>
        <p:spPr bwMode="auto">
          <a:xfrm rot="16200000" flipH="1">
            <a:off x="5162550" y="628650"/>
            <a:ext cx="990600" cy="21717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5177" name="AutoShape 9"/>
          <p:cNvCxnSpPr>
            <a:cxnSpLocks noChangeShapeType="1"/>
            <a:stCxn id="135172" idx="2"/>
            <a:endCxn id="135173" idx="0"/>
          </p:cNvCxnSpPr>
          <p:nvPr/>
        </p:nvCxnSpPr>
        <p:spPr bwMode="auto">
          <a:xfrm rot="5400000">
            <a:off x="5162550" y="2990850"/>
            <a:ext cx="1143000" cy="20193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5178" name="AutoShape 10"/>
          <p:cNvCxnSpPr>
            <a:cxnSpLocks noChangeShapeType="1"/>
            <a:stCxn id="135172" idx="2"/>
            <a:endCxn id="135174" idx="0"/>
          </p:cNvCxnSpPr>
          <p:nvPr/>
        </p:nvCxnSpPr>
        <p:spPr bwMode="auto">
          <a:xfrm rot="16200000" flipH="1">
            <a:off x="6610350" y="3562350"/>
            <a:ext cx="1143000" cy="8763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845B334-FD7D-4CC1-8413-CA1086C45C5A}" type="slidenum">
              <a:rPr lang="en-US" sz="1400"/>
              <a:pPr algn="r"/>
              <a:t>72</a:t>
            </a:fld>
            <a:endParaRPr lang="th-TH" sz="1400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838200"/>
          </a:xfr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>
              <a:defRPr/>
            </a:pPr>
            <a:r>
              <a:rPr lang="th-TH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การบังคับทางปกครอง</a:t>
            </a:r>
            <a:endParaRPr lang="th-TH" b="1" smtClean="0">
              <a:latin typeface="Angsana New" pitchFamily="18" charset="-34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3048000" cy="685800"/>
          </a:xfrm>
          <a:solidFill>
            <a:srgbClr val="99FF33"/>
          </a:solidFill>
        </p:spPr>
        <p:txBody>
          <a:bodyPr/>
          <a:lstStyle/>
          <a:p>
            <a:pPr eaLnBrk="1" hangingPunct="1"/>
            <a:r>
              <a:rPr lang="th-TH" sz="3600" b="1" smtClean="0"/>
              <a:t>คำสั่งให้ชำระเงิน</a:t>
            </a: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4191000" y="1600200"/>
            <a:ext cx="4572000" cy="6858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h-TH" sz="3600" b="1"/>
              <a:t>คำสั่งให้กระทำหรือละเว้นกระทำ</a:t>
            </a:r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3886200" y="3581400"/>
            <a:ext cx="2133600" cy="119062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/>
              <a:t>กำหนดค่าปรับ  ทางปกครอง</a:t>
            </a: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6553200" y="3549650"/>
            <a:ext cx="2133600" cy="64135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/>
              <a:t>ดำเนินการเอง</a:t>
            </a:r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762000" y="2686050"/>
            <a:ext cx="2133600" cy="641350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/>
              <a:t>มีหนังสือเตือน</a:t>
            </a:r>
          </a:p>
        </p:txBody>
      </p:sp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533400" y="3524250"/>
            <a:ext cx="2590800" cy="64135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/>
              <a:t>ยึด อายัดทรัพย์สิน</a:t>
            </a:r>
          </a:p>
        </p:txBody>
      </p:sp>
      <p:sp>
        <p:nvSpPr>
          <p:cNvPr id="136201" name="Text Box 9"/>
          <p:cNvSpPr txBox="1">
            <a:spLocks noChangeArrowheads="1"/>
          </p:cNvSpPr>
          <p:nvPr/>
        </p:nvSpPr>
        <p:spPr bwMode="auto">
          <a:xfrm>
            <a:off x="533400" y="4406900"/>
            <a:ext cx="2590800" cy="64135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/>
              <a:t>ขายทอดตลาด</a:t>
            </a:r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457200" y="5245100"/>
            <a:ext cx="2743200" cy="64135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 b="1"/>
              <a:t>ใช้ ปวพ. โดยอนุโลม</a:t>
            </a:r>
          </a:p>
        </p:txBody>
      </p:sp>
      <p:cxnSp>
        <p:nvCxnSpPr>
          <p:cNvPr id="136203" name="AutoShape 11"/>
          <p:cNvCxnSpPr>
            <a:cxnSpLocks noChangeShapeType="1"/>
            <a:stCxn id="256002" idx="2"/>
            <a:endCxn id="136195" idx="0"/>
          </p:cNvCxnSpPr>
          <p:nvPr/>
        </p:nvCxnSpPr>
        <p:spPr bwMode="auto">
          <a:xfrm rot="5400000">
            <a:off x="2895600" y="-76200"/>
            <a:ext cx="609600" cy="27432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6204" name="AutoShape 12"/>
          <p:cNvCxnSpPr>
            <a:cxnSpLocks noChangeShapeType="1"/>
            <a:stCxn id="256002" idx="2"/>
            <a:endCxn id="136196" idx="0"/>
          </p:cNvCxnSpPr>
          <p:nvPr/>
        </p:nvCxnSpPr>
        <p:spPr bwMode="auto">
          <a:xfrm rot="16200000" flipH="1">
            <a:off x="5219700" y="342900"/>
            <a:ext cx="609600" cy="19050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6205" name="AutoShape 13"/>
          <p:cNvCxnSpPr>
            <a:cxnSpLocks noChangeShapeType="1"/>
            <a:stCxn id="136195" idx="2"/>
            <a:endCxn id="136199" idx="0"/>
          </p:cNvCxnSpPr>
          <p:nvPr/>
        </p:nvCxnSpPr>
        <p:spPr bwMode="auto">
          <a:xfrm>
            <a:off x="1828800" y="2286000"/>
            <a:ext cx="0" cy="4000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6206" name="AutoShape 14"/>
          <p:cNvCxnSpPr>
            <a:cxnSpLocks noChangeShapeType="1"/>
            <a:stCxn id="136199" idx="2"/>
            <a:endCxn id="136200" idx="0"/>
          </p:cNvCxnSpPr>
          <p:nvPr/>
        </p:nvCxnSpPr>
        <p:spPr bwMode="auto">
          <a:xfrm>
            <a:off x="1828800" y="3327400"/>
            <a:ext cx="0" cy="196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6207" name="AutoShape 15"/>
          <p:cNvCxnSpPr>
            <a:cxnSpLocks noChangeShapeType="1"/>
            <a:stCxn id="136200" idx="2"/>
            <a:endCxn id="136201" idx="0"/>
          </p:cNvCxnSpPr>
          <p:nvPr/>
        </p:nvCxnSpPr>
        <p:spPr bwMode="auto">
          <a:xfrm>
            <a:off x="1828800" y="4165600"/>
            <a:ext cx="0" cy="241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6208" name="AutoShape 16"/>
          <p:cNvCxnSpPr>
            <a:cxnSpLocks noChangeShapeType="1"/>
            <a:stCxn id="136201" idx="2"/>
            <a:endCxn id="136202" idx="0"/>
          </p:cNvCxnSpPr>
          <p:nvPr/>
        </p:nvCxnSpPr>
        <p:spPr bwMode="auto">
          <a:xfrm>
            <a:off x="1828800" y="5048250"/>
            <a:ext cx="0" cy="196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36209" name="Text Box 17"/>
          <p:cNvSpPr txBox="1">
            <a:spLocks noChangeArrowheads="1"/>
          </p:cNvSpPr>
          <p:nvPr/>
        </p:nvSpPr>
        <p:spPr bwMode="auto">
          <a:xfrm>
            <a:off x="3886200" y="4837113"/>
            <a:ext cx="21336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 b="1"/>
              <a:t>ไม่เกิน                ๒๐,๐๐๐ บาท/วัน</a:t>
            </a:r>
          </a:p>
        </p:txBody>
      </p:sp>
      <p:sp>
        <p:nvSpPr>
          <p:cNvPr id="136210" name="Text Box 18"/>
          <p:cNvSpPr txBox="1">
            <a:spLocks noChangeArrowheads="1"/>
          </p:cNvSpPr>
          <p:nvPr/>
        </p:nvSpPr>
        <p:spPr bwMode="auto">
          <a:xfrm>
            <a:off x="3886200" y="2895600"/>
            <a:ext cx="2133600" cy="641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/>
              <a:t>มีหนังสือเตือน</a:t>
            </a:r>
          </a:p>
        </p:txBody>
      </p:sp>
      <p:sp>
        <p:nvSpPr>
          <p:cNvPr id="136211" name="Text Box 19"/>
          <p:cNvSpPr txBox="1">
            <a:spLocks noChangeArrowheads="1"/>
          </p:cNvSpPr>
          <p:nvPr/>
        </p:nvSpPr>
        <p:spPr bwMode="auto">
          <a:xfrm>
            <a:off x="6553200" y="2863850"/>
            <a:ext cx="2133600" cy="641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/>
              <a:t>มีหนังสือเตือน</a:t>
            </a:r>
          </a:p>
        </p:txBody>
      </p:sp>
      <p:sp>
        <p:nvSpPr>
          <p:cNvPr id="136212" name="Text Box 20"/>
          <p:cNvSpPr txBox="1">
            <a:spLocks noChangeArrowheads="1"/>
          </p:cNvSpPr>
          <p:nvPr/>
        </p:nvSpPr>
        <p:spPr bwMode="auto">
          <a:xfrm>
            <a:off x="6553200" y="4267200"/>
            <a:ext cx="21336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 b="1">
                <a:latin typeface="Angsana New" charset="-34"/>
              </a:rPr>
              <a:t>เรียกค่าใช้จ่าย                และเงินเพิ่ม </a:t>
            </a:r>
          </a:p>
        </p:txBody>
      </p:sp>
      <p:sp>
        <p:nvSpPr>
          <p:cNvPr id="136213" name="Text Box 21"/>
          <p:cNvSpPr txBox="1">
            <a:spLocks noChangeArrowheads="1"/>
          </p:cNvSpPr>
          <p:nvPr/>
        </p:nvSpPr>
        <p:spPr bwMode="auto">
          <a:xfrm>
            <a:off x="6400800" y="5410200"/>
            <a:ext cx="2590800" cy="11826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th-TH" b="1">
                <a:latin typeface="Angsana New" charset="-34"/>
              </a:rPr>
              <a:t>กรณีเร่งด่วน ใช้มาตรการบังคับฯโดยไม่ต้องออกคำสั่งฯได้</a:t>
            </a:r>
          </a:p>
        </p:txBody>
      </p:sp>
      <p:cxnSp>
        <p:nvCxnSpPr>
          <p:cNvPr id="136214" name="AutoShape 22"/>
          <p:cNvCxnSpPr>
            <a:cxnSpLocks noChangeShapeType="1"/>
            <a:stCxn id="136209" idx="1"/>
            <a:endCxn id="136195" idx="3"/>
          </p:cNvCxnSpPr>
          <p:nvPr/>
        </p:nvCxnSpPr>
        <p:spPr bwMode="auto">
          <a:xfrm rot="10800000">
            <a:off x="3352800" y="1943100"/>
            <a:ext cx="533400" cy="342741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6215" name="AutoShape 23"/>
          <p:cNvCxnSpPr>
            <a:cxnSpLocks noChangeShapeType="1"/>
            <a:stCxn id="136196" idx="2"/>
            <a:endCxn id="136210" idx="0"/>
          </p:cNvCxnSpPr>
          <p:nvPr/>
        </p:nvCxnSpPr>
        <p:spPr bwMode="auto">
          <a:xfrm rot="5400000">
            <a:off x="5410200" y="1828800"/>
            <a:ext cx="609600" cy="15240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6216" name="AutoShape 24"/>
          <p:cNvCxnSpPr>
            <a:cxnSpLocks noChangeShapeType="1"/>
          </p:cNvCxnSpPr>
          <p:nvPr/>
        </p:nvCxnSpPr>
        <p:spPr bwMode="auto">
          <a:xfrm rot="16200000" flipH="1">
            <a:off x="6759575" y="2017713"/>
            <a:ext cx="577850" cy="11430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36217" name="ตัวยึดหมายเลขภาพนิ่ง 5"/>
          <p:cNvSpPr txBox="1">
            <a:spLocks noGrp="1"/>
          </p:cNvSpPr>
          <p:nvPr/>
        </p:nvSpPr>
        <p:spPr bwMode="auto">
          <a:xfrm>
            <a:off x="6769100" y="6464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09766E4-11F0-438B-A3F7-310A88A7128B}" type="slidenum">
              <a:rPr lang="en-US" sz="1400"/>
              <a:pPr algn="r"/>
              <a:t>72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Text Box 2"/>
          <p:cNvSpPr txBox="1">
            <a:spLocks noChangeArrowheads="1"/>
          </p:cNvSpPr>
          <p:nvPr/>
        </p:nvSpPr>
        <p:spPr bwMode="auto">
          <a:xfrm>
            <a:off x="1476375" y="700088"/>
            <a:ext cx="6119813" cy="641350"/>
          </a:xfrm>
          <a:prstGeom prst="rect">
            <a:avLst/>
          </a:prstGeom>
          <a:gradFill rotWithShape="1">
            <a:gsLst>
              <a:gs pos="0">
                <a:srgbClr val="ADF1BF"/>
              </a:gs>
              <a:gs pos="50000">
                <a:schemeClr val="bg1"/>
              </a:gs>
              <a:gs pos="100000">
                <a:srgbClr val="ADF1B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3600" b="1">
                <a:solidFill>
                  <a:srgbClr val="3333FF"/>
                </a:solidFill>
                <a:latin typeface="Arial" pitchFamily="34" charset="0"/>
                <a:cs typeface="Angsana New" pitchFamily="18" charset="-34"/>
              </a:rPr>
              <a:t>หลักการสำคัญของการบังคับทางปกครอง</a:t>
            </a:r>
            <a:endParaRPr lang="th-TH" sz="3600">
              <a:solidFill>
                <a:srgbClr val="3333FF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37218" name="Text Box 3" descr="Dotted grid"/>
          <p:cNvSpPr txBox="1">
            <a:spLocks noChangeArrowheads="1"/>
          </p:cNvSpPr>
          <p:nvPr/>
        </p:nvSpPr>
        <p:spPr bwMode="auto">
          <a:xfrm>
            <a:off x="1403350" y="2058988"/>
            <a:ext cx="6697663" cy="3113087"/>
          </a:xfrm>
          <a:prstGeom prst="rect">
            <a:avLst/>
          </a:prstGeom>
          <a:pattFill prst="dotGrid">
            <a:fgClr>
              <a:srgbClr val="ADF1BF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buFontTx/>
              <a:buAutoNum type="arabicPeriod"/>
            </a:pPr>
            <a:r>
              <a:rPr lang="th-TH" sz="3600">
                <a:latin typeface="Angsana New" charset="-34"/>
              </a:rPr>
              <a:t>การบังคับทางปกครองต้องใช้เท่าที่จำเป็น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</a:pPr>
            <a:r>
              <a:rPr lang="th-TH" sz="3600">
                <a:latin typeface="Angsana New" charset="-34"/>
              </a:rPr>
              <a:t>ก่อนใช้การบังคับทางปกครองต้องเตือนก่อน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</a:pPr>
            <a:r>
              <a:rPr lang="th-TH" sz="3600">
                <a:latin typeface="Angsana New" charset="-34"/>
              </a:rPr>
              <a:t>การบังคับทางปกครองต้องมีความชัดเจนแน่นอน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</a:pPr>
            <a:r>
              <a:rPr lang="th-TH" sz="3600">
                <a:latin typeface="Angsana New" charset="-34"/>
              </a:rPr>
              <a:t>การบังคับทางปกครองอาจถูกโต้แย้งได้</a:t>
            </a:r>
          </a:p>
        </p:txBody>
      </p:sp>
      <p:pic>
        <p:nvPicPr>
          <p:cNvPr id="137219" name="Picture 4" descr="XX00838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5391150"/>
            <a:ext cx="662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20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F3FFBDE-CCC0-490F-B4F3-B3B5896B24F9}" type="slidenum">
              <a:rPr lang="en-US" sz="1400"/>
              <a:pPr algn="r"/>
              <a:t>73</a:t>
            </a:fld>
            <a:endParaRPr lang="th-TH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9CCFCFF-E841-4E67-9C6F-352A7B0A2296}" type="slidenum">
              <a:rPr lang="en-US" sz="1400"/>
              <a:pPr algn="r"/>
              <a:t>74</a:t>
            </a:fld>
            <a:endParaRPr lang="th-TH" sz="1400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8915400" cy="990600"/>
          </a:xfrm>
          <a:solidFill>
            <a:schemeClr val="accent2"/>
          </a:solidFill>
        </p:spPr>
        <p:txBody>
          <a:bodyPr/>
          <a:lstStyle/>
          <a:p>
            <a:pPr eaLnBrk="1" hangingPunct="1">
              <a:defRPr/>
            </a:pPr>
            <a:r>
              <a:rPr lang="th-TH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สิทธิของประชาชนตามกฎหมายนี้</a:t>
            </a:r>
            <a:endParaRPr lang="en-US" sz="60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8305800" cy="49530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th-TH" sz="44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สิทธิได้รับการพิจารณาจากเจ้าหน้าที่ซึ่งมี        </a:t>
            </a:r>
            <a:r>
              <a:rPr lang="en-US" sz="44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“</a:t>
            </a:r>
            <a:r>
              <a:rPr lang="th-TH" sz="44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ความเป็นกลาง</a:t>
            </a:r>
            <a:r>
              <a:rPr lang="en-US" sz="44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”</a:t>
            </a:r>
            <a:endParaRPr lang="th-TH" sz="4400" b="1" smtClean="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h-TH" sz="44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สิทธิในการมีที่ปรึกษาหรือผู้ทำการแทน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h-TH" sz="44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สิทธิที่จะได้รับคำแนะนำและแจ้งสิทธิหน้าที่ต่าง ๆ ในการติดต่อเจ้าหน้าที่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h-TH" sz="4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สิทธิได้รับการพิจารณาโดยสมบูรณ์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2B58FC3-60CC-42CA-BC4B-4C6C0152C3ED}" type="slidenum">
              <a:rPr lang="en-US" sz="1400"/>
              <a:pPr algn="r"/>
              <a:t>75</a:t>
            </a:fld>
            <a:endParaRPr lang="th-TH" sz="1400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85800"/>
            <a:ext cx="8153400" cy="5410200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th-TH" sz="4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5. สิทธิรับทราบข้อเท็จจริง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th-TH" sz="4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 สิทธิในการขอดูเอกสารที่จำเป็น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th-TH" sz="48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7. สิทธิได้รับการพิจารณาโดยเร็ว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th-TH" sz="48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8. สิทธิได้รับทราบเหตุผลของการวินิจฉัยสั่งการ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th-TH" sz="48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9. สิทธิได้รับแจ้งวิธีการอุทธรณ์โต้แย้ง</a:t>
            </a:r>
          </a:p>
          <a:p>
            <a:pPr marL="609600" indent="-609600" eaLnBrk="1" hangingPunct="1">
              <a:buFontTx/>
              <a:buNone/>
              <a:defRPr/>
            </a:pPr>
            <a:endParaRPr lang="th-TH" sz="4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ตัวยึดหมายเลขภาพนิ่ง 6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BE66C1F-7A4A-4684-A8E9-B8FD485C9772}" type="slidenum">
              <a:rPr lang="en-US" sz="1400"/>
              <a:pPr algn="r"/>
              <a:t>76</a:t>
            </a:fld>
            <a:endParaRPr lang="th-TH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"/>
            <a:ext cx="7696200" cy="1219200"/>
          </a:xfr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th-TH" b="1" smtClean="0">
                <a:solidFill>
                  <a:srgbClr val="FFFF00"/>
                </a:solidFill>
              </a:rPr>
              <a:t>หน่วยงานทางปกครอง / เจ้าหน้าที่ของรัฐ </a:t>
            </a:r>
            <a:br>
              <a:rPr lang="th-TH" b="1" smtClean="0">
                <a:solidFill>
                  <a:srgbClr val="FFFF00"/>
                </a:solidFill>
              </a:rPr>
            </a:br>
            <a:r>
              <a:rPr lang="th-TH" b="1" smtClean="0">
                <a:solidFill>
                  <a:srgbClr val="FFFF00"/>
                </a:solidFill>
              </a:rPr>
              <a:t>กระทำการโดยไม่ชอบด้วยกฎหมาย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14400" y="1371600"/>
            <a:ext cx="8077200" cy="5181600"/>
          </a:xfrm>
        </p:spPr>
        <p:txBody>
          <a:bodyPr/>
          <a:lstStyle/>
          <a:p>
            <a:pPr eaLnBrk="1" hangingPunct="1"/>
            <a:r>
              <a:rPr lang="th-TH" sz="4500" b="1" smtClean="0">
                <a:solidFill>
                  <a:schemeClr val="accent2"/>
                </a:solidFill>
              </a:rPr>
              <a:t>ออกกฎ คำสั่ง หรือกระทำการอื่นใด  เนื่องจาก</a:t>
            </a:r>
            <a:endParaRPr lang="th-TH" sz="4000" b="1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70000"/>
              </a:lnSpc>
              <a:buFontTx/>
              <a:buBlip>
                <a:blip r:embed="rId3"/>
              </a:buBlip>
            </a:pPr>
            <a:r>
              <a:rPr lang="th-TH" sz="3400" b="1" smtClean="0"/>
              <a:t> ไม่มีอำนาจ</a:t>
            </a:r>
          </a:p>
          <a:p>
            <a:pPr lvl="1" eaLnBrk="1" hangingPunct="1">
              <a:lnSpc>
                <a:spcPct val="70000"/>
              </a:lnSpc>
              <a:buFontTx/>
              <a:buBlip>
                <a:blip r:embed="rId3"/>
              </a:buBlip>
            </a:pPr>
            <a:r>
              <a:rPr lang="th-TH" sz="3400" b="1" smtClean="0"/>
              <a:t> นอกเหนืออำนาจ</a:t>
            </a:r>
          </a:p>
          <a:p>
            <a:pPr lvl="1" eaLnBrk="1" hangingPunct="1">
              <a:lnSpc>
                <a:spcPct val="70000"/>
              </a:lnSpc>
              <a:buFontTx/>
              <a:buBlip>
                <a:blip r:embed="rId3"/>
              </a:buBlip>
            </a:pPr>
            <a:r>
              <a:rPr lang="th-TH" sz="3400" b="1" smtClean="0"/>
              <a:t> ไม่ถูกต้องตามกฎหมาย</a:t>
            </a:r>
          </a:p>
          <a:p>
            <a:pPr lvl="1" eaLnBrk="1" hangingPunct="1">
              <a:lnSpc>
                <a:spcPct val="70000"/>
              </a:lnSpc>
              <a:buFontTx/>
              <a:buBlip>
                <a:blip r:embed="rId3"/>
              </a:buBlip>
            </a:pPr>
            <a:r>
              <a:rPr lang="th-TH" sz="3400" b="1" smtClean="0"/>
              <a:t> ไม่ถูกต้องตามรูปแบบขั้นตอน หรือวิธีการอันเป็นสาระสำคัญ</a:t>
            </a:r>
          </a:p>
          <a:p>
            <a:pPr lvl="1" eaLnBrk="1" hangingPunct="1">
              <a:lnSpc>
                <a:spcPct val="70000"/>
              </a:lnSpc>
              <a:buFontTx/>
              <a:buBlip>
                <a:blip r:embed="rId3"/>
              </a:buBlip>
            </a:pPr>
            <a:r>
              <a:rPr lang="th-TH" sz="3400" b="1" smtClean="0"/>
              <a:t> ไม่สุจริต</a:t>
            </a:r>
          </a:p>
          <a:p>
            <a:pPr lvl="1" eaLnBrk="1" hangingPunct="1">
              <a:lnSpc>
                <a:spcPct val="70000"/>
              </a:lnSpc>
              <a:buFontTx/>
              <a:buBlip>
                <a:blip r:embed="rId3"/>
              </a:buBlip>
            </a:pPr>
            <a:r>
              <a:rPr lang="th-TH" sz="3400" b="1" smtClean="0"/>
              <a:t> เลือก</a:t>
            </a:r>
            <a:r>
              <a:rPr lang="th-TH" sz="3800" b="1" smtClean="0"/>
              <a:t>ปฏิบัติ</a:t>
            </a:r>
            <a:r>
              <a:rPr lang="th-TH" sz="3400" b="1" smtClean="0"/>
              <a:t>โดยไม่เป็นธรรม</a:t>
            </a:r>
          </a:p>
          <a:p>
            <a:pPr lvl="1" eaLnBrk="1" hangingPunct="1">
              <a:lnSpc>
                <a:spcPct val="70000"/>
              </a:lnSpc>
              <a:buFontTx/>
              <a:buBlip>
                <a:blip r:embed="rId3"/>
              </a:buBlip>
            </a:pPr>
            <a:r>
              <a:rPr lang="th-TH" sz="3400" b="1" smtClean="0"/>
              <a:t> สร้างขั้นตอนโดยไม่จำเป็น</a:t>
            </a:r>
          </a:p>
          <a:p>
            <a:pPr lvl="1" eaLnBrk="1" hangingPunct="1">
              <a:lnSpc>
                <a:spcPct val="70000"/>
              </a:lnSpc>
              <a:buFontTx/>
              <a:buBlip>
                <a:blip r:embed="rId3"/>
              </a:buBlip>
            </a:pPr>
            <a:r>
              <a:rPr lang="th-TH" sz="3400" b="1" smtClean="0"/>
              <a:t> สร้างภาระเกินสมควร</a:t>
            </a:r>
          </a:p>
          <a:p>
            <a:pPr lvl="1" eaLnBrk="1" hangingPunct="1">
              <a:lnSpc>
                <a:spcPct val="70000"/>
              </a:lnSpc>
              <a:buFontTx/>
              <a:buBlip>
                <a:blip r:embed="rId3"/>
              </a:buBlip>
            </a:pPr>
            <a:r>
              <a:rPr lang="th-TH" sz="3400" b="1" smtClean="0"/>
              <a:t> ใช้ดุลพินิจโดยไม่ชอบ</a:t>
            </a:r>
            <a:endParaRPr lang="th-TH" sz="3200" b="1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type="clipArt" sz="half" idx="4294967295"/>
          </p:nvPr>
        </p:nvGraphicFramePr>
        <p:xfrm>
          <a:off x="76200" y="1981200"/>
          <a:ext cx="1219200" cy="4114800"/>
        </p:xfrm>
        <a:graphic>
          <a:graphicData uri="http://schemas.openxmlformats.org/presentationml/2006/ole">
            <p:oleObj spid="_x0000_s3074" name="Clip" r:id="rId4" imgW="1857600" imgH="3995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ตัวยึดหมายเลขภาพนิ่ง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89BBB58-0F4F-45BE-A36D-FFD14E4328D4}" type="slidenum">
              <a:rPr lang="en-US" sz="1400"/>
              <a:pPr algn="r"/>
              <a:t>77</a:t>
            </a:fld>
            <a:endParaRPr lang="th-TH" sz="1400"/>
          </a:p>
        </p:txBody>
      </p:sp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990600" y="1400175"/>
            <a:ext cx="7315200" cy="4056063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ศาลควบคุมตรวจสอบในเรื่องละเมิด</a:t>
            </a:r>
          </a:p>
          <a:p>
            <a:pPr algn="ctr">
              <a:spcBef>
                <a:spcPct val="50000"/>
              </a:spcBef>
            </a:pPr>
            <a:endParaRPr lang="en-US" sz="800" b="1"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3366FF"/>
                </a:solidFill>
                <a:latin typeface="Browallia New" pitchFamily="34" charset="-34"/>
                <a:cs typeface="Browallia New" pitchFamily="34" charset="-34"/>
              </a:rPr>
              <a:t>(45/2496, 568/2502, 355/2516, 1939/2520, 822/2522, 1155/2526, 3535/2529, 3668/2540, 7663/2543 </a:t>
            </a:r>
            <a:r>
              <a:rPr lang="th-TH" sz="4000" b="1">
                <a:solidFill>
                  <a:srgbClr val="3366FF"/>
                </a:solidFill>
                <a:latin typeface="Browallia New" pitchFamily="34" charset="-34"/>
                <a:cs typeface="Browallia New" pitchFamily="34" charset="-34"/>
              </a:rPr>
              <a:t> และ  </a:t>
            </a:r>
            <a:r>
              <a:rPr lang="en-US" sz="4000" b="1">
                <a:solidFill>
                  <a:srgbClr val="3366FF"/>
                </a:solidFill>
                <a:latin typeface="Browallia New" pitchFamily="34" charset="-34"/>
                <a:cs typeface="Browallia New" pitchFamily="34" charset="-34"/>
              </a:rPr>
              <a:t>2105/254</a:t>
            </a:r>
            <a:r>
              <a:rPr lang="th-TH" sz="4000" b="1">
                <a:solidFill>
                  <a:srgbClr val="3366FF"/>
                </a:solidFill>
                <a:latin typeface="Browallia New" pitchFamily="34" charset="-34"/>
                <a:cs typeface="Browallia New" pitchFamily="34" charset="-34"/>
              </a:rPr>
              <a:t>4</a:t>
            </a:r>
            <a:r>
              <a:rPr lang="en-US" sz="4000" b="1">
                <a:solidFill>
                  <a:srgbClr val="3366FF"/>
                </a:solidFill>
                <a:latin typeface="Browallia New" pitchFamily="34" charset="-34"/>
                <a:cs typeface="Browallia New" pitchFamily="34" charset="-34"/>
              </a:rPr>
              <a:t>)</a:t>
            </a:r>
            <a:endParaRPr lang="en-US" sz="4000" b="1">
              <a:solidFill>
                <a:srgbClr val="3366FF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th-TH" sz="4000" b="1">
              <a:solidFill>
                <a:srgbClr val="3366FF"/>
              </a:solidFill>
            </a:endParaRPr>
          </a:p>
        </p:txBody>
      </p:sp>
      <p:pic>
        <p:nvPicPr>
          <p:cNvPr id="142339" name="Picture 3" descr="bar03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410200"/>
            <a:ext cx="81534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ตัวยึดหมายเลขภาพนิ่ง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D398292-A289-4F64-A554-F1C8CFCBB749}" type="slidenum">
              <a:rPr lang="en-US" sz="1400"/>
              <a:pPr algn="r"/>
              <a:t>78</a:t>
            </a:fld>
            <a:endParaRPr lang="th-TH" sz="1400"/>
          </a:p>
        </p:txBody>
      </p:sp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990600" y="982663"/>
            <a:ext cx="7315200" cy="640873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3366FF"/>
                </a:solidFill>
                <a:cs typeface="Browallia New" pitchFamily="34" charset="-34"/>
              </a:rPr>
              <a:t>“</a:t>
            </a:r>
            <a:r>
              <a:rPr lang="th-TH" sz="3600" b="1">
                <a:solidFill>
                  <a:srgbClr val="3366FF"/>
                </a:solidFill>
                <a:latin typeface="Browallia New" pitchFamily="34" charset="-34"/>
                <a:cs typeface="Browallia New" pitchFamily="34" charset="-34"/>
              </a:rPr>
              <a:t>หากเป็นการใช้ดุลพินิจตาม</a:t>
            </a:r>
            <a:r>
              <a:rPr lang="th-TH" sz="36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ตัวบทกฎหมาย</a:t>
            </a:r>
          </a:p>
          <a:p>
            <a:pPr algn="ctr">
              <a:spcBef>
                <a:spcPct val="50000"/>
              </a:spcBef>
            </a:pPr>
            <a:r>
              <a:rPr lang="th-TH" sz="3600" b="1">
                <a:solidFill>
                  <a:srgbClr val="3366FF"/>
                </a:solidFill>
                <a:latin typeface="Browallia New" pitchFamily="34" charset="-34"/>
                <a:cs typeface="Browallia New" pitchFamily="34" charset="-34"/>
              </a:rPr>
              <a:t>โดยฝ่ายบริหารแล้ว</a:t>
            </a:r>
            <a:r>
              <a:rPr lang="en-US" sz="3600" b="1">
                <a:solidFill>
                  <a:srgbClr val="3366FF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endParaRPr lang="th-TH" sz="3600" b="1">
              <a:solidFill>
                <a:srgbClr val="3366FF"/>
              </a:solidFill>
              <a:latin typeface="Browallia New" pitchFamily="34" charset="-34"/>
              <a:cs typeface="Browallia New" pitchFamily="34" charset="-34"/>
            </a:endParaRPr>
          </a:p>
          <a:p>
            <a:pPr algn="ctr">
              <a:spcBef>
                <a:spcPct val="50000"/>
              </a:spcBef>
            </a:pPr>
            <a:r>
              <a:rPr lang="th-TH" sz="3600" b="1">
                <a:solidFill>
                  <a:srgbClr val="3366FF"/>
                </a:solidFill>
                <a:latin typeface="Browallia New" pitchFamily="34" charset="-34"/>
                <a:cs typeface="Browallia New" pitchFamily="34" charset="-34"/>
              </a:rPr>
              <a:t>เมื่อฟังได้ว่าเป็นการ</a:t>
            </a:r>
            <a:r>
              <a:rPr lang="th-TH" sz="3600" b="1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กระทำโดยสุจริต</a:t>
            </a:r>
          </a:p>
          <a:p>
            <a:pPr algn="ctr">
              <a:spcBef>
                <a:spcPct val="50000"/>
              </a:spcBef>
            </a:pPr>
            <a:r>
              <a:rPr lang="th-TH" sz="3600" b="1">
                <a:solidFill>
                  <a:srgbClr val="3366FF"/>
                </a:solidFill>
                <a:latin typeface="Browallia New" pitchFamily="34" charset="-34"/>
                <a:cs typeface="Browallia New" pitchFamily="34" charset="-34"/>
              </a:rPr>
              <a:t>ในอำนาจและหน้าที่</a:t>
            </a:r>
            <a:r>
              <a:rPr lang="en-US" sz="3600" b="1">
                <a:solidFill>
                  <a:srgbClr val="3366FF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endParaRPr lang="th-TH" sz="3600" b="1">
              <a:solidFill>
                <a:srgbClr val="3366FF"/>
              </a:solidFill>
              <a:latin typeface="Browallia New" pitchFamily="34" charset="-34"/>
              <a:cs typeface="Browallia New" pitchFamily="34" charset="-34"/>
            </a:endParaRPr>
          </a:p>
          <a:p>
            <a:pPr algn="ctr">
              <a:spcBef>
                <a:spcPct val="50000"/>
              </a:spcBef>
            </a:pPr>
            <a:r>
              <a:rPr lang="th-TH" sz="3600" b="1">
                <a:solidFill>
                  <a:srgbClr val="3366FF"/>
                </a:solidFill>
                <a:latin typeface="Browallia New" pitchFamily="34" charset="-34"/>
                <a:cs typeface="Browallia New" pitchFamily="34" charset="-34"/>
              </a:rPr>
              <a:t>ทั้งมิได้มุ่งที่จะให้เกิดความเสียหายแก่ผู้ใด</a:t>
            </a:r>
            <a:r>
              <a:rPr lang="en-US" sz="3600" b="1">
                <a:solidFill>
                  <a:srgbClr val="3366FF"/>
                </a:solidFill>
                <a:latin typeface="Browallia New" pitchFamily="34" charset="-34"/>
                <a:cs typeface="Browallia New" pitchFamily="34" charset="-34"/>
              </a:rPr>
              <a:t>  </a:t>
            </a:r>
            <a:endParaRPr lang="en-US" sz="3600" b="1">
              <a:solidFill>
                <a:srgbClr val="3366FF"/>
              </a:solidFill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th-TH" sz="3600" b="1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ดังนี้ </a:t>
            </a:r>
            <a:r>
              <a:rPr lang="en-US" sz="3600" b="1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3600" b="1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แม้จะ</a:t>
            </a:r>
            <a:r>
              <a:rPr lang="th-TH" sz="3600" b="1" u="sng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วินิจฉัยผิดพลาดก็หาเป็นละเมิดไม่</a:t>
            </a:r>
            <a:r>
              <a:rPr lang="en-US" sz="3600" b="1">
                <a:solidFill>
                  <a:srgbClr val="FF0000"/>
                </a:solidFill>
                <a:cs typeface="Browallia New" pitchFamily="34" charset="-34"/>
              </a:rPr>
              <a:t>”</a:t>
            </a:r>
            <a:endParaRPr lang="en-US" sz="3600" b="1">
              <a:solidFill>
                <a:srgbClr val="FF0000"/>
              </a:solidFill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3600" b="1">
                <a:latin typeface="Browallia New" pitchFamily="34" charset="-34"/>
                <a:cs typeface="Browallia New" pitchFamily="34" charset="-34"/>
              </a:rPr>
              <a:t>(45/2496)</a:t>
            </a:r>
            <a:endParaRPr lang="en-US" sz="3600" b="1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th-TH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ตัวยึดหมายเลขภาพนิ่ง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92994D2-2161-4C92-9C25-AB298D9C907A}" type="slidenum">
              <a:rPr lang="en-US" sz="1400"/>
              <a:pPr algn="r"/>
              <a:t>79</a:t>
            </a:fld>
            <a:endParaRPr lang="th-TH" sz="1400"/>
          </a:p>
        </p:txBody>
      </p:sp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1219200" y="547688"/>
            <a:ext cx="6705600" cy="548798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5400" b="1">
                <a:solidFill>
                  <a:srgbClr val="3366FF"/>
                </a:solidFill>
                <a:latin typeface="Browallia New" pitchFamily="34" charset="-34"/>
                <a:cs typeface="Browallia New" pitchFamily="34" charset="-34"/>
              </a:rPr>
              <a:t> ศาลควบคุมตรวจสอบในเรื่อง</a:t>
            </a:r>
          </a:p>
          <a:p>
            <a:pPr algn="ctr">
              <a:spcBef>
                <a:spcPct val="50000"/>
              </a:spcBef>
            </a:pPr>
            <a:endParaRPr lang="th-TH" sz="6600" b="1" i="1">
              <a:solidFill>
                <a:srgbClr val="0066FF"/>
              </a:solidFill>
              <a:latin typeface="Browallia New" pitchFamily="34" charset="-34"/>
              <a:cs typeface="Browallia New" pitchFamily="34" charset="-34"/>
            </a:endParaRPr>
          </a:p>
          <a:p>
            <a:pPr algn="ctr">
              <a:spcBef>
                <a:spcPct val="50000"/>
              </a:spcBef>
            </a:pPr>
            <a:r>
              <a:rPr lang="th-TH" sz="4800" b="1" i="1">
                <a:solidFill>
                  <a:srgbClr val="0066FF"/>
                </a:solidFill>
                <a:latin typeface="Browallia New" pitchFamily="34" charset="-34"/>
                <a:cs typeface="Browallia New" pitchFamily="34" charset="-34"/>
              </a:rPr>
              <a:t>ตามมาตรา</a:t>
            </a:r>
            <a:r>
              <a:rPr lang="en-US" sz="4800" b="1" i="1">
                <a:solidFill>
                  <a:srgbClr val="0066FF"/>
                </a:solidFill>
                <a:latin typeface="Browallia New" pitchFamily="34" charset="-34"/>
                <a:cs typeface="Browallia New" pitchFamily="34" charset="-34"/>
              </a:rPr>
              <a:t> 157</a:t>
            </a:r>
            <a:br>
              <a:rPr lang="en-US" sz="4800" b="1" i="1">
                <a:solidFill>
                  <a:srgbClr val="0066FF"/>
                </a:solidFill>
                <a:latin typeface="Browallia New" pitchFamily="34" charset="-34"/>
                <a:cs typeface="Browallia New" pitchFamily="34" charset="-34"/>
              </a:rPr>
            </a:br>
            <a:r>
              <a:rPr lang="th-TH" sz="4800" b="1">
                <a:solidFill>
                  <a:srgbClr val="0066FF"/>
                </a:solidFill>
                <a:latin typeface="Browallia New" pitchFamily="34" charset="-34"/>
                <a:cs typeface="Browallia New" pitchFamily="34" charset="-34"/>
              </a:rPr>
              <a:t>ประมวลกฎหมายอาญา</a:t>
            </a:r>
            <a:endParaRPr lang="en-US" sz="4800" b="1">
              <a:solidFill>
                <a:srgbClr val="0066FF"/>
              </a:solidFill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5400" b="1">
                <a:latin typeface="Browallia New" pitchFamily="34" charset="-34"/>
                <a:cs typeface="Browallia New" pitchFamily="34" charset="-34"/>
              </a:rPr>
              <a:t>(7663/2543 </a:t>
            </a:r>
            <a:r>
              <a:rPr lang="th-TH" sz="5400" b="1">
                <a:latin typeface="Browallia New" pitchFamily="34" charset="-34"/>
                <a:cs typeface="Browallia New" pitchFamily="34" charset="-34"/>
              </a:rPr>
              <a:t>และ</a:t>
            </a:r>
            <a:r>
              <a:rPr lang="en-US" sz="5400" b="1">
                <a:latin typeface="Browallia New" pitchFamily="34" charset="-34"/>
                <a:cs typeface="Browallia New" pitchFamily="34" charset="-34"/>
              </a:rPr>
              <a:t> 2105/2544)</a:t>
            </a:r>
            <a:endParaRPr lang="th-TH" sz="5400" b="1"/>
          </a:p>
        </p:txBody>
      </p:sp>
      <p:sp>
        <p:nvSpPr>
          <p:cNvPr id="144387" name="WordArt 3"/>
          <p:cNvSpPr>
            <a:spLocks noChangeArrowheads="1" noChangeShapeType="1" noTextEdit="1"/>
          </p:cNvSpPr>
          <p:nvPr/>
        </p:nvSpPr>
        <p:spPr bwMode="auto">
          <a:xfrm>
            <a:off x="1371600" y="1752600"/>
            <a:ext cx="6477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kern="10">
                <a:ln w="9525" cap="sq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Angsana New"/>
                <a:cs typeface="Angsana New"/>
              </a:rPr>
              <a:t>การใช้อำนาจหน้าที่กลั่นแกล้ง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1ED4434-165F-4821-9754-98FE2ABDDAA9}" type="slidenum">
              <a:rPr lang="en-US" sz="1400"/>
              <a:pPr algn="r"/>
              <a:t>8</a:t>
            </a:fld>
            <a:endParaRPr lang="th-TH" sz="1400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76200"/>
            <a:ext cx="8915400" cy="762000"/>
          </a:xfrm>
          <a:solidFill>
            <a:schemeClr val="accent2"/>
          </a:solidFill>
        </p:spPr>
        <p:txBody>
          <a:bodyPr/>
          <a:lstStyle/>
          <a:p>
            <a:pPr eaLnBrk="1" hangingPunct="1">
              <a:defRPr/>
            </a:pPr>
            <a:r>
              <a:rPr lang="th-TH" sz="5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ศาลปกครองมีอำนาจพิจารณา </a:t>
            </a:r>
            <a:r>
              <a:rPr lang="en-US" sz="5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th-TH" sz="5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คดีปกครอง</a:t>
            </a:r>
            <a:r>
              <a:rPr lang="en-US" sz="5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  <a:endParaRPr lang="th-TH" sz="4000" smtClean="0">
              <a:solidFill>
                <a:srgbClr val="FFFF0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h-TH" sz="3700" b="1" smtClean="0">
                <a:solidFill>
                  <a:schemeClr val="accent2"/>
                </a:solidFill>
              </a:rPr>
              <a:t> คู่กรณี (เป็นคดีพิพาทระหว่าง)</a:t>
            </a:r>
            <a:endParaRPr lang="th-TH" b="1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5000"/>
              </a:lnSpc>
              <a:buFontTx/>
              <a:buBlip>
                <a:blip r:embed="rId3"/>
              </a:buBlip>
            </a:pPr>
            <a:r>
              <a:rPr lang="th-TH" sz="3200" b="1" smtClean="0"/>
              <a:t> หน่วยงานทางปกครอง/เจ้าหน้าที่ของรัฐ กับเอกชน</a:t>
            </a:r>
          </a:p>
          <a:p>
            <a:pPr lvl="1" eaLnBrk="1" hangingPunct="1">
              <a:lnSpc>
                <a:spcPct val="85000"/>
              </a:lnSpc>
              <a:buFontTx/>
              <a:buBlip>
                <a:blip r:embed="rId3"/>
              </a:buBlip>
            </a:pPr>
            <a:r>
              <a:rPr lang="th-TH" sz="3200" b="1" smtClean="0"/>
              <a:t> หน่วยงานทางปกครอง/เจ้าหน้าที่ของรัฐ  ด้วยกันเอง</a:t>
            </a:r>
            <a:endParaRPr lang="th-TH" b="1" smtClean="0"/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h-TH" sz="3700" b="1" smtClean="0">
                <a:solidFill>
                  <a:schemeClr val="accent2"/>
                </a:solidFill>
              </a:rPr>
              <a:t> ลักษณะคดีพิพาท (พิพาทในเรื่อง)</a:t>
            </a:r>
            <a:endParaRPr lang="th-TH" b="1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th-TH" sz="3200" b="1" smtClean="0"/>
              <a:t> หน่วยงานฯ/จนท.ของรัฐ กระทำการโดยไม่ชอบด้วยกฎหมาย                             จากการออกกฎ คำสั่ง หรือการกระทำอื่น</a:t>
            </a:r>
          </a:p>
          <a:p>
            <a:pPr lvl="1"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th-TH" sz="3200" b="1" smtClean="0"/>
              <a:t> หน่วยงานฯ/เจ้าหน้าที่ของรัฐ ละเลยต่อหน้าที่ ปฏิบัติหน้าที่ล่าช้าเกินสมควร</a:t>
            </a:r>
          </a:p>
          <a:p>
            <a:pPr lvl="1"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th-TH" sz="3200" b="1" smtClean="0"/>
              <a:t> ละเมิดเจ้าหน้าที่ และความรับผิดอย่างอื่น</a:t>
            </a:r>
          </a:p>
          <a:p>
            <a:pPr lvl="1"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th-TH" sz="3200" b="1" smtClean="0"/>
              <a:t> สัญญาทางปกครอง</a:t>
            </a:r>
          </a:p>
          <a:p>
            <a:pPr lvl="1"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th-TH" sz="3200" b="1" smtClean="0"/>
              <a:t> กฎหมายกำหนดให้หน่วยงานฯ/เจ้าหน้าที่ของรัฐ ฟ้องคดีต่อศาลปกครอง</a:t>
            </a:r>
          </a:p>
          <a:p>
            <a:pPr lvl="1"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th-TH" sz="3200" b="1" smtClean="0"/>
              <a:t> กฎหมายกำหนดให้อยู่ในอำนาจของศาลปกครอง</a:t>
            </a:r>
            <a:endParaRPr lang="th-TH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/>
          <p:cNvSpPr txBox="1">
            <a:spLocks/>
          </p:cNvSpPr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thaiDist">
              <a:defRPr/>
            </a:pPr>
            <a:r>
              <a:rPr lang="th-TH" sz="4000" dirty="0">
                <a:latin typeface="TH SarabunIT๙" pitchFamily="34" charset="-34"/>
                <a:ea typeface="+mj-ea"/>
                <a:cs typeface="+mj-cs"/>
              </a:rPr>
              <a:t>	</a:t>
            </a:r>
            <a:r>
              <a:rPr lang="th-TH" sz="4800" b="1" dirty="0">
                <a:solidFill>
                  <a:schemeClr val="bg1"/>
                </a:solidFill>
                <a:latin typeface="TH SarabunIT๙" pitchFamily="34" charset="-34"/>
                <a:ea typeface="+mj-ea"/>
                <a:cs typeface="+mj-cs"/>
              </a:rPr>
              <a:t>(๑) การที่ผู้บังคับบัญชามอบหมายให้ผู้ใต้บังคับบัญชาปฏิบัติงานที่ตรงกับตำแหน่งหน้าที่ตามสายงานและในเวลาราชการปกติ แม้จะทำให้ผู้ได้รับมอบหมายต้องปฏิบัติงานหนักขึ้น ถือได้</a:t>
            </a:r>
            <a:r>
              <a:rPr lang="th-TH" sz="4800" b="1" spc="300" dirty="0">
                <a:solidFill>
                  <a:schemeClr val="bg1"/>
                </a:solidFill>
                <a:latin typeface="TH SarabunIT๙" pitchFamily="34" charset="-34"/>
                <a:ea typeface="+mj-ea"/>
                <a:cs typeface="+mj-cs"/>
              </a:rPr>
              <a:t>ว่าเป็นการกระทำที่ชอบด้วยกฎหมาย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/>
          <p:cNvSpPr txBox="1">
            <a:spLocks/>
          </p:cNvSpPr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thaiDist">
              <a:defRPr/>
            </a:pPr>
            <a:r>
              <a:rPr lang="th-TH" sz="4000" dirty="0">
                <a:latin typeface="TH SarabunIT๙" pitchFamily="34" charset="-34"/>
                <a:ea typeface="+mj-ea"/>
                <a:cs typeface="+mj-cs"/>
              </a:rPr>
              <a:t>	</a:t>
            </a:r>
            <a:r>
              <a:rPr lang="th-TH" sz="4800" b="1" dirty="0">
                <a:solidFill>
                  <a:schemeClr val="bg1"/>
                </a:solidFill>
                <a:latin typeface="TH SarabunIT๙" pitchFamily="34" charset="-34"/>
                <a:ea typeface="+mj-ea"/>
                <a:cs typeface="+mj-cs"/>
              </a:rPr>
              <a:t>(๒) ในกรณีที่กฎหมายกำหนดตัวเจ้าหน้าที่ผู้ทรงอำนาจกระทำการทางปกครองเรื่องใดไว้เป็นการ เฉพาะแล้ว  การกระทำนั้นต้องกระทำโดยเจ้าหน้าที่    ผู้ทรงอำนาจ  เจ้าหน้าที่อื่นแม้จะเป็นผู้บังคับบัญชาหรือเป็นผู้มีอำนาจเหนือเจ้าหน้าที่ผู้นั้นก็ไม่อาจกระทำการในเรื่องนั้นได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ตัวยึดหมายเลขภาพนิ่ง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53F1CEC-B5F7-45A9-89BF-A16DB1140977}" type="slidenum">
              <a:rPr lang="en-US" sz="1400"/>
              <a:pPr algn="r"/>
              <a:t>82</a:t>
            </a:fld>
            <a:endParaRPr lang="th-TH" sz="1400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h-TH" sz="5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ความรับผิดในการบริหารราชการแผ่นดิน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1100" y="1619250"/>
            <a:ext cx="7434263" cy="4257675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z="4000" b="1" smtClean="0">
                <a:solidFill>
                  <a:schemeClr val="accent2"/>
                </a:solidFill>
              </a:rPr>
              <a:t> </a:t>
            </a:r>
            <a:r>
              <a:rPr lang="th-TH" sz="4000" b="1" smtClean="0">
                <a:solidFill>
                  <a:schemeClr val="accent2"/>
                </a:solidFill>
              </a:rPr>
              <a:t>ความรับผิดทางแพ่ง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th-TH" sz="4000" b="1" smtClean="0">
                <a:solidFill>
                  <a:schemeClr val="accent2"/>
                </a:solidFill>
              </a:rPr>
              <a:t> ความรับผิดทางอาญา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th-TH" sz="4000" b="1" smtClean="0">
                <a:solidFill>
                  <a:schemeClr val="accent2"/>
                </a:solidFill>
              </a:rPr>
              <a:t> ความรับผิดทางวินัย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69605D-6F46-455F-A4D2-EE43FC59F8FD}" type="slidenum">
              <a:rPr lang="en-US" smtClean="0">
                <a:cs typeface="Angsana New" charset="-34"/>
              </a:rPr>
              <a:pPr/>
              <a:t>9</a:t>
            </a:fld>
            <a:endParaRPr lang="th-TH" smtClean="0">
              <a:cs typeface="Angsana New" charset="-34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447800" y="76200"/>
            <a:ext cx="6553200" cy="9144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การกระทำของฝ่ายปกครอง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04800" y="1508125"/>
            <a:ext cx="3657600" cy="70167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000" b="1">
                <a:latin typeface="Angsana New" charset="-34"/>
              </a:rPr>
              <a:t>การกระทำทางปกครอง</a:t>
            </a:r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auto">
          <a:xfrm>
            <a:off x="5943600" y="1366838"/>
            <a:ext cx="3157538" cy="1014412"/>
          </a:xfrm>
          <a:prstGeom prst="flowChartMultidocument">
            <a:avLst/>
          </a:prstGeom>
          <a:solidFill>
            <a:srgbClr val="00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การกระทำทั่วไป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52400" y="2863850"/>
            <a:ext cx="1752600" cy="1190625"/>
          </a:xfrm>
          <a:prstGeom prst="rect">
            <a:avLst/>
          </a:prstGeom>
          <a:solidFill>
            <a:srgbClr val="99CCFF"/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>
                <a:latin typeface="Angsana New" charset="-34"/>
              </a:rPr>
              <a:t>ปฏิบัติการทางปกครอง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209800" y="2863850"/>
            <a:ext cx="1905000" cy="1190625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>
                <a:latin typeface="Angsana New" charset="-34"/>
              </a:rPr>
              <a:t>การกระทำฝ่ายเดียว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495800" y="2863850"/>
            <a:ext cx="1828800" cy="1190625"/>
          </a:xfrm>
          <a:prstGeom prst="rect">
            <a:avLst/>
          </a:prstGeom>
          <a:solidFill>
            <a:srgbClr val="3399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>
                <a:solidFill>
                  <a:schemeClr val="bg1"/>
                </a:solidFill>
                <a:latin typeface="Angsana New" charset="-34"/>
              </a:rPr>
              <a:t>การวินิจฉัยข้อพิพาท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524000" y="4768850"/>
            <a:ext cx="1524000" cy="7016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000" b="1">
                <a:latin typeface="Angsana New" charset="-34"/>
              </a:rPr>
              <a:t>กฎ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124200" y="4768850"/>
            <a:ext cx="2743200" cy="7016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000" b="1">
                <a:latin typeface="Angsana New" charset="-34"/>
              </a:rPr>
              <a:t>คำสั่งทางปกครอง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6781800" y="2863850"/>
            <a:ext cx="1828800" cy="11906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>
                <a:latin typeface="Angsana New" charset="-34"/>
              </a:rPr>
              <a:t>การกระทำสองฝ่าย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6353175" y="4997450"/>
            <a:ext cx="2667000" cy="6413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3600" b="1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สัญญาทางปกครอง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5257800" y="5988050"/>
            <a:ext cx="1752600" cy="64135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3600" b="1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โดยเนื้อหา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1905000" y="5988050"/>
            <a:ext cx="1905000" cy="64135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3600" b="1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โดยกฎหมาย</a:t>
            </a:r>
          </a:p>
        </p:txBody>
      </p:sp>
      <p:cxnSp>
        <p:nvCxnSpPr>
          <p:cNvPr id="29710" name="AutoShape 14"/>
          <p:cNvCxnSpPr>
            <a:cxnSpLocks noChangeShapeType="1"/>
            <a:stCxn id="79874" idx="2"/>
            <a:endCxn id="29699" idx="0"/>
          </p:cNvCxnSpPr>
          <p:nvPr/>
        </p:nvCxnSpPr>
        <p:spPr bwMode="auto">
          <a:xfrm rot="5400000">
            <a:off x="3170237" y="-46037"/>
            <a:ext cx="517525" cy="25908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9711" name="AutoShape 15"/>
          <p:cNvCxnSpPr>
            <a:cxnSpLocks noChangeShapeType="1"/>
          </p:cNvCxnSpPr>
          <p:nvPr/>
        </p:nvCxnSpPr>
        <p:spPr bwMode="auto">
          <a:xfrm rot="16200000" flipH="1">
            <a:off x="5921375" y="-153987"/>
            <a:ext cx="376238" cy="2798762"/>
          </a:xfrm>
          <a:prstGeom prst="bentConnector3">
            <a:avLst>
              <a:gd name="adj1" fmla="val 49787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9712" name="AutoShape 16"/>
          <p:cNvCxnSpPr>
            <a:cxnSpLocks noChangeShapeType="1"/>
            <a:stCxn id="29699" idx="2"/>
            <a:endCxn id="29701" idx="0"/>
          </p:cNvCxnSpPr>
          <p:nvPr/>
        </p:nvCxnSpPr>
        <p:spPr bwMode="auto">
          <a:xfrm rot="5400000">
            <a:off x="1254125" y="1984375"/>
            <a:ext cx="654050" cy="11049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9713" name="AutoShape 17"/>
          <p:cNvCxnSpPr>
            <a:cxnSpLocks noChangeShapeType="1"/>
            <a:stCxn id="29699" idx="2"/>
            <a:endCxn id="29702" idx="0"/>
          </p:cNvCxnSpPr>
          <p:nvPr/>
        </p:nvCxnSpPr>
        <p:spPr bwMode="auto">
          <a:xfrm rot="16200000" flipH="1">
            <a:off x="2320925" y="2022475"/>
            <a:ext cx="654050" cy="10287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9714" name="AutoShape 18"/>
          <p:cNvCxnSpPr>
            <a:cxnSpLocks noChangeShapeType="1"/>
            <a:stCxn id="29699" idx="2"/>
            <a:endCxn id="29703" idx="0"/>
          </p:cNvCxnSpPr>
          <p:nvPr/>
        </p:nvCxnSpPr>
        <p:spPr bwMode="auto">
          <a:xfrm rot="16200000" flipH="1">
            <a:off x="3444875" y="898525"/>
            <a:ext cx="654050" cy="32766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9715" name="AutoShape 19"/>
          <p:cNvCxnSpPr>
            <a:cxnSpLocks noChangeShapeType="1"/>
            <a:stCxn id="29699" idx="2"/>
            <a:endCxn id="29706" idx="0"/>
          </p:cNvCxnSpPr>
          <p:nvPr/>
        </p:nvCxnSpPr>
        <p:spPr bwMode="auto">
          <a:xfrm rot="16200000" flipH="1">
            <a:off x="4587875" y="-244475"/>
            <a:ext cx="654050" cy="55626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9716" name="AutoShape 20"/>
          <p:cNvCxnSpPr>
            <a:cxnSpLocks noChangeShapeType="1"/>
            <a:stCxn id="29702" idx="2"/>
            <a:endCxn id="29704" idx="0"/>
          </p:cNvCxnSpPr>
          <p:nvPr/>
        </p:nvCxnSpPr>
        <p:spPr bwMode="auto">
          <a:xfrm rot="5400000">
            <a:off x="2366962" y="3973513"/>
            <a:ext cx="714375" cy="8763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9717" name="AutoShape 21"/>
          <p:cNvCxnSpPr>
            <a:cxnSpLocks noChangeShapeType="1"/>
            <a:stCxn id="29702" idx="2"/>
            <a:endCxn id="29705" idx="0"/>
          </p:cNvCxnSpPr>
          <p:nvPr/>
        </p:nvCxnSpPr>
        <p:spPr bwMode="auto">
          <a:xfrm rot="16200000" flipH="1">
            <a:off x="3471862" y="3744913"/>
            <a:ext cx="714375" cy="13335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9718" name="AutoShape 22"/>
          <p:cNvCxnSpPr>
            <a:cxnSpLocks noChangeShapeType="1"/>
            <a:stCxn id="29706" idx="2"/>
            <a:endCxn id="79883" idx="0"/>
          </p:cNvCxnSpPr>
          <p:nvPr/>
        </p:nvCxnSpPr>
        <p:spPr bwMode="auto">
          <a:xfrm flipH="1">
            <a:off x="7686675" y="4054475"/>
            <a:ext cx="9525" cy="9429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19" name="AutoShape 23"/>
          <p:cNvCxnSpPr>
            <a:cxnSpLocks noChangeShapeType="1"/>
            <a:stCxn id="29705" idx="2"/>
            <a:endCxn id="79885" idx="0"/>
          </p:cNvCxnSpPr>
          <p:nvPr/>
        </p:nvCxnSpPr>
        <p:spPr bwMode="auto">
          <a:xfrm rot="5400000">
            <a:off x="3417887" y="4910138"/>
            <a:ext cx="517525" cy="16383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9720" name="AutoShape 24"/>
          <p:cNvCxnSpPr>
            <a:cxnSpLocks noChangeShapeType="1"/>
            <a:stCxn id="29705" idx="2"/>
            <a:endCxn id="79884" idx="0"/>
          </p:cNvCxnSpPr>
          <p:nvPr/>
        </p:nvCxnSpPr>
        <p:spPr bwMode="auto">
          <a:xfrm rot="16200000" flipH="1">
            <a:off x="5056187" y="4910138"/>
            <a:ext cx="517525" cy="16383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ค่าเริ่มต้นการออกแบบ">
  <a:themeElements>
    <a:clrScheme name="ค่าเริ่มต้นการออกแบบ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ค่าเริ่มต้นการออกแบบ">
      <a:majorFont>
        <a:latin typeface="Times New Roman"/>
        <a:ea typeface=""/>
        <a:cs typeface="Angsana New"/>
      </a:majorFont>
      <a:minorFont>
        <a:latin typeface="Times New Roman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ngsana New" pitchFamily="18" charset="-34"/>
          </a:defRPr>
        </a:defPPr>
      </a:lstStyle>
    </a:lnDef>
  </a:objectDefaults>
  <a:extraClrSchemeLst>
    <a:extraClrScheme>
      <a:clrScheme name="ค่าเริ่มต้นการออกแบบ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ค่าเริ่มต้นการออกแบบ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ค่าเริ่มต้นการออกแบบ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ค่าเริ่มต้นการออกแบบ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ค่าเริ่มต้นการออกแบบ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ค่าเริ่มต้นการออกแบบ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ค่าเริ่มต้นการออกแบบ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5096</TotalTime>
  <Words>4418</Words>
  <Application>Microsoft Office PowerPoint</Application>
  <PresentationFormat>On-screen Show (4:3)</PresentationFormat>
  <Paragraphs>656</Paragraphs>
  <Slides>82</Slides>
  <Notes>43</Notes>
  <HiddenSlides>0</HiddenSlides>
  <MMClips>0</MMClips>
  <ScaleCrop>false</ScaleCrop>
  <HeadingPairs>
    <vt:vector size="8" baseType="variant">
      <vt:variant>
        <vt:lpstr>แบบอักษรที่ถูกใช้</vt:lpstr>
      </vt:variant>
      <vt:variant>
        <vt:i4>7</vt:i4>
      </vt:variant>
      <vt:variant>
        <vt:lpstr>แม่แบบการออกแบบ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82</vt:i4>
      </vt:variant>
    </vt:vector>
  </HeadingPairs>
  <TitlesOfParts>
    <vt:vector size="91" baseType="lpstr">
      <vt:lpstr>Times New Roman</vt:lpstr>
      <vt:lpstr>Angsana New</vt:lpstr>
      <vt:lpstr>Arial</vt:lpstr>
      <vt:lpstr>FreesiaUPC</vt:lpstr>
      <vt:lpstr>Symbol</vt:lpstr>
      <vt:lpstr>Browallia New</vt:lpstr>
      <vt:lpstr>TH SarabunIT๙</vt:lpstr>
      <vt:lpstr>ค่าเริ่มต้นการออกแบบ</vt:lpstr>
      <vt:lpstr>Clip</vt:lpstr>
      <vt:lpstr>ภาพนิ่ง 1</vt:lpstr>
      <vt:lpstr>กระบวนการยุติธรรม</vt:lpstr>
      <vt:lpstr>ภาพนิ่ง 3</vt:lpstr>
      <vt:lpstr>ภาพนิ่ง 4</vt:lpstr>
      <vt:lpstr>การพิจารณาพิพากษาคดี</vt:lpstr>
      <vt:lpstr>ภาพนิ่ง 6</vt:lpstr>
      <vt:lpstr>ภาพนิ่ง 7</vt:lpstr>
      <vt:lpstr>ศาลปกครองมีอำนาจพิจารณา “คดีปกครอง”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การสั่งราชการ คือ 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พระราชบัญญัติวิธีปฏิบัติราชการทางปกครอง พ.ศ. 2539</vt:lpstr>
      <vt:lpstr>ภาพนิ่ง 26</vt:lpstr>
      <vt:lpstr>ภาพนิ่ง 27</vt:lpstr>
      <vt:lpstr>ภาพนิ่ง 28</vt:lpstr>
      <vt:lpstr>ภาพนิ่ง 29</vt:lpstr>
      <vt:lpstr>ภาพนิ่ง 30</vt:lpstr>
      <vt:lpstr>ภาพนิ่ง 31</vt:lpstr>
      <vt:lpstr>ภาพนิ่ง 32</vt:lpstr>
      <vt:lpstr>ภาพนิ่ง 33</vt:lpstr>
      <vt:lpstr>ภาพนิ่ง 34</vt:lpstr>
      <vt:lpstr>ภาพนิ่ง 35</vt:lpstr>
      <vt:lpstr>ภาพนิ่ง 36</vt:lpstr>
      <vt:lpstr>ภาพนิ่ง 37</vt:lpstr>
      <vt:lpstr>ภาพนิ่ง 38</vt:lpstr>
      <vt:lpstr>ภาพนิ่ง 39</vt:lpstr>
      <vt:lpstr>ภาพนิ่ง 40</vt:lpstr>
      <vt:lpstr>ภาพนิ่ง 41</vt:lpstr>
      <vt:lpstr>ภาพนิ่ง 42</vt:lpstr>
      <vt:lpstr>ภาพนิ่ง 43</vt:lpstr>
      <vt:lpstr>ภาพนิ่ง 44</vt:lpstr>
      <vt:lpstr>ภาพนิ่ง 45</vt:lpstr>
      <vt:lpstr>ภาพนิ่ง 46</vt:lpstr>
      <vt:lpstr>ภาพนิ่ง 47</vt:lpstr>
      <vt:lpstr>ภาพนิ่ง 48</vt:lpstr>
      <vt:lpstr>ภาพนิ่ง 49</vt:lpstr>
      <vt:lpstr>ภาพนิ่ง 50</vt:lpstr>
      <vt:lpstr>ภาพนิ่ง 51</vt:lpstr>
      <vt:lpstr>ภาพนิ่ง 52</vt:lpstr>
      <vt:lpstr>ภาพนิ่ง 53</vt:lpstr>
      <vt:lpstr>ภาพนิ่ง 54</vt:lpstr>
      <vt:lpstr>ภาพนิ่ง 55</vt:lpstr>
      <vt:lpstr>ภาพนิ่ง 56</vt:lpstr>
      <vt:lpstr>ภาพนิ่ง 57</vt:lpstr>
      <vt:lpstr>ภาพนิ่ง 58</vt:lpstr>
      <vt:lpstr>ภาพนิ่ง 59</vt:lpstr>
      <vt:lpstr>ภาพนิ่ง 60</vt:lpstr>
      <vt:lpstr>ภาพนิ่ง 61</vt:lpstr>
      <vt:lpstr>ภาพนิ่ง 62</vt:lpstr>
      <vt:lpstr>ภาพนิ่ง 63</vt:lpstr>
      <vt:lpstr>ภาพนิ่ง 64</vt:lpstr>
      <vt:lpstr>คำสั่งทางปกครอง</vt:lpstr>
      <vt:lpstr>หลักกฎหมายว่าด้วยกระบวนการพิจารณาทางปกครอง</vt:lpstr>
      <vt:lpstr>1.  ชั้นการเข้าสู่กระบวนพิจารณาทางปกครอง</vt:lpstr>
      <vt:lpstr>2.  ชั้นการดำเนินกระบวนพิจารณาทางปกครอง</vt:lpstr>
      <vt:lpstr>3.  ชั้นเสร็จกระบวนพิจารณา : การออกคำสั่งทางปกครอง</vt:lpstr>
      <vt:lpstr>4.  ชั้นทบทวนคำสั่งทางปกครอง</vt:lpstr>
      <vt:lpstr>5. ชั้นการบังคับตามคำสั่งทางปกครอง</vt:lpstr>
      <vt:lpstr>การบังคับทางปกครอง</vt:lpstr>
      <vt:lpstr>ภาพนิ่ง 73</vt:lpstr>
      <vt:lpstr>สิทธิของประชาชนตามกฎหมายนี้</vt:lpstr>
      <vt:lpstr>ภาพนิ่ง 75</vt:lpstr>
      <vt:lpstr>หน่วยงานทางปกครอง / เจ้าหน้าที่ของรัฐ  กระทำการโดยไม่ชอบด้วยกฎหมาย</vt:lpstr>
      <vt:lpstr>ภาพนิ่ง 77</vt:lpstr>
      <vt:lpstr>ภาพนิ่ง 78</vt:lpstr>
      <vt:lpstr>ภาพนิ่ง 79</vt:lpstr>
      <vt:lpstr>ภาพนิ่ง 80</vt:lpstr>
      <vt:lpstr>ภาพนิ่ง 81</vt:lpstr>
      <vt:lpstr>ความรับผิดในการบริหารราชการแผ่นดิน</vt:lpstr>
    </vt:vector>
  </TitlesOfParts>
  <Company>The Administrative Court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Administrator</dc:creator>
  <cp:lastModifiedBy>HP</cp:lastModifiedBy>
  <cp:revision>117</cp:revision>
  <dcterms:created xsi:type="dcterms:W3CDTF">2006-07-13T19:06:08Z</dcterms:created>
  <dcterms:modified xsi:type="dcterms:W3CDTF">2012-10-26T05:51:09Z</dcterms:modified>
</cp:coreProperties>
</file>