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  <p:sldMasterId id="2147483780" r:id="rId2"/>
    <p:sldMasterId id="2147483781" r:id="rId3"/>
  </p:sldMasterIdLst>
  <p:notesMasterIdLst>
    <p:notesMasterId r:id="rId52"/>
  </p:notesMasterIdLst>
  <p:handoutMasterIdLst>
    <p:handoutMasterId r:id="rId53"/>
  </p:handoutMasterIdLst>
  <p:sldIdLst>
    <p:sldId id="1564" r:id="rId4"/>
    <p:sldId id="2142" r:id="rId5"/>
    <p:sldId id="1568" r:id="rId6"/>
    <p:sldId id="2086" r:id="rId7"/>
    <p:sldId id="2087" r:id="rId8"/>
    <p:sldId id="2143" r:id="rId9"/>
    <p:sldId id="2089" r:id="rId10"/>
    <p:sldId id="2090" r:id="rId11"/>
    <p:sldId id="2091" r:id="rId12"/>
    <p:sldId id="2093" r:id="rId13"/>
    <p:sldId id="2094" r:id="rId14"/>
    <p:sldId id="2144" r:id="rId15"/>
    <p:sldId id="2096" r:id="rId16"/>
    <p:sldId id="2097" r:id="rId17"/>
    <p:sldId id="2098" r:id="rId18"/>
    <p:sldId id="1779" r:id="rId19"/>
    <p:sldId id="1780" r:id="rId20"/>
    <p:sldId id="2145" r:id="rId21"/>
    <p:sldId id="2146" r:id="rId22"/>
    <p:sldId id="1782" r:id="rId23"/>
    <p:sldId id="1624" r:id="rId24"/>
    <p:sldId id="1626" r:id="rId25"/>
    <p:sldId id="1820" r:id="rId26"/>
    <p:sldId id="2147" r:id="rId27"/>
    <p:sldId id="1628" r:id="rId28"/>
    <p:sldId id="2148" r:id="rId29"/>
    <p:sldId id="1819" r:id="rId30"/>
    <p:sldId id="1632" r:id="rId31"/>
    <p:sldId id="1633" r:id="rId32"/>
    <p:sldId id="2140" r:id="rId33"/>
    <p:sldId id="1636" r:id="rId34"/>
    <p:sldId id="1637" r:id="rId35"/>
    <p:sldId id="2149" r:id="rId36"/>
    <p:sldId id="2150" r:id="rId37"/>
    <p:sldId id="2151" r:id="rId38"/>
    <p:sldId id="1640" r:id="rId39"/>
    <p:sldId id="1641" r:id="rId40"/>
    <p:sldId id="2155" r:id="rId41"/>
    <p:sldId id="1787" r:id="rId42"/>
    <p:sldId id="1788" r:id="rId43"/>
    <p:sldId id="2152" r:id="rId44"/>
    <p:sldId id="2153" r:id="rId45"/>
    <p:sldId id="2154" r:id="rId46"/>
    <p:sldId id="2156" r:id="rId47"/>
    <p:sldId id="2157" r:id="rId48"/>
    <p:sldId id="2158" r:id="rId49"/>
    <p:sldId id="2159" r:id="rId50"/>
    <p:sldId id="1798" r:id="rId5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000000"/>
    <a:srgbClr val="FFFFFF"/>
    <a:srgbClr val="339933"/>
    <a:srgbClr val="0000FF"/>
    <a:srgbClr val="66FF33"/>
    <a:srgbClr val="FF3300"/>
    <a:srgbClr val="FF99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79494" autoAdjust="0"/>
  </p:normalViewPr>
  <p:slideViewPr>
    <p:cSldViewPr>
      <p:cViewPr>
        <p:scale>
          <a:sx n="41" d="100"/>
          <a:sy n="41" d="100"/>
        </p:scale>
        <p:origin x="-67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9DA1F9-407D-45A1-8006-5B901630774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5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  <a:endParaRPr lang="en-US" noProof="0" smtClean="0"/>
          </a:p>
          <a:p>
            <a:pPr lvl="1"/>
            <a:r>
              <a:rPr lang="th-TH" noProof="0" smtClean="0"/>
              <a:t>ระดับที่สอง</a:t>
            </a:r>
            <a:endParaRPr lang="en-US" noProof="0" smtClean="0"/>
          </a:p>
          <a:p>
            <a:pPr lvl="2"/>
            <a:r>
              <a:rPr lang="th-TH" noProof="0" smtClean="0"/>
              <a:t>ระดับที่สาม</a:t>
            </a:r>
            <a:endParaRPr lang="en-US" noProof="0" smtClean="0"/>
          </a:p>
          <a:p>
            <a:pPr lvl="3"/>
            <a:r>
              <a:rPr lang="th-TH" noProof="0" smtClean="0"/>
              <a:t>ระดับที่สี่</a:t>
            </a:r>
            <a:endParaRPr lang="en-US" noProof="0" smtClean="0"/>
          </a:p>
          <a:p>
            <a:pPr lvl="4"/>
            <a:r>
              <a:rPr lang="th-TH" noProof="0" smtClean="0"/>
              <a:t>ระดับที่ห้า</a:t>
            </a:r>
            <a:endParaRPr lang="en-US" noProof="0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A0D986-9984-4970-A0F6-8FDAB97A77C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0D986-9984-4970-A0F6-8FDAB97A77C4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A2F6F-58BC-4709-8920-849871E36D3D}" type="slidenum">
              <a:rPr lang="en-US" smtClean="0"/>
              <a:pPr>
                <a:defRPr/>
              </a:pPr>
              <a:t>33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A2F6F-58BC-4709-8920-849871E36D3D}" type="slidenum">
              <a:rPr lang="en-US" smtClean="0"/>
              <a:pPr>
                <a:defRPr/>
              </a:pPr>
              <a:t>34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A2F6F-58BC-4709-8920-849871E36D3D}" type="slidenum">
              <a:rPr lang="en-US" smtClean="0"/>
              <a:pPr>
                <a:defRPr/>
              </a:pPr>
              <a:t>35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0D986-9984-4970-A0F6-8FDAB97A77C4}" type="slidenum">
              <a:rPr lang="en-US" smtClean="0"/>
              <a:pPr>
                <a:defRPr/>
              </a:pPr>
              <a:t>36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A2F6F-58BC-4709-8920-849871E36D3D}" type="slidenum">
              <a:rPr lang="en-US" smtClean="0"/>
              <a:pPr>
                <a:defRPr/>
              </a:pPr>
              <a:t>41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0D986-9984-4970-A0F6-8FDAB97A77C4}" type="slidenum">
              <a:rPr lang="en-US" smtClean="0"/>
              <a:pPr>
                <a:defRPr/>
              </a:pPr>
              <a:t>43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A2F6F-58BC-4709-8920-849871E36D3D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0D986-9984-4970-A0F6-8FDAB97A77C4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0D986-9984-4970-A0F6-8FDAB97A77C4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254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B3669-393E-4D9E-9837-D865699226A4}" type="slidenum">
              <a:rPr lang="en-US" smtClean="0"/>
              <a:pPr/>
              <a:t>13</a:t>
            </a:fld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A2F6F-58BC-4709-8920-849871E36D3D}" type="slidenum">
              <a:rPr lang="en-US" smtClean="0"/>
              <a:pPr>
                <a:defRPr/>
              </a:pPr>
              <a:t>19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0D986-9984-4970-A0F6-8FDAB97A77C4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A86A1-EC99-48E4-A19B-FFBBB65D426B}" type="slidenum">
              <a:rPr lang="en-US" smtClean="0"/>
              <a:pPr/>
              <a:t>23</a:t>
            </a:fld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A2F6F-58BC-4709-8920-849871E36D3D}" type="slidenum">
              <a:rPr lang="en-US" smtClean="0"/>
              <a:pPr>
                <a:defRPr/>
              </a:pPr>
              <a:t>24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3AED3-1F62-4AD1-98EF-F32FF5F8D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78682-C0F8-4B14-B669-FE6CAFE07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3F5DF-1D46-4DCB-85D8-2C8B34AF4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67BF-A900-4135-BCDE-9ABCA41C8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AE33-181E-44D9-8435-162F12075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EACB-7333-431C-BF96-CC3217A42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F1A75-4859-4D8F-A2FB-07BD4DC80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E9B26-B7C4-4A83-B992-23797B97F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4421B-9D29-4DE3-99E9-2062ED808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C4710-25A8-49E1-8C0D-057727BB6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18B46-D79D-4A18-BF1A-50AA4111F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EF138-A513-4744-9567-E96695A0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EE10-ACBD-4D8E-8EC5-5A16D5CE0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5BC35-DD2E-40BA-BD56-401DF266B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FD825-3766-4CC3-9F3F-D4F47237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15217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15217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AE96-619F-4752-96A7-ED16A8B0C40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9054D-8E53-4F42-B77D-DA65B5B1B8C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7A11D-1849-48F1-BDB8-FBAB26ABA09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9AE03-0C6F-4742-9FC5-BD31D7B1FD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F64A3-283E-4B75-BD7A-3B97378295E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9F7A-0AC2-4589-A561-2958F5D4DE1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CF4F1-E69F-4363-932C-FF3D88825CF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D67BB-79E5-4DA4-89FD-DECB37C08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896DD-F044-41C8-95E4-89860FC824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C0EB-74B7-4EBC-9321-84A020A3AD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19916-45F6-43A1-A860-83D7C335A19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2768-7150-4FE9-A1BA-98B031E2B28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15ED-658D-494E-ADAF-378E468CFBA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4D568-43BD-4EF8-B9E4-D4CBDAD193E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7F53E-F624-421D-BE67-C68733ABC0E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A5140-A9E6-4B11-B79E-31FC33F5C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237FF-186B-4223-8F11-22DB9960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2BD6F-729C-44E1-8D1A-B9057F57B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0ECF-6294-40CC-859F-E17956318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5CC3-524D-46AE-9104-58D0A0F8E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A45F0-A40E-4C71-A586-D3C07F6A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คลิกเพื่อแก้ไขลักษณะต้นแบบชื่อเรื่อง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en-US" smtClean="0"/>
              <a:t>ระดับที่สอง</a:t>
            </a:r>
          </a:p>
          <a:p>
            <a:pPr lvl="2"/>
            <a:r>
              <a:rPr lang="en-US" smtClean="0"/>
              <a:t>ระดับที่สาม</a:t>
            </a:r>
          </a:p>
          <a:p>
            <a:pPr lvl="3"/>
            <a:r>
              <a:rPr lang="en-US" smtClean="0"/>
              <a:t>ระดับที่สี่</a:t>
            </a:r>
          </a:p>
          <a:p>
            <a:pPr lvl="4"/>
            <a:r>
              <a:rPr lang="en-US" smtClean="0"/>
              <a:t>ระดับที่ห้า</a:t>
            </a:r>
          </a:p>
        </p:txBody>
      </p:sp>
      <p:sp>
        <p:nvSpPr>
          <p:cNvPr id="1222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2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2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80FCAE4-0E3A-4E0E-B2C9-483A9385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ransition spd="med">
    <p:pull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คลิกเพื่อแก้ไขลักษณะต้นแบบชื่อเรื่อง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en-US" smtClean="0"/>
              <a:t>ระดับที่สอง</a:t>
            </a:r>
          </a:p>
          <a:p>
            <a:pPr lvl="2"/>
            <a:r>
              <a:rPr lang="en-US" smtClean="0"/>
              <a:t>ระดับที่สาม</a:t>
            </a:r>
          </a:p>
          <a:p>
            <a:pPr lvl="3"/>
            <a:r>
              <a:rPr lang="en-US" smtClean="0"/>
              <a:t>ระดับที่สี่</a:t>
            </a:r>
          </a:p>
          <a:p>
            <a:pPr lvl="4"/>
            <a:r>
              <a:rPr lang="en-US" smtClean="0"/>
              <a:t>ระดับที่ห้า</a:t>
            </a:r>
          </a:p>
        </p:txBody>
      </p:sp>
      <p:sp>
        <p:nvSpPr>
          <p:cNvPr id="135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9E84C76-E55D-4A19-AE49-77CD36B74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ransition spd="med">
    <p:pull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5206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3175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5206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15206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3176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5206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5206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15206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206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15206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5206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206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206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165548E-B0B4-45C3-A0DE-8DB2296A173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15206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9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</p:sldLayoutIdLst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2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2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2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20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20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20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20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20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20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20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20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20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20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20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0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79" grpId="0"/>
      <p:bldP spid="152068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20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206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20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206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20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206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20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206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20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206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206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4643438" y="5357826"/>
            <a:ext cx="3889375" cy="120015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rgbClr val="000000"/>
                </a:solidFill>
                <a:latin typeface="Angsana New" pitchFamily="18" charset="-34"/>
              </a:rPr>
              <a:t>ขอสงวนลิขสิทธิ์เอกสารประกอบคำบรรยายชุดนี้</a:t>
            </a:r>
          </a:p>
          <a:p>
            <a:pPr algn="ctr"/>
            <a:r>
              <a:rPr lang="th-TH" sz="1800" b="1" dirty="0">
                <a:solidFill>
                  <a:srgbClr val="000000"/>
                </a:solidFill>
                <a:latin typeface="Angsana New" pitchFamily="18" charset="-34"/>
              </a:rPr>
              <a:t>จัดทำและรวบรวมโดย นางกฤตยา จันทรเกษ</a:t>
            </a:r>
          </a:p>
          <a:p>
            <a:pPr algn="ctr"/>
            <a:r>
              <a:rPr lang="th-TH" sz="1800" b="1" dirty="0">
                <a:solidFill>
                  <a:srgbClr val="000000"/>
                </a:solidFill>
                <a:latin typeface="Angsana New" pitchFamily="18" charset="-34"/>
              </a:rPr>
              <a:t>  นิติกรชำนาญการพิเศษ สำนักกฎหมายและระเบียบกลาง</a:t>
            </a:r>
          </a:p>
          <a:p>
            <a:pPr algn="ctr"/>
            <a:r>
              <a:rPr lang="th-TH" sz="1800" b="1" dirty="0">
                <a:solidFill>
                  <a:srgbClr val="000000"/>
                </a:solidFill>
                <a:latin typeface="Angsana New" pitchFamily="18" charset="-34"/>
              </a:rPr>
              <a:t> สำนักงานปลัดสำนักนายกรัฐมนตรี</a:t>
            </a:r>
          </a:p>
        </p:txBody>
      </p:sp>
      <p:sp>
        <p:nvSpPr>
          <p:cNvPr id="4" name="WordArt 19"/>
          <p:cNvSpPr>
            <a:spLocks noChangeArrowheads="1" noChangeShapeType="1" noTextEdit="1"/>
          </p:cNvSpPr>
          <p:nvPr/>
        </p:nvSpPr>
        <p:spPr bwMode="auto">
          <a:xfrm>
            <a:off x="928662" y="428604"/>
            <a:ext cx="7286644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54"/>
              </a:avLst>
            </a:prstTxWarp>
          </a:bodyPr>
          <a:lstStyle/>
          <a:p>
            <a:pPr algn="ctr"/>
            <a:r>
              <a:rPr lang="th-TH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ngsanaUPC"/>
                <a:cs typeface="AngsanaUPC"/>
              </a:rPr>
              <a:t>การเขียนหนังสือ</a:t>
            </a:r>
            <a:r>
              <a:rPr lang="th-TH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ngsanaUPC"/>
                <a:cs typeface="AngsanaUPC"/>
              </a:rPr>
              <a:t>ราชการเบื้องต้น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ngsanaUPC"/>
              <a:cs typeface="AngsanaUPC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26" name="Text Box 2"/>
          <p:cNvSpPr txBox="1">
            <a:spLocks noChangeArrowheads="1"/>
          </p:cNvSpPr>
          <p:nvPr/>
        </p:nvSpPr>
        <p:spPr bwMode="auto">
          <a:xfrm>
            <a:off x="250825" y="1916113"/>
            <a:ext cx="8642350" cy="2344737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√ เรื่อง  การ</a:t>
            </a: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ขอ</a:t>
            </a:r>
            <a:r>
              <a:rPr 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หารือ</a:t>
            </a: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เกี่ยวกับ</a:t>
            </a:r>
            <a:r>
              <a:rPr 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ระเบียบ</a:t>
            </a: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	  	 </a:t>
            </a:r>
          </a:p>
          <a:p>
            <a:pPr>
              <a:defRPr/>
            </a:pP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	    สำนักนายกรัฐมนตรีว่าด้วย</a:t>
            </a:r>
            <a:r>
              <a:rPr 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งานสารบรรณ </a:t>
            </a: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</a:t>
            </a:r>
          </a:p>
          <a:p>
            <a:pPr>
              <a:defRPr/>
            </a:pP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           พ.ศ. ๒๕๒๖</a:t>
            </a:r>
            <a:endParaRPr lang="en-US" sz="4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4404227" name="Text Box 3"/>
          <p:cNvSpPr txBox="1">
            <a:spLocks noChangeArrowheads="1"/>
          </p:cNvSpPr>
          <p:nvPr/>
        </p:nvSpPr>
        <p:spPr bwMode="auto">
          <a:xfrm>
            <a:off x="250825" y="4292600"/>
            <a:ext cx="8642350" cy="2344738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FF3300"/>
                </a:solidFill>
                <a:latin typeface="Angsana New" pitchFamily="18" charset="-34"/>
              </a:rPr>
              <a:t>√ </a:t>
            </a:r>
            <a:r>
              <a:rPr 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เรื่อง  ข้อหารือ</a:t>
            </a: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เกี่ยวกับ</a:t>
            </a:r>
            <a:r>
              <a:rPr 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ระเบียบ</a:t>
            </a:r>
            <a:endParaRPr lang="th-TH" sz="4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  <a:p>
            <a:pPr>
              <a:defRPr/>
            </a:pP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	     สำนักนายกรัฐมนตรีว่าด้วย</a:t>
            </a:r>
            <a:r>
              <a:rPr 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งานสารบรร</a:t>
            </a:r>
            <a:r>
              <a:rPr lang="th-TH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ณ 	     พ.ศ. ๒๕๒๖</a:t>
            </a:r>
            <a:endParaRPr lang="en-US" sz="4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4404228" name="Rectangle 4"/>
          <p:cNvSpPr>
            <a:spLocks noChangeArrowheads="1"/>
          </p:cNvSpPr>
          <p:nvPr/>
        </p:nvSpPr>
        <p:spPr bwMode="auto">
          <a:xfrm>
            <a:off x="250825" y="260350"/>
            <a:ext cx="85693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h-TH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เรื่อง </a:t>
            </a:r>
            <a:r>
              <a:rPr 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ขอหารือ</a:t>
            </a:r>
            <a:r>
              <a:rPr lang="th-TH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เกี่ยวกับ</a:t>
            </a:r>
            <a:r>
              <a:rPr 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ระเบียบ</a:t>
            </a:r>
            <a:r>
              <a:rPr lang="th-TH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สำนักนายกรัฐมนตรี</a:t>
            </a:r>
          </a:p>
          <a:p>
            <a:pPr>
              <a:defRPr/>
            </a:pPr>
            <a:r>
              <a:rPr lang="th-TH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	ว่าด้วย</a:t>
            </a:r>
            <a:r>
              <a:rPr 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งานสารบรรณ </a:t>
            </a:r>
            <a:r>
              <a:rPr lang="th-TH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พ.ศ. ๒๕๒๖</a:t>
            </a:r>
            <a:endParaRPr lang="en-US" sz="4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26" grpId="0" animBg="1"/>
      <p:bldP spid="44042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2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0350"/>
            <a:ext cx="8135937" cy="28813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๒. 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ไม่พึงใช้ชื่อเรื่องที่ไม่พึงประสงค์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เช่น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การปฏิเสธคำขอ แจ้งข่าวร้าย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ทวงถามให้ชำระหนี้</a:t>
            </a:r>
            <a:r>
              <a:rPr lang="th-TH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203575" y="3068638"/>
            <a:ext cx="539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4405252" name="Text Box 4"/>
          <p:cNvSpPr txBox="1">
            <a:spLocks noChangeArrowheads="1"/>
          </p:cNvSpPr>
          <p:nvPr/>
        </p:nvSpPr>
        <p:spPr bwMode="auto">
          <a:xfrm>
            <a:off x="0" y="29972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  <a:latin typeface="Angsana New" pitchFamily="18" charset="-34"/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เรื่อง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th-TH" b="1" dirty="0">
                <a:solidFill>
                  <a:srgbClr val="000000"/>
                </a:solidFill>
                <a:latin typeface="Angsana New" pitchFamily="18" charset="-34"/>
              </a:rPr>
              <a:t>  การ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ไม่อนุมัติเลื่อนเงินเดือน</a:t>
            </a:r>
            <a:endParaRPr lang="th-TH" b="1" dirty="0">
              <a:solidFill>
                <a:srgbClr val="000000"/>
              </a:solidFill>
              <a:latin typeface="Angsana New" pitchFamily="18" charset="-34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th-TH" b="1" dirty="0">
                <a:solidFill>
                  <a:srgbClr val="000000"/>
                </a:solidFill>
                <a:latin typeface="Angsana New" pitchFamily="18" charset="-34"/>
              </a:rPr>
              <a:t>                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นอกเหนือ</a:t>
            </a:r>
            <a:r>
              <a:rPr lang="th-TH" b="1" dirty="0">
                <a:solidFill>
                  <a:srgbClr val="000000"/>
                </a:solidFill>
                <a:latin typeface="Angsana New" pitchFamily="18" charset="-34"/>
              </a:rPr>
              <a:t>โควตาปกติ เป็นกรณีพิเศษ</a:t>
            </a:r>
            <a:endParaRPr lang="en-US" b="1" dirty="0">
              <a:solidFill>
                <a:srgbClr val="FF3300"/>
              </a:solidFill>
              <a:latin typeface="Angsana New" pitchFamily="18" charset="-34"/>
            </a:endParaRPr>
          </a:p>
        </p:txBody>
      </p:sp>
      <p:sp>
        <p:nvSpPr>
          <p:cNvPr id="4405253" name="Text Box 5"/>
          <p:cNvSpPr txBox="1">
            <a:spLocks noChangeArrowheads="1"/>
          </p:cNvSpPr>
          <p:nvPr/>
        </p:nvSpPr>
        <p:spPr bwMode="auto">
          <a:xfrm>
            <a:off x="0" y="4724400"/>
            <a:ext cx="9144000" cy="1793875"/>
          </a:xfrm>
          <a:prstGeom prst="rect">
            <a:avLst/>
          </a:prstGeom>
          <a:solidFill>
            <a:schemeClr val="tx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FF3300"/>
                </a:solidFill>
                <a:latin typeface="Verdana" pitchFamily="34" charset="0"/>
              </a:rPr>
              <a:t>√</a:t>
            </a:r>
            <a:r>
              <a:rPr lang="en-US" b="1" dirty="0" err="1" smtClean="0">
                <a:solidFill>
                  <a:srgbClr val="FF3300"/>
                </a:solidFill>
              </a:rPr>
              <a:t>เรื่อง</a:t>
            </a:r>
            <a:r>
              <a:rPr lang="en-US" b="1" dirty="0" smtClean="0">
                <a:solidFill>
                  <a:srgbClr val="FF3300"/>
                </a:solidFill>
              </a:rPr>
              <a:t>  </a:t>
            </a:r>
            <a:r>
              <a:rPr lang="en-US" b="1" dirty="0" err="1">
                <a:solidFill>
                  <a:srgbClr val="FF3300"/>
                </a:solidFill>
              </a:rPr>
              <a:t>การ</a:t>
            </a:r>
            <a:r>
              <a:rPr lang="th-TH" b="1" dirty="0">
                <a:solidFill>
                  <a:srgbClr val="FF3300"/>
                </a:solidFill>
              </a:rPr>
              <a:t>ขอ</a:t>
            </a:r>
            <a:r>
              <a:rPr lang="en-US" b="1" dirty="0" err="1">
                <a:solidFill>
                  <a:srgbClr val="FF3300"/>
                </a:solidFill>
              </a:rPr>
              <a:t>อนุมัติเลื่อนเงินเดือน</a:t>
            </a:r>
            <a:endParaRPr lang="en-US" b="1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3300"/>
                </a:solidFill>
              </a:rPr>
              <a:t>	     </a:t>
            </a:r>
            <a:r>
              <a:rPr lang="th-TH" b="1" dirty="0" smtClean="0">
                <a:solidFill>
                  <a:srgbClr val="FF3300"/>
                </a:solidFill>
              </a:rPr>
              <a:t>นอกเหนือ</a:t>
            </a:r>
            <a:r>
              <a:rPr lang="th-TH" b="1" dirty="0">
                <a:solidFill>
                  <a:srgbClr val="FF3300"/>
                </a:solidFill>
              </a:rPr>
              <a:t>โควตาปกติ</a:t>
            </a:r>
            <a:r>
              <a:rPr lang="th-TH" dirty="0">
                <a:solidFill>
                  <a:srgbClr val="FF3300"/>
                </a:solidFill>
              </a:rPr>
              <a:t> </a:t>
            </a:r>
            <a:r>
              <a:rPr lang="th-TH" b="1" dirty="0">
                <a:solidFill>
                  <a:srgbClr val="FF3300"/>
                </a:solidFill>
              </a:rPr>
              <a:t>เป็นกรณีพิเศษ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5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5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2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8"/>
            <a:ext cx="9144000" cy="381635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th-TH" sz="6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๓.  ตรงประเด็น </a:t>
            </a:r>
          </a:p>
          <a:p>
            <a:pPr algn="l" eaLnBrk="1" hangingPunct="1">
              <a:defRPr/>
            </a:pPr>
            <a:r>
              <a:rPr lang="th-TH" sz="6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และสอดคล้องกับ</a:t>
            </a:r>
          </a:p>
          <a:p>
            <a:pPr algn="l" eaLnBrk="1" hangingPunct="1">
              <a:defRPr/>
            </a:pPr>
            <a:r>
              <a:rPr lang="th-TH" sz="6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ส่วนสรุปความ</a:t>
            </a:r>
            <a:r>
              <a:rPr lang="th-TH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203575" y="3068638"/>
            <a:ext cx="539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4" name="Left Arrow Callout 3"/>
          <p:cNvSpPr/>
          <p:nvPr/>
        </p:nvSpPr>
        <p:spPr>
          <a:xfrm>
            <a:off x="5429256" y="3071810"/>
            <a:ext cx="2857520" cy="250033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362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ตอนสุดท้ายของเนื้อเรื่อง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สรุปใจความของหนังสือ</a:t>
            </a:r>
            <a:endParaRPr lang="th-TH" sz="4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7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2643188"/>
            <a:ext cx="7929562" cy="2517775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th-TH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กรม ... พิจารณาแล้วเห็นว่า สำนักนายกรัฐมนตรีมีวิทยากร            ที่มีความรู้ในหัวข้อวิชาระเบียบงานสารบรรณฯ เป็นอย่างดี จึงขอเชิญวิทยากรจากสำนักนายกรัฐมนตรีไปบรรยายหัวข้อวิชาระเบียบ        สำนักนายกรัฐมนตรีงานสารบรรณ พ.ศ. ๒๕๒๖ ตามวัน เวลา และสถานที่ดังกล่าวข้างต้น</a:t>
            </a:r>
            <a:endParaRPr lang="en-US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4407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0"/>
            <a:ext cx="7956550" cy="278606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th-TH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ด้วยกรม ... จะจัดการฝึกอบรมงานสารบรรณให้แก่ข้าราชการ   บรรจุใหม่ หลักสูตรเจ้าหน้าที่บริหารงานทั่วไป ตำแหน่งระดับปฏิบัติงาน   จำนวน ๕๐ คน ระหว่างวันที่ ๑๔ - ๑๖ มกราคม ๒๕๕๐ และกำหนดให้มีการบรรยายวิชาระเบียบสำนักนายกรัฐมนตรีว่าด้วยงานสารบรรณ     พ.ศ. ๒๕๒๖ ในวันที่ ๑๖ มกราคม ๒๕๕๐ เวลา ๐๙.๐๐ - ๑๒.๐๐ น.          ณ ห้องประชุมฤดีมาศ โรงแรมสยามซิตี้ เขตราชเทวี กรุงเทพมหานคร    </a:t>
            </a:r>
          </a:p>
        </p:txBody>
      </p:sp>
      <p:sp>
        <p:nvSpPr>
          <p:cNvPr id="4407300" name="Text Box 4"/>
          <p:cNvSpPr txBox="1">
            <a:spLocks noChangeArrowheads="1"/>
          </p:cNvSpPr>
          <p:nvPr/>
        </p:nvSpPr>
        <p:spPr bwMode="auto">
          <a:xfrm>
            <a:off x="1258888" y="5229225"/>
            <a:ext cx="7705725" cy="1077913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 b="1" dirty="0"/>
              <a:t>          </a:t>
            </a:r>
            <a:r>
              <a:rPr lang="th-TH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จึงเรียนมาเพื่อโปรดพิจารณาให้ความอนุเคราะห์วิทยากรบรรยายดังกล่าวข้างต้นต่อไปด้วย  จักขอบคุณมาก</a:t>
            </a:r>
            <a:endParaRPr lang="th-TH" sz="3200" b="1" dirty="0">
              <a:solidFill>
                <a:srgbClr val="FF3300"/>
              </a:solidFill>
            </a:endParaRPr>
          </a:p>
        </p:txBody>
      </p:sp>
      <p:sp>
        <p:nvSpPr>
          <p:cNvPr id="4407301" name="Text Box 5"/>
          <p:cNvSpPr txBox="1">
            <a:spLocks noChangeArrowheads="1"/>
          </p:cNvSpPr>
          <p:nvPr/>
        </p:nvSpPr>
        <p:spPr bwMode="auto">
          <a:xfrm>
            <a:off x="250825" y="4868863"/>
            <a:ext cx="865188" cy="1563687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ส่วนสรุปความ</a:t>
            </a:r>
          </a:p>
        </p:txBody>
      </p:sp>
      <p:sp>
        <p:nvSpPr>
          <p:cNvPr id="4407302" name="Line 6"/>
          <p:cNvSpPr>
            <a:spLocks noChangeShapeType="1"/>
          </p:cNvSpPr>
          <p:nvPr/>
        </p:nvSpPr>
        <p:spPr bwMode="auto">
          <a:xfrm flipV="1">
            <a:off x="1187450" y="5500688"/>
            <a:ext cx="669925" cy="158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40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301" grpId="0" animBg="1"/>
      <p:bldP spid="44073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3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76250"/>
            <a:ext cx="6840538" cy="2160588"/>
          </a:xfrm>
          <a:ln w="57150">
            <a:solidFill>
              <a:srgbClr val="000000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เรื่อง  ขอเชิญเป็นวิทยากรบรรยาย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เรียน  ปลัดสำนักนายกรัฐมนตรี</a:t>
            </a:r>
            <a:r>
              <a:rPr lang="th-TH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203575" y="3068638"/>
            <a:ext cx="539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755650" y="2852738"/>
            <a:ext cx="6840538" cy="1793875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FF3300"/>
                </a:solidFill>
              </a:rPr>
              <a:t>เรื่อง  ขอเชิญวิทยากรบรรยาย</a:t>
            </a:r>
          </a:p>
          <a:p>
            <a:r>
              <a:rPr lang="th-TH" b="1">
                <a:solidFill>
                  <a:srgbClr val="FF3300"/>
                </a:solidFill>
              </a:rPr>
              <a:t>เรียน  ปลัดสำนักนายกรัฐมนตรี</a:t>
            </a: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4408325" name="Text Box 5"/>
          <p:cNvSpPr txBox="1">
            <a:spLocks noChangeArrowheads="1"/>
          </p:cNvSpPr>
          <p:nvPr/>
        </p:nvSpPr>
        <p:spPr bwMode="auto">
          <a:xfrm>
            <a:off x="468313" y="4797425"/>
            <a:ext cx="86756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h-TH" b="1" dirty="0">
                <a:solidFill>
                  <a:srgbClr val="FF3300"/>
                </a:solidFill>
              </a:rPr>
              <a:t>      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จึงเรียนมาเพื่อโปรดพิจารณาให้ความอนุเคราะห์วิทยากรบรรยายต่อไปด้วย  จักขอบคุณมาก</a:t>
            </a: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3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748712" cy="2232025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6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๔. อาจใช้คำนามเป็นชื่อเรื่องได้</a:t>
            </a:r>
            <a:br>
              <a:rPr lang="th-TH" sz="6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</a:br>
            <a:r>
              <a:rPr lang="th-TH" sz="6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   ในกรณีที่มีความหมายกว้าง</a:t>
            </a:r>
          </a:p>
        </p:txBody>
      </p:sp>
      <p:sp>
        <p:nvSpPr>
          <p:cNvPr id="4409347" name="Rectangle 3"/>
          <p:cNvSpPr>
            <a:spLocks noChangeArrowheads="1"/>
          </p:cNvSpPr>
          <p:nvPr/>
        </p:nvSpPr>
        <p:spPr bwMode="auto">
          <a:xfrm>
            <a:off x="1476375" y="3141663"/>
            <a:ext cx="7129463" cy="2160587"/>
          </a:xfrm>
          <a:prstGeom prst="rect">
            <a:avLst/>
          </a:prstGeom>
          <a:solidFill>
            <a:schemeClr val="tx1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th-TH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เรื่อง  ร่างระเบียบว่าด้วยการลา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h-TH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    ของข้าราชการ พ.ศ. ....</a:t>
            </a: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9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9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93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0466" name="Text Box 2"/>
          <p:cNvSpPr txBox="1">
            <a:spLocks noChangeArrowheads="1"/>
          </p:cNvSpPr>
          <p:nvPr/>
        </p:nvSpPr>
        <p:spPr bwMode="auto">
          <a:xfrm>
            <a:off x="1928794" y="1428736"/>
            <a:ext cx="6184900" cy="990600"/>
          </a:xfrm>
          <a:prstGeom prst="rect">
            <a:avLst/>
          </a:prstGeom>
          <a:solidFill>
            <a:srgbClr val="3366FF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ขั้นตอนที่ ๑ ศึกษาวิเคราะห์เรื่อง</a:t>
            </a:r>
          </a:p>
        </p:txBody>
      </p:sp>
      <p:sp>
        <p:nvSpPr>
          <p:cNvPr id="3390467" name="Text Box 3"/>
          <p:cNvSpPr txBox="1">
            <a:spLocks noChangeArrowheads="1"/>
          </p:cNvSpPr>
          <p:nvPr/>
        </p:nvSpPr>
        <p:spPr bwMode="auto">
          <a:xfrm>
            <a:off x="1643042" y="3929066"/>
            <a:ext cx="6624638" cy="2181225"/>
          </a:xfrm>
          <a:prstGeom prst="rect">
            <a:avLst/>
          </a:prstGeom>
          <a:solidFill>
            <a:srgbClr val="FF330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h-TH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ข้อสำคัญ</a:t>
            </a: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: </a:t>
            </a:r>
            <a:r>
              <a:rPr lang="th-TH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จับประเด็น</a:t>
            </a:r>
          </a:p>
          <a:p>
            <a:pPr>
              <a:defRPr/>
            </a:pPr>
            <a:r>
              <a:rPr lang="th-TH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th-TH" sz="6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ของ</a:t>
            </a:r>
            <a:r>
              <a:rPr lang="th-TH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เรื่องให้ได้</a:t>
            </a:r>
          </a:p>
        </p:txBody>
      </p:sp>
      <p:sp>
        <p:nvSpPr>
          <p:cNvPr id="3390468" name="AutoShape 4"/>
          <p:cNvSpPr>
            <a:spLocks noChangeArrowheads="1"/>
          </p:cNvSpPr>
          <p:nvPr/>
        </p:nvSpPr>
        <p:spPr bwMode="auto">
          <a:xfrm rot="5400000">
            <a:off x="4500562" y="2786058"/>
            <a:ext cx="935038" cy="792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2143108" y="285728"/>
            <a:ext cx="539602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ขั้นตอนการร่างหนังสือ</a:t>
            </a:r>
            <a:endParaRPr lang="en-US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0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9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0467" grpId="0" animBg="1"/>
      <p:bldP spid="33904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1490" name="Text Box 2"/>
          <p:cNvSpPr txBox="1">
            <a:spLocks noChangeArrowheads="1"/>
          </p:cNvSpPr>
          <p:nvPr/>
        </p:nvSpPr>
        <p:spPr bwMode="auto">
          <a:xfrm>
            <a:off x="1331913" y="260350"/>
            <a:ext cx="7261225" cy="990600"/>
          </a:xfrm>
          <a:prstGeom prst="rect">
            <a:avLst/>
          </a:prstGeom>
          <a:solidFill>
            <a:srgbClr val="3366FF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ขั้นตอนที่ ๒ รวบรวมข้อมูลที่เกี่ยวข้อง</a:t>
            </a:r>
          </a:p>
        </p:txBody>
      </p:sp>
      <p:sp>
        <p:nvSpPr>
          <p:cNvPr id="3391491" name="Text Box 3"/>
          <p:cNvSpPr txBox="1">
            <a:spLocks noChangeArrowheads="1"/>
          </p:cNvSpPr>
          <p:nvPr/>
        </p:nvSpPr>
        <p:spPr bwMode="auto">
          <a:xfrm>
            <a:off x="2195513" y="1412875"/>
            <a:ext cx="5832475" cy="5102225"/>
          </a:xfrm>
          <a:prstGeom prst="rect">
            <a:avLst/>
          </a:prstGeom>
          <a:solidFill>
            <a:srgbClr val="FF330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ข้อสำคัญ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:</a:t>
            </a:r>
            <a:endParaRPr lang="th-TH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ข้อเท็จจริงครบถ้วน</a:t>
            </a:r>
          </a:p>
          <a:p>
            <a:pPr>
              <a:buFontTx/>
              <a:buChar char="-"/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กฎหมาย/ระเบียบ/มติ    </a:t>
            </a:r>
          </a:p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คณะรัฐมนตรีที่เกี่ยวข้อง </a:t>
            </a:r>
          </a:p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เป็นปัจจุบัน</a:t>
            </a:r>
          </a:p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แนววินิจฉัยเดิม (ถ้ามี)</a:t>
            </a:r>
          </a:p>
        </p:txBody>
      </p:sp>
      <p:sp>
        <p:nvSpPr>
          <p:cNvPr id="3391492" name="AutoShape 4"/>
          <p:cNvSpPr>
            <a:spLocks noChangeArrowheads="1"/>
          </p:cNvSpPr>
          <p:nvPr/>
        </p:nvSpPr>
        <p:spPr bwMode="auto">
          <a:xfrm>
            <a:off x="900113" y="3284538"/>
            <a:ext cx="935037" cy="792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9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91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91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1491" grpId="0" animBg="1"/>
      <p:bldP spid="339149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 b="1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68313" y="260350"/>
          <a:ext cx="523875" cy="552450"/>
        </p:xfrm>
        <a:graphic>
          <a:graphicData uri="http://schemas.openxmlformats.org/presentationml/2006/ole">
            <p:oleObj spid="_x0000_s111618" name="Picture" r:id="rId3" imgW="472440" imgH="497840" progId="Word.Picture.8">
              <p:embed/>
            </p:oleObj>
          </a:graphicData>
        </a:graphic>
      </p:graphicFrame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635375" y="26035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/>
              <a:t>บันทึกข้อความ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68313" y="7651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/>
              <a:t>ส่วนราชการ.......................................................................................................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28596" y="1142984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/>
              <a:t> ที่........................................................วันที่............................................................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1527175" y="1812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468313" y="1557338"/>
            <a:ext cx="8424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เรื่อง......................................................................................................................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68313" y="2071678"/>
            <a:ext cx="8675687" cy="49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h-TH" sz="2800" dirty="0" smtClean="0"/>
              <a:t>เรียน </a:t>
            </a:r>
            <a:endParaRPr lang="th-TH" sz="2800" dirty="0"/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642910" y="3933824"/>
            <a:ext cx="8250265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๒. </a:t>
            </a:r>
            <a:r>
              <a:rPr lang="th-TH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การดำเนินการ</a:t>
            </a:r>
          </a:p>
          <a:p>
            <a:pPr>
              <a:spcBef>
                <a:spcPts val="1200"/>
              </a:spcBef>
            </a:pPr>
            <a:r>
              <a:rPr lang="th-TH" sz="2800" dirty="0" smtClean="0"/>
              <a:t>                     สกร. ได้ติดต่อประสานงานอย่างไม่เป็นทางการกับเจ้าหน้าที่ ... </a:t>
            </a:r>
            <a:endParaRPr lang="th-TH" sz="2800" dirty="0" smtClean="0"/>
          </a:p>
          <a:p>
            <a:pPr>
              <a:spcBef>
                <a:spcPts val="1200"/>
              </a:spcBef>
            </a:pPr>
            <a:r>
              <a:rPr lang="th-TH" sz="2800" dirty="0" smtClean="0"/>
              <a:t>ผู้รับผิดชอบ</a:t>
            </a:r>
            <a:r>
              <a:rPr lang="th-TH" sz="2800" dirty="0" smtClean="0"/>
              <a:t>เป็นเจ้าของเรื่อง (ชื่อ ตำแหน่ง หมายเลขโทรศัพท์ติดต่อ) เพื่อขอ</a:t>
            </a:r>
            <a:r>
              <a:rPr lang="th-TH" sz="2800" dirty="0" smtClean="0"/>
              <a:t>ข้อมูล</a:t>
            </a:r>
          </a:p>
          <a:p>
            <a:pPr>
              <a:spcBef>
                <a:spcPts val="1200"/>
              </a:spcBef>
            </a:pPr>
            <a:r>
              <a:rPr lang="th-TH" sz="2800" dirty="0" smtClean="0"/>
              <a:t>เพิ่มเติม</a:t>
            </a:r>
            <a:r>
              <a:rPr lang="th-TH" sz="2800" dirty="0" smtClean="0"/>
              <a:t> </a:t>
            </a:r>
            <a:r>
              <a:rPr lang="th-TH" sz="2800" dirty="0" smtClean="0"/>
              <a:t>และ</a:t>
            </a:r>
            <a:r>
              <a:rPr lang="th-TH" sz="2800" dirty="0" smtClean="0"/>
              <a:t>ได้รับแจ้งว่า </a:t>
            </a:r>
            <a:r>
              <a:rPr lang="th-TH" sz="2800" dirty="0" smtClean="0"/>
              <a:t>..............................................................................................</a:t>
            </a:r>
            <a:endParaRPr lang="en-US" sz="2800" dirty="0"/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1285852" y="2500306"/>
            <a:ext cx="7143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th-TH" sz="2800" b="1" dirty="0"/>
              <a:t>   ๑. </a:t>
            </a:r>
            <a:r>
              <a:rPr lang="th-TH" sz="2800" b="1" u="sng" dirty="0" smtClean="0"/>
              <a:t>ข้อเท็จจริง</a:t>
            </a:r>
          </a:p>
          <a:p>
            <a:pPr>
              <a:spcBef>
                <a:spcPts val="1200"/>
              </a:spcBef>
            </a:pPr>
            <a:r>
              <a:rPr lang="th-TH" sz="2800" dirty="0" smtClean="0"/>
              <a:t>       </a:t>
            </a:r>
            <a:r>
              <a:rPr lang="th-TH" sz="2800" b="1" dirty="0" smtClean="0"/>
              <a:t>...............................................................................................................</a:t>
            </a:r>
            <a:endParaRPr lang="th-TH" sz="2800" b="1" u="sng" dirty="0"/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4624388" y="777875"/>
            <a:ext cx="2179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/>
          </a:p>
        </p:txBody>
      </p:sp>
      <p:sp>
        <p:nvSpPr>
          <p:cNvPr id="3423254" name="AutoShape 22"/>
          <p:cNvSpPr>
            <a:spLocks noChangeArrowheads="1"/>
          </p:cNvSpPr>
          <p:nvPr/>
        </p:nvSpPr>
        <p:spPr bwMode="auto">
          <a:xfrm>
            <a:off x="500034" y="3929066"/>
            <a:ext cx="647700" cy="57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071670" y="714356"/>
            <a:ext cx="5214974" cy="49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h-TH" sz="2800" dirty="0" smtClean="0"/>
              <a:t>                            สกร. โทร. ๒๖๑</a:t>
            </a:r>
            <a:endParaRPr lang="th-TH" sz="28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32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 b="1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68313" y="260350"/>
          <a:ext cx="523875" cy="552450"/>
        </p:xfrm>
        <a:graphic>
          <a:graphicData uri="http://schemas.openxmlformats.org/presentationml/2006/ole">
            <p:oleObj spid="_x0000_s112642" name="Picture" r:id="rId4" imgW="472440" imgH="497840" progId="Word.Picture.8">
              <p:embed/>
            </p:oleObj>
          </a:graphicData>
        </a:graphic>
      </p:graphicFrame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635375" y="26035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/>
              <a:t>บันทึกข้อความ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68313" y="7651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/>
              <a:t>ส่วนราชการ.......................................................................................................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28596" y="1142984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/>
              <a:t> ที่........................................................วันที่............................................................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1527175" y="1812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468313" y="1557338"/>
            <a:ext cx="8424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เรื่อง......................................................................................................................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68313" y="2071678"/>
            <a:ext cx="8675687" cy="49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h-TH" sz="2800" dirty="0" smtClean="0"/>
              <a:t>เรียน </a:t>
            </a:r>
            <a:endParaRPr lang="th-TH" sz="2800" dirty="0"/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500034" y="3786190"/>
            <a:ext cx="82502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800" dirty="0" smtClean="0"/>
              <a:t>               </a:t>
            </a:r>
            <a:r>
              <a:rPr lang="th-TH" sz="2800" b="1" dirty="0" smtClean="0"/>
              <a:t>๒. </a:t>
            </a:r>
            <a:r>
              <a:rPr lang="th-TH" sz="2800" b="1" u="sng" dirty="0" smtClean="0"/>
              <a:t>ข้อกฎหมายและระเบียบ</a:t>
            </a:r>
          </a:p>
          <a:p>
            <a:r>
              <a:rPr lang="th-TH" sz="2800" dirty="0" smtClean="0"/>
              <a:t>                    .........................................................................................................</a:t>
            </a:r>
            <a:endParaRPr lang="en-US" sz="2800" dirty="0"/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1285852" y="2500306"/>
            <a:ext cx="7143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th-TH" sz="2800" b="1" dirty="0"/>
              <a:t>   ๑. </a:t>
            </a:r>
            <a:r>
              <a:rPr lang="th-TH" sz="2800" b="1" u="sng" dirty="0" smtClean="0"/>
              <a:t>ข้อเท็จจริง</a:t>
            </a:r>
          </a:p>
          <a:p>
            <a:pPr>
              <a:spcBef>
                <a:spcPts val="1200"/>
              </a:spcBef>
            </a:pPr>
            <a:r>
              <a:rPr lang="th-TH" sz="2800" dirty="0" smtClean="0"/>
              <a:t>       </a:t>
            </a:r>
            <a:r>
              <a:rPr lang="th-TH" sz="2800" b="1" dirty="0" smtClean="0"/>
              <a:t>...............................................................................................................</a:t>
            </a:r>
            <a:endParaRPr lang="th-TH" sz="2800" b="1" u="sng" dirty="0"/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4624388" y="777875"/>
            <a:ext cx="2179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/>
          </a:p>
        </p:txBody>
      </p:sp>
      <p:sp>
        <p:nvSpPr>
          <p:cNvPr id="3423254" name="AutoShape 22"/>
          <p:cNvSpPr>
            <a:spLocks noChangeArrowheads="1"/>
          </p:cNvSpPr>
          <p:nvPr/>
        </p:nvSpPr>
        <p:spPr bwMode="auto">
          <a:xfrm>
            <a:off x="428596" y="5000636"/>
            <a:ext cx="647700" cy="57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71472" y="4857760"/>
            <a:ext cx="825026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๓. </a:t>
            </a:r>
            <a:r>
              <a:rPr lang="th-TH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แนวทางข้อวินิจฉัยเดิมที่เกี่ยวข้อง</a:t>
            </a:r>
          </a:p>
          <a:p>
            <a:pPr>
              <a:spcBef>
                <a:spcPts val="1200"/>
              </a:spcBef>
            </a:pPr>
            <a:r>
              <a:rPr lang="th-TH" sz="2800" dirty="0" smtClean="0"/>
              <a:t>                    นร. ได้เคยมีข้อวินิจฉัย .......................................................................</a:t>
            </a:r>
          </a:p>
          <a:p>
            <a:pPr>
              <a:spcBef>
                <a:spcPts val="1200"/>
              </a:spcBef>
            </a:pPr>
            <a:r>
              <a:rPr lang="th-TH" sz="2800" dirty="0" smtClean="0"/>
              <a:t>   แจ้งตามหนังสือ นร. ที่ นร ๐๑๐๖/๒ ลงวันที่ ๕ มกราคม ๒๕๕๕ (เอกสารแนบ)</a:t>
            </a:r>
            <a:endParaRPr lang="en-US" sz="28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32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2976" y="2285992"/>
            <a:ext cx="750099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72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๒.  เขียนได้หรือเขียนเป็น?</a:t>
            </a:r>
            <a:endParaRPr lang="en-US" sz="7200" b="1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0298" y="571480"/>
            <a:ext cx="478634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72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๑.  เขียนอะไร ?</a:t>
            </a:r>
            <a:endParaRPr lang="en-US" sz="7200" b="1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596" y="4000504"/>
            <a:ext cx="87154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72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๓.  เขียนอย่างไร จึง</a:t>
            </a:r>
            <a:r>
              <a:rPr lang="th-TH" sz="72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จะเขียน</a:t>
            </a:r>
            <a:r>
              <a:rPr lang="th-TH" sz="72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ได้ดี?</a:t>
            </a:r>
          </a:p>
        </p:txBody>
      </p:sp>
      <p:pic>
        <p:nvPicPr>
          <p:cNvPr id="5" name="Picture 3" descr="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500063"/>
            <a:ext cx="1714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3538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660900" cy="990600"/>
          </a:xfrm>
          <a:prstGeom prst="rect">
            <a:avLst/>
          </a:prstGeom>
          <a:solidFill>
            <a:srgbClr val="3366FF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ขั้นตอนที่ ๓ ร่างหนังสือ</a:t>
            </a:r>
          </a:p>
        </p:txBody>
      </p:sp>
      <p:sp>
        <p:nvSpPr>
          <p:cNvPr id="3393539" name="Text Box 3"/>
          <p:cNvSpPr txBox="1">
            <a:spLocks noChangeArrowheads="1"/>
          </p:cNvSpPr>
          <p:nvPr/>
        </p:nvSpPr>
        <p:spPr bwMode="auto">
          <a:xfrm>
            <a:off x="2484438" y="2636838"/>
            <a:ext cx="4248150" cy="3457575"/>
          </a:xfrm>
          <a:prstGeom prst="rect">
            <a:avLst/>
          </a:prstGeom>
          <a:solidFill>
            <a:srgbClr val="FF330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ข้อสำคัญ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:</a:t>
            </a:r>
            <a:endParaRPr lang="th-TH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การลำดับความดี</a:t>
            </a:r>
          </a:p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ความสมเหตุสมผล</a:t>
            </a:r>
          </a:p>
          <a:p>
            <a:pPr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คำนึงถึงใจผู้ลงนาม</a:t>
            </a:r>
          </a:p>
        </p:txBody>
      </p:sp>
      <p:sp>
        <p:nvSpPr>
          <p:cNvPr id="3393540" name="AutoShape 4"/>
          <p:cNvSpPr>
            <a:spLocks noChangeArrowheads="1"/>
          </p:cNvSpPr>
          <p:nvPr/>
        </p:nvSpPr>
        <p:spPr bwMode="auto">
          <a:xfrm rot="5400000">
            <a:off x="4213225" y="1628776"/>
            <a:ext cx="935037" cy="792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3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9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93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93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3539" grpId="0" animBg="1"/>
      <p:bldP spid="33935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57166"/>
            <a:ext cx="6189665" cy="1609726"/>
          </a:xfrm>
          <a:solidFill>
            <a:srgbClr val="3366FF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5400" b="1" dirty="0" smtClean="0">
                <a:solidFill>
                  <a:srgbClr val="FFFFFF"/>
                </a:solidFill>
                <a:latin typeface="Angsana New" pitchFamily="18" charset="-34"/>
                <a:cs typeface="+mj-cs"/>
              </a:rPr>
              <a:t>หลักทั่วไปที่นิยมยึดถือ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sz="5400" b="1" dirty="0" smtClean="0">
                <a:solidFill>
                  <a:srgbClr val="FFFFFF"/>
                </a:solidFill>
                <a:latin typeface="Angsana New" pitchFamily="18" charset="-34"/>
                <a:cs typeface="+mj-cs"/>
              </a:rPr>
              <a:t>ในการเขียนหนังสือราชการ</a:t>
            </a:r>
          </a:p>
        </p:txBody>
      </p:sp>
      <p:sp>
        <p:nvSpPr>
          <p:cNvPr id="3221507" name="Text Box 3"/>
          <p:cNvSpPr txBox="1">
            <a:spLocks noChangeArrowheads="1"/>
          </p:cNvSpPr>
          <p:nvPr/>
        </p:nvSpPr>
        <p:spPr bwMode="auto">
          <a:xfrm>
            <a:off x="2051050" y="2060575"/>
            <a:ext cx="4679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h-TH" sz="6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๑. เขียนให้ถูกต้อง</a:t>
            </a:r>
            <a:endParaRPr lang="th-TH" sz="6000" b="1">
              <a:solidFill>
                <a:srgbClr val="000000"/>
              </a:solidFill>
            </a:endParaRPr>
          </a:p>
        </p:txBody>
      </p:sp>
      <p:sp>
        <p:nvSpPr>
          <p:cNvPr id="3221508" name="Text Box 4"/>
          <p:cNvSpPr txBox="1">
            <a:spLocks noChangeArrowheads="1"/>
          </p:cNvSpPr>
          <p:nvPr/>
        </p:nvSpPr>
        <p:spPr bwMode="auto">
          <a:xfrm>
            <a:off x="1979613" y="2852738"/>
            <a:ext cx="4679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h-TH" sz="6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๒. เขียนให้ชัดเจน</a:t>
            </a:r>
          </a:p>
        </p:txBody>
      </p:sp>
      <p:sp>
        <p:nvSpPr>
          <p:cNvPr id="3221509" name="Text Box 5"/>
          <p:cNvSpPr txBox="1">
            <a:spLocks noChangeArrowheads="1"/>
          </p:cNvSpPr>
          <p:nvPr/>
        </p:nvSpPr>
        <p:spPr bwMode="auto">
          <a:xfrm>
            <a:off x="2195513" y="3573463"/>
            <a:ext cx="4321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6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๓. เขียนให้รัดกุม</a:t>
            </a:r>
            <a:endParaRPr lang="th-TH" sz="6000" b="1">
              <a:solidFill>
                <a:srgbClr val="000000"/>
              </a:solidFill>
            </a:endParaRPr>
          </a:p>
        </p:txBody>
      </p:sp>
      <p:sp>
        <p:nvSpPr>
          <p:cNvPr id="3221510" name="Text Box 6"/>
          <p:cNvSpPr txBox="1">
            <a:spLocks noChangeArrowheads="1"/>
          </p:cNvSpPr>
          <p:nvPr/>
        </p:nvSpPr>
        <p:spPr bwMode="auto">
          <a:xfrm>
            <a:off x="2195513" y="4386263"/>
            <a:ext cx="4608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6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๔. เขียนให้กะทัดรัด</a:t>
            </a:r>
            <a:endParaRPr lang="th-TH" sz="6000" b="1">
              <a:solidFill>
                <a:srgbClr val="000000"/>
              </a:solidFill>
            </a:endParaRPr>
          </a:p>
        </p:txBody>
      </p:sp>
      <p:sp>
        <p:nvSpPr>
          <p:cNvPr id="3221511" name="Text Box 7"/>
          <p:cNvSpPr txBox="1">
            <a:spLocks noChangeArrowheads="1"/>
          </p:cNvSpPr>
          <p:nvPr/>
        </p:nvSpPr>
        <p:spPr bwMode="auto">
          <a:xfrm>
            <a:off x="2195513" y="5159375"/>
            <a:ext cx="69484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6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๕. เขียนให้บรรลุวัตถุประสงค์</a:t>
            </a:r>
            <a:endParaRPr lang="th-TH" sz="6000" b="1">
              <a:solidFill>
                <a:srgbClr val="000000"/>
              </a:solidFill>
            </a:endParaRP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1239838" y="3829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33375"/>
            <a:ext cx="3959225" cy="1008063"/>
          </a:xfrm>
          <a:solidFill>
            <a:srgbClr val="3366FF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th-TH" b="1" dirty="0" smtClean="0">
                <a:solidFill>
                  <a:srgbClr val="FFFFFF"/>
                </a:solidFill>
              </a:rPr>
              <a:t>เขียนให้ถูกเนื้อหา</a:t>
            </a:r>
          </a:p>
        </p:txBody>
      </p:sp>
      <p:sp>
        <p:nvSpPr>
          <p:cNvPr id="32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714488"/>
            <a:ext cx="8064500" cy="935038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โดยปกติ ประกอบด้วยเนื้อหา ๓ ส่วน</a:t>
            </a:r>
            <a:r>
              <a:rPr lang="th-TH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223556" name="Text Box 4"/>
          <p:cNvSpPr txBox="1">
            <a:spLocks noChangeArrowheads="1"/>
          </p:cNvSpPr>
          <p:nvPr/>
        </p:nvSpPr>
        <p:spPr bwMode="auto">
          <a:xfrm>
            <a:off x="1000100" y="2571744"/>
            <a:ext cx="7237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๑. ส่วนเหตุ</a:t>
            </a:r>
            <a:endParaRPr lang="th-TH" b="1" dirty="0">
              <a:solidFill>
                <a:srgbClr val="000000"/>
              </a:solidFill>
            </a:endParaRPr>
          </a:p>
        </p:txBody>
      </p:sp>
      <p:sp>
        <p:nvSpPr>
          <p:cNvPr id="3223557" name="Text Box 5"/>
          <p:cNvSpPr txBox="1">
            <a:spLocks noChangeArrowheads="1"/>
          </p:cNvSpPr>
          <p:nvPr/>
        </p:nvSpPr>
        <p:spPr bwMode="auto">
          <a:xfrm>
            <a:off x="2571736" y="3429000"/>
            <a:ext cx="62658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5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th-TH" sz="5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๒. ส่วนผลหรือความประสงค์</a:t>
            </a:r>
            <a:endParaRPr lang="th-TH" sz="5000" b="1" dirty="0">
              <a:solidFill>
                <a:srgbClr val="000000"/>
              </a:solidFill>
            </a:endParaRPr>
          </a:p>
        </p:txBody>
      </p:sp>
      <p:sp>
        <p:nvSpPr>
          <p:cNvPr id="3223558" name="Text Box 6"/>
          <p:cNvSpPr txBox="1">
            <a:spLocks noChangeArrowheads="1"/>
          </p:cNvSpPr>
          <p:nvPr/>
        </p:nvSpPr>
        <p:spPr bwMode="auto">
          <a:xfrm>
            <a:off x="2500298" y="4214818"/>
            <a:ext cx="6265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๓. ส่วนสรุปความ</a:t>
            </a:r>
            <a:endParaRPr lang="th-TH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2375" y="2857500"/>
            <a:ext cx="7921625" cy="2232025"/>
          </a:xfrm>
          <a:noFill/>
        </p:spPr>
        <p:txBody>
          <a:bodyPr/>
          <a:lstStyle/>
          <a:p>
            <a:pPr algn="l" eaLnBrk="1" hangingPunct="1"/>
            <a:r>
              <a:rPr lang="th-TH" sz="3200" b="1" smtClean="0">
                <a:solidFill>
                  <a:srgbClr val="000000"/>
                </a:solidFill>
              </a:rPr>
              <a:t>          </a:t>
            </a:r>
            <a:r>
              <a:rPr lang="th-TH" sz="3000" b="1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กรม .... พิจารณาแล้วเห็นว่า  สำนักนายกรัฐมนตรีมีวิทยากร</a:t>
            </a:r>
            <a:br>
              <a:rPr lang="th-TH" sz="3000" b="1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b="1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ที่มีความรู้ในหัวข้อวิชาระเบียบงานสารบรรณฯ  เป็นอย่างดี จึงขอเชิญวิทยากรจากสำนักนายกรัฐมนตรีไปบรรยายหัวข้อวิชาระเบียบสำนัก-นายกรัฐมนตรีว่าด้วยงานสารบรรณ พ.ศ. ๒๕๒๖ ตามวัน เวลา และสถานที่ดังกล่าวข้างต้น</a:t>
            </a:r>
            <a:endParaRPr lang="en-US" sz="3000" b="1" smtClean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188913"/>
            <a:ext cx="7956550" cy="2808287"/>
          </a:xfrm>
          <a:noFill/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th-TH" b="1" smtClean="0"/>
              <a:t>       </a:t>
            </a:r>
            <a:r>
              <a:rPr lang="th-TH" b="1" smtClean="0">
                <a:cs typeface="Angsana New" pitchFamily="18" charset="-34"/>
              </a:rPr>
              <a:t> </a:t>
            </a:r>
            <a:r>
              <a:rPr lang="th-TH" sz="3000" b="1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ด้วยกรม ....... จะจัดการฝึกอบรมหลักสูตรระเบียบงานสารบรรณและการเขียนหนังสือราชการให้แก่ข้าราชการบรรจุใหม่ จำนวน ๕๐ คน ระหว่างวันที่ ๑๔ - ๑๖ มกราคม ๒๕๕๐ และกำหนดให้มีการบรรยายวิชาระเบียบสำนักนายกรัฐมนตรีว่าด้วยงานสารบรรณ พ.ศ. ๒๕๒๖                   ในวันอังคารที่ ๑๖ มกราคม ๒๕๕๐ เวลา ๐๙.๐๐ - ๑๒.๐๐ น.                             ณ ห้องประชุมฤดีมาศ  โรงแรมสยามซิตี้ เขตราชเทวี กรุงเทพมหานคร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971550" y="5229225"/>
            <a:ext cx="792162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/>
              <a:t>                 </a:t>
            </a:r>
            <a:r>
              <a:rPr lang="th-TH" sz="3000" b="1" dirty="0">
                <a:solidFill>
                  <a:srgbClr val="000000"/>
                </a:solidFill>
                <a:latin typeface="Angsana New" pitchFamily="18" charset="-34"/>
              </a:rPr>
              <a:t>จึงเรียนมาเพื่อโปรดพิจารณาให้ความอนุเคราะห์วิทยากรบรรยายดังกล่าวต่อไปด้วย  </a:t>
            </a:r>
            <a:r>
              <a:rPr lang="th-TH" sz="3000" b="1" dirty="0" smtClean="0">
                <a:solidFill>
                  <a:srgbClr val="000000"/>
                </a:solidFill>
                <a:latin typeface="Angsana New" pitchFamily="18" charset="-34"/>
              </a:rPr>
              <a:t> จัก</a:t>
            </a:r>
            <a:r>
              <a:rPr lang="th-TH" sz="3000" b="1" dirty="0">
                <a:solidFill>
                  <a:srgbClr val="000000"/>
                </a:solidFill>
                <a:latin typeface="Angsana New" pitchFamily="18" charset="-34"/>
              </a:rPr>
              <a:t>ขอบคุณ</a:t>
            </a:r>
            <a:r>
              <a:rPr lang="th-TH" sz="3000" b="1" dirty="0" smtClean="0">
                <a:solidFill>
                  <a:srgbClr val="000000"/>
                </a:solidFill>
                <a:latin typeface="Angsana New" pitchFamily="18" charset="-34"/>
              </a:rPr>
              <a:t>มาก</a:t>
            </a:r>
          </a:p>
        </p:txBody>
      </p:sp>
      <p:sp>
        <p:nvSpPr>
          <p:cNvPr id="3444741" name="Text Box 5"/>
          <p:cNvSpPr txBox="1">
            <a:spLocks noChangeArrowheads="1"/>
          </p:cNvSpPr>
          <p:nvPr/>
        </p:nvSpPr>
        <p:spPr bwMode="auto">
          <a:xfrm>
            <a:off x="0" y="0"/>
            <a:ext cx="898525" cy="107632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ส่วนเหตุ</a:t>
            </a:r>
          </a:p>
        </p:txBody>
      </p:sp>
      <p:sp>
        <p:nvSpPr>
          <p:cNvPr id="3444742" name="Text Box 6"/>
          <p:cNvSpPr txBox="1">
            <a:spLocks noChangeArrowheads="1"/>
          </p:cNvSpPr>
          <p:nvPr/>
        </p:nvSpPr>
        <p:spPr bwMode="auto">
          <a:xfrm>
            <a:off x="0" y="2428875"/>
            <a:ext cx="1042988" cy="13827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ส่วน ความประสงค์</a:t>
            </a:r>
          </a:p>
        </p:txBody>
      </p:sp>
      <p:sp>
        <p:nvSpPr>
          <p:cNvPr id="3444743" name="Line 7"/>
          <p:cNvSpPr>
            <a:spLocks noChangeShapeType="1"/>
          </p:cNvSpPr>
          <p:nvPr/>
        </p:nvSpPr>
        <p:spPr bwMode="auto">
          <a:xfrm>
            <a:off x="1071563" y="3071813"/>
            <a:ext cx="1152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444744" name="Line 8"/>
          <p:cNvSpPr>
            <a:spLocks noChangeShapeType="1"/>
          </p:cNvSpPr>
          <p:nvPr/>
        </p:nvSpPr>
        <p:spPr bwMode="auto">
          <a:xfrm flipV="1">
            <a:off x="900113" y="476250"/>
            <a:ext cx="1008062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444745" name="Text Box 9"/>
          <p:cNvSpPr txBox="1">
            <a:spLocks noChangeArrowheads="1"/>
          </p:cNvSpPr>
          <p:nvPr/>
        </p:nvSpPr>
        <p:spPr bwMode="auto">
          <a:xfrm>
            <a:off x="0" y="5084763"/>
            <a:ext cx="865188" cy="1563687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ส่วนสรุปความ</a:t>
            </a:r>
          </a:p>
        </p:txBody>
      </p:sp>
      <p:sp>
        <p:nvSpPr>
          <p:cNvPr id="3444746" name="Line 10"/>
          <p:cNvSpPr>
            <a:spLocks noChangeShapeType="1"/>
          </p:cNvSpPr>
          <p:nvPr/>
        </p:nvSpPr>
        <p:spPr bwMode="auto">
          <a:xfrm>
            <a:off x="900113" y="5516563"/>
            <a:ext cx="11509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44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44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4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44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44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4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4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4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4741" grpId="0" animBg="1"/>
      <p:bldP spid="3444742" grpId="0" animBg="1"/>
      <p:bldP spid="3444743" grpId="0" animBg="1"/>
      <p:bldP spid="3444744" grpId="0" animBg="1"/>
      <p:bldP spid="3444745" grpId="0" animBg="1"/>
      <p:bldP spid="34447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2"/>
          <p:cNvSpPr>
            <a:spLocks noChangeArrowheads="1" noChangeShapeType="1" noTextEdit="1"/>
          </p:cNvSpPr>
          <p:nvPr/>
        </p:nvSpPr>
        <p:spPr bwMode="auto">
          <a:xfrm>
            <a:off x="3357554" y="785794"/>
            <a:ext cx="53276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ngsana New"/>
                <a:cs typeface="Angsana New"/>
              </a:rPr>
              <a:t>ข้อความส่วนเหตุ</a:t>
            </a:r>
          </a:p>
        </p:txBody>
      </p:sp>
      <p:pic>
        <p:nvPicPr>
          <p:cNvPr id="89091" name="Picture 3" descr="0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356"/>
            <a:ext cx="2305050" cy="208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928934"/>
            <a:ext cx="8135937" cy="3446462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   คือ ข้อความที่ผู้เขียนแจ้งไปยังผู้รับหนังสือ</a:t>
            </a:r>
            <a:b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เพื่อเป็นการบอกกล่าวเล่าเหตุว่า เหตุใดจึงมีหนังสือไป โดยย่อหน่าแรกของส่วนเหตุจะใช้ระยะห่างระหว่างบรรทัดเท่ากับระยะปกติ และเพิ่มค่าก่อนหน้า</a:t>
            </a:r>
            <a:b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อีก ๖ พอยท์ </a:t>
            </a:r>
            <a:r>
              <a:rPr lang="en-US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(1 Enter + Before 6 pt)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571604" y="1928802"/>
            <a:ext cx="5903912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cs typeface="Browallia New" pitchFamily="34" charset="-34"/>
              </a:rPr>
              <a:t>                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ด้วย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                   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เนื่องด้วย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                    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เนื่องจาก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                    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โดยที่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</a:t>
            </a:r>
          </a:p>
        </p:txBody>
      </p:sp>
      <p:sp>
        <p:nvSpPr>
          <p:cNvPr id="3225603" name="Text Box 3"/>
          <p:cNvSpPr txBox="1">
            <a:spLocks noChangeArrowheads="1"/>
          </p:cNvSpPr>
          <p:nvPr/>
        </p:nvSpPr>
        <p:spPr bwMode="auto">
          <a:xfrm>
            <a:off x="2500298" y="357166"/>
            <a:ext cx="4176713" cy="1423987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45000"/>
              </a:spcBef>
              <a:defRPr/>
            </a:pPr>
            <a:r>
              <a:rPr lang="th-TH" sz="4800" b="1" dirty="0">
                <a:solidFill>
                  <a:srgbClr val="FFFF99"/>
                </a:solidFill>
              </a:rPr>
              <a:t> </a:t>
            </a:r>
            <a:r>
              <a:rPr lang="th-TH" sz="4800" b="1" dirty="0" smtClean="0"/>
              <a:t>        </a:t>
            </a: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</a:t>
            </a:r>
            <a:r>
              <a:rPr lang="th-TH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เริ่มเรื่องใหม่</a:t>
            </a:r>
          </a:p>
          <a:p>
            <a:pPr>
              <a:lnSpc>
                <a:spcPct val="75000"/>
              </a:lnSpc>
              <a:spcBef>
                <a:spcPct val="45000"/>
              </a:spcBef>
              <a:defRPr/>
            </a:pPr>
            <a:r>
              <a:rPr lang="th-TH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กรณีที่ไม่</a:t>
            </a: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เคยติดต่อกันมา</a:t>
            </a:r>
            <a:r>
              <a:rPr lang="th-TH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ก่อน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28662" y="0"/>
            <a:ext cx="72152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cs typeface="Browallia New" pitchFamily="34" charset="-34"/>
              </a:rPr>
              <a:t>              </a:t>
            </a:r>
            <a:r>
              <a:rPr lang="en-US" sz="4400" b="1" dirty="0" smtClean="0">
                <a:cs typeface="Browallia New" pitchFamily="34" charset="-34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“</a:t>
            </a:r>
            <a:r>
              <a:rPr lang="en-US" b="1" dirty="0" err="1">
                <a:solidFill>
                  <a:srgbClr val="000000"/>
                </a:solidFill>
              </a:rPr>
              <a:t>ด้วย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</a:t>
            </a:r>
            <a:r>
              <a:rPr lang="en-US" b="1" dirty="0">
                <a:solidFill>
                  <a:srgbClr val="000000"/>
                </a:solidFill>
                <a:cs typeface="Browallia New" pitchFamily="34" charset="-34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cs typeface="Browallia New" pitchFamily="34" charset="-34"/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ควรใช้เป็นการบอกกล่าวเล่า</a:t>
            </a:r>
            <a:r>
              <a:rPr lang="en-US" b="1" dirty="0" err="1" smtClean="0">
                <a:solidFill>
                  <a:srgbClr val="000000"/>
                </a:solidFill>
              </a:rPr>
              <a:t>เหต</a:t>
            </a:r>
            <a:r>
              <a:rPr lang="th-TH" b="1" dirty="0" smtClean="0">
                <a:solidFill>
                  <a:srgbClr val="000000"/>
                </a:solidFill>
              </a:rPr>
              <a:t>ุ</a:t>
            </a:r>
            <a:r>
              <a:rPr lang="en-US" b="1" dirty="0" err="1" smtClean="0">
                <a:solidFill>
                  <a:srgbClr val="000000"/>
                </a:solidFill>
              </a:rPr>
              <a:t>หรือ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เกริ่น</a:t>
            </a:r>
            <a:r>
              <a:rPr lang="en-US" b="1" dirty="0" err="1">
                <a:solidFill>
                  <a:srgbClr val="000000"/>
                </a:solidFill>
              </a:rPr>
              <a:t>ขึ้นมาลอย</a:t>
            </a:r>
            <a:r>
              <a:rPr lang="en-US" b="1" dirty="0">
                <a:solidFill>
                  <a:srgbClr val="000000"/>
                </a:solidFill>
              </a:rPr>
              <a:t> ๆ</a:t>
            </a:r>
            <a:r>
              <a:rPr lang="en-US" sz="4800" b="1" dirty="0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57224" y="3441680"/>
            <a:ext cx="796292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                    </a:t>
            </a:r>
            <a:r>
              <a:rPr lang="en-US" b="1" dirty="0" smtClean="0">
                <a:latin typeface="Angsana New" pitchFamily="18" charset="-34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เนื่องจาก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ควร</a:t>
            </a:r>
            <a:r>
              <a:rPr lang="en-US" b="1" dirty="0" err="1">
                <a:solidFill>
                  <a:srgbClr val="000000"/>
                </a:solidFill>
              </a:rPr>
              <a:t>ใช้ในกรณีที่อ้างเป็นเหตุอันหนักแน่น</a:t>
            </a:r>
            <a:endParaRPr lang="en-US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  </a:t>
            </a:r>
            <a:r>
              <a:rPr lang="en-US" b="1" dirty="0" err="1">
                <a:solidFill>
                  <a:srgbClr val="000000"/>
                </a:solidFill>
              </a:rPr>
              <a:t>ที่จำเป็นต้องมีหนังสือไป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42976" y="0"/>
            <a:ext cx="935037" cy="792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214414" y="3571876"/>
            <a:ext cx="935037" cy="792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92150"/>
            <a:ext cx="8497887" cy="935038"/>
          </a:xfrm>
          <a:solidFill>
            <a:srgbClr val="FFFFCC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l" eaLnBrk="1" hangingPunct="1"/>
            <a:r>
              <a:rPr lang="th-TH" sz="5400" b="1" smtClean="0">
                <a:solidFill>
                  <a:srgbClr val="000000"/>
                </a:solidFill>
              </a:rPr>
              <a:t>  </a:t>
            </a:r>
            <a:r>
              <a:rPr lang="th-TH" sz="5400" b="1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ด้วย......................................................นั้น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497887" cy="497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>
                <a:solidFill>
                  <a:schemeClr val="tx2"/>
                </a:solidFill>
              </a:rPr>
              <a:t>          </a:t>
            </a:r>
            <a:r>
              <a:rPr lang="th-TH" sz="4000" b="1">
                <a:solidFill>
                  <a:srgbClr val="000000"/>
                </a:solidFill>
                <a:latin typeface="Angsana New" pitchFamily="18" charset="-34"/>
              </a:rPr>
              <a:t>ด้วยกรม ... จะจัดการฝึกอบรมหลักสูตรระเบียบ       งานสารบรรณและการเขียนหนังสือราชการ ให้แก่ข้าราชการ   บรรจุใหม่ในสังกัด จำนวน ๕๐ คน ระหว่างวันที่ ๑๔ - ๑๖ มกราคม ๒๕๕๐ และกำหนดให้มีการบรรยายวิชาระเบียบ              สำนักนายกรัฐมนตรีว่าด้วยงานสารบรรณ พ.ศ. ๒๕๒๖        ในวันอังคารที่ ๑๖ มกราคม ๒๕๕๐ เวลา ๐๙.๐๐ - ๑๒.๐๐ น.  ณ ห้องประชุมฤดีมาศ  โรงแรมสยามซิตี้  เขตราชเทวี กรุงเทพมหานคร รายละเอียดปรากฏตามสิ่งที่ส่งมาด้วย  นั้น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7019925" y="3644900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3443717" name="Text Box 5"/>
          <p:cNvSpPr txBox="1">
            <a:spLocks noChangeArrowheads="1"/>
          </p:cNvSpPr>
          <p:nvPr/>
        </p:nvSpPr>
        <p:spPr bwMode="auto">
          <a:xfrm rot="-182364">
            <a:off x="7812088" y="333375"/>
            <a:ext cx="9366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solidFill>
                  <a:srgbClr val="CC0000"/>
                </a:solidFill>
              </a:rPr>
              <a:t>×</a:t>
            </a:r>
            <a:endParaRPr lang="en-US" sz="10000"/>
          </a:p>
        </p:txBody>
      </p:sp>
      <p:sp>
        <p:nvSpPr>
          <p:cNvPr id="3443718" name="Text Box 6"/>
          <p:cNvSpPr txBox="1">
            <a:spLocks noChangeArrowheads="1"/>
          </p:cNvSpPr>
          <p:nvPr/>
        </p:nvSpPr>
        <p:spPr bwMode="auto">
          <a:xfrm>
            <a:off x="2771775" y="692150"/>
            <a:ext cx="475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600" b="1"/>
              <a:t>  </a:t>
            </a:r>
            <a:r>
              <a:rPr lang="th-TH" sz="3600" b="1">
                <a:solidFill>
                  <a:srgbClr val="FF9933"/>
                </a:solidFill>
              </a:rPr>
              <a:t>ตามด้วยเหตุที่มีหนังสือไป</a:t>
            </a:r>
          </a:p>
        </p:txBody>
      </p:sp>
      <p:sp>
        <p:nvSpPr>
          <p:cNvPr id="3443719" name="Text Box 7"/>
          <p:cNvSpPr txBox="1">
            <a:spLocks noChangeArrowheads="1"/>
          </p:cNvSpPr>
          <p:nvPr/>
        </p:nvSpPr>
        <p:spPr bwMode="auto">
          <a:xfrm>
            <a:off x="7956550" y="5373688"/>
            <a:ext cx="9366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solidFill>
                  <a:srgbClr val="CC0000"/>
                </a:solidFill>
              </a:rPr>
              <a:t>×</a:t>
            </a:r>
            <a:endParaRPr lang="en-US" sz="1000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4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4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4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4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3717" grpId="0"/>
      <p:bldP spid="34437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468313" y="1557338"/>
            <a:ext cx="8351837" cy="2781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</a:rPr>
              <a:t>      </a:t>
            </a:r>
            <a:r>
              <a:rPr lang="th-TH" sz="4400" b="1">
                <a:solidFill>
                  <a:srgbClr val="000000"/>
                </a:solidFill>
              </a:rPr>
              <a:t>เนื่องจากคณะรัฐมนตรีได้มีมติเมื่อวันที่ ๕ มกราคม ๒๕๕๐ อนุมัติให้กรมการปกครองใช้เงินงบกลาง    สร้างอาคารที่ทำการของกรมการปกครองใหม่             ในวงเงินงบประมาณ ๓๐๐ ล้านบาท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27088" y="3789363"/>
            <a:ext cx="7921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 b="1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428728" y="2357430"/>
            <a:ext cx="64801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         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ตาม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”</a:t>
            </a:r>
            <a:endParaRPr lang="en-US" b="1" dirty="0">
              <a:solidFill>
                <a:srgbClr val="000000"/>
              </a:solidFill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              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ตามที่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”</a:t>
            </a:r>
            <a:endParaRPr lang="en-US" b="1" dirty="0">
              <a:solidFill>
                <a:srgbClr val="000000"/>
              </a:solidFill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 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อนุสนธิ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 </a:t>
            </a:r>
            <a:r>
              <a:rPr lang="th-TH" b="1" dirty="0">
                <a:solidFill>
                  <a:srgbClr val="000000"/>
                </a:solidFill>
                <a:latin typeface="Angsana New" pitchFamily="18" charset="-34"/>
              </a:rPr>
              <a:t>(ใช้ในบางวงการ)</a:t>
            </a:r>
            <a:endParaRPr lang="en-US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230724" name="Text Box 4"/>
          <p:cNvSpPr txBox="1">
            <a:spLocks noChangeArrowheads="1"/>
          </p:cNvSpPr>
          <p:nvPr/>
        </p:nvSpPr>
        <p:spPr bwMode="auto">
          <a:xfrm>
            <a:off x="2285984" y="285728"/>
            <a:ext cx="4879991" cy="1638910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th-TH" b="1" dirty="0"/>
              <a:t>         </a:t>
            </a:r>
            <a:r>
              <a:rPr lang="th-TH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การอ้างเรื่องเดิม </a:t>
            </a:r>
          </a:p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th-TH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กรณีที่เคยติดต่อกันมาก่อน</a:t>
            </a:r>
          </a:p>
        </p:txBody>
      </p:sp>
      <p:sp>
        <p:nvSpPr>
          <p:cNvPr id="8" name="Left Arrow Callout 7"/>
          <p:cNvSpPr/>
          <p:nvPr/>
        </p:nvSpPr>
        <p:spPr>
          <a:xfrm>
            <a:off x="4929190" y="2428868"/>
            <a:ext cx="3786214" cy="214314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039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ตาม     จะต่อด้วยคำนาม ตามที่   จะต่อด้วยประโยค</a:t>
            </a:r>
            <a:endParaRPr lang="th-TH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val 2"/>
          <p:cNvSpPr>
            <a:spLocks noChangeArrowheads="1"/>
          </p:cNvSpPr>
          <p:nvPr/>
        </p:nvSpPr>
        <p:spPr bwMode="auto">
          <a:xfrm>
            <a:off x="1187450" y="1268413"/>
            <a:ext cx="2160588" cy="1655762"/>
          </a:xfrm>
          <a:prstGeom prst="ellipse">
            <a:avLst/>
          </a:prstGeom>
          <a:solidFill>
            <a:srgbClr val="99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6000" b="1">
                <a:solidFill>
                  <a:srgbClr val="000000"/>
                </a:solidFill>
                <a:latin typeface="Verdana" pitchFamily="34" charset="0"/>
              </a:rPr>
              <a:t>ผู้เขียน</a:t>
            </a:r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6156325" y="1412875"/>
            <a:ext cx="2016125" cy="1511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6000" b="1">
                <a:solidFill>
                  <a:srgbClr val="000000"/>
                </a:solidFill>
                <a:latin typeface="Verdana" pitchFamily="34" charset="0"/>
              </a:rPr>
              <a:t>ผู้รับ</a:t>
            </a:r>
          </a:p>
        </p:txBody>
      </p:sp>
      <p:sp>
        <p:nvSpPr>
          <p:cNvPr id="3162116" name="AutoShape 4"/>
          <p:cNvSpPr>
            <a:spLocks noChangeArrowheads="1"/>
          </p:cNvSpPr>
          <p:nvPr/>
        </p:nvSpPr>
        <p:spPr bwMode="auto">
          <a:xfrm>
            <a:off x="4140200" y="1773238"/>
            <a:ext cx="1152525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643438" y="5516563"/>
            <a:ext cx="792162" cy="1444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pic>
        <p:nvPicPr>
          <p:cNvPr id="64518" name="Picture 6" descr="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00372"/>
            <a:ext cx="3816350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162119" name="WordArt 7"/>
          <p:cNvSpPr>
            <a:spLocks noChangeArrowheads="1" noChangeShapeType="1" noTextEdit="1"/>
          </p:cNvSpPr>
          <p:nvPr/>
        </p:nvSpPr>
        <p:spPr bwMode="auto">
          <a:xfrm>
            <a:off x="2857488" y="3714752"/>
            <a:ext cx="38163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ngsana New"/>
                <a:cs typeface="Angsana New"/>
              </a:rPr>
              <a:t>ข้อความ</a:t>
            </a:r>
          </a:p>
          <a:p>
            <a:pPr algn="ctr"/>
            <a:r>
              <a:rPr lang="th-TH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ngsana New"/>
                <a:cs typeface="Angsana New"/>
              </a:rPr>
              <a:t>หนังสือราชการ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4500563" y="5589588"/>
            <a:ext cx="1655762" cy="5032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6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6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6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16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2116" grpId="0" animBg="1"/>
      <p:bldP spid="31621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8596" y="2786058"/>
            <a:ext cx="4929222" cy="76944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chemeClr val="bg1"/>
                </a:solidFill>
              </a:rPr>
              <a:t>      </a:t>
            </a:r>
            <a:r>
              <a:rPr lang="th-TH" sz="4400" b="1" dirty="0" smtClean="0">
                <a:solidFill>
                  <a:srgbClr val="000000"/>
                </a:solidFill>
              </a:rPr>
              <a:t>ตามหนังสือที่อ้างถึง     </a:t>
            </a:r>
            <a:endParaRPr lang="th-TH" sz="4400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571480"/>
            <a:ext cx="7929618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th-TH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ตาม (และอนุสนธิ)             จะต่อด้วยคำนาม</a:t>
            </a:r>
          </a:p>
          <a:p>
            <a:pPr lvl="0"/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ตามที่                                 จะต่อด้วยประโยค</a:t>
            </a: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071934" y="928670"/>
            <a:ext cx="935037" cy="792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8596" y="4000504"/>
            <a:ext cx="8351837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chemeClr val="bg1"/>
                </a:solidFill>
              </a:rPr>
              <a:t>      </a:t>
            </a: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</a:rPr>
              <a:t>ตามที่ได้เกิดอุทกภัยในประเทศไทยในช่วงเดือน</a:t>
            </a:r>
          </a:p>
          <a:p>
            <a:pPr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</a:rPr>
              <a:t>ตุลาคม – เดือนธันวาคม ๒๕๕๔ ... </a:t>
            </a:r>
            <a:endParaRPr lang="th-TH" sz="48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27088" y="3789363"/>
            <a:ext cx="7921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 b="1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428596" y="4071942"/>
            <a:ext cx="824547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Angsana New" pitchFamily="18" charset="-34"/>
              </a:rPr>
              <a:t>			</a:t>
            </a:r>
            <a:r>
              <a:rPr lang="en-US" b="1" dirty="0">
                <a:solidFill>
                  <a:srgbClr val="FFFF00"/>
                </a:solidFill>
                <a:latin typeface="Angsana New" pitchFamily="18" charset="-34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“ 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นั้น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       “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ความละเอียดแจ้งแล้ว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Angsana New" pitchFamily="18" charset="-34"/>
              </a:rPr>
              <a:t>นั้น</a:t>
            </a:r>
            <a:r>
              <a:rPr lang="en-US" b="1" dirty="0">
                <a:solidFill>
                  <a:srgbClr val="000000"/>
                </a:solidFill>
                <a:latin typeface="Angsana New" pitchFamily="18" charset="-34"/>
              </a:rPr>
              <a:t>”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827088" y="549275"/>
            <a:ext cx="77771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>
                <a:solidFill>
                  <a:srgbClr val="000000"/>
                </a:solidFill>
              </a:rPr>
              <a:t>แล้วตามด้วยข้อความซึ่งสรุปใจความสำคัญของเรื่องที่เคย</a:t>
            </a:r>
            <a:r>
              <a:rPr lang="th-TH" b="1" dirty="0" smtClean="0">
                <a:solidFill>
                  <a:srgbClr val="000000"/>
                </a:solidFill>
              </a:rPr>
              <a:t>ติดต่อกันโดยย่อ หรืออาจจะเป็นชื่อเรื่องของเรื่องที่ติดต่อกันแล้วลง</a:t>
            </a:r>
            <a:r>
              <a:rPr lang="th-TH" b="1" dirty="0">
                <a:solidFill>
                  <a:srgbClr val="000000"/>
                </a:solidFill>
              </a:rPr>
              <a:t>ท้ายด้วยคำว่า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00100" y="4357694"/>
            <a:ext cx="935037" cy="792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86868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Browallia New" pitchFamily="34" charset="-34"/>
              </a:rPr>
              <a:t>๏ 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เรื่องที่ไม่มีรายละเอียดมากใช้คำว่า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                       “นั้น”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Browallia New" pitchFamily="34" charset="-34"/>
              </a:rPr>
              <a:t>๏ 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เรื่องที่มีรายละเอียดมาก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  แต่ได้สรุปประเด็นมาสั้น ๆ   ใช้คำว่า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        “ความละเอียดแจ้งแล้ว  นั้น”</a:t>
            </a:r>
            <a:endParaRPr lang="en-US" sz="5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527175" y="923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Verdana" pitchFamily="34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50825" y="476250"/>
            <a:ext cx="5688013" cy="193833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 b="1">
                <a:solidFill>
                  <a:srgbClr val="000000"/>
                </a:solidFill>
                <a:latin typeface="Verdana" pitchFamily="34" charset="0"/>
              </a:rPr>
              <a:t>              ด้วยกรม ... จะจัดการฝึกอบรมหลักสูตรระเบียบงานสารบรรณฯ </a:t>
            </a:r>
          </a:p>
          <a:p>
            <a:r>
              <a:rPr lang="th-TH" sz="2000" b="1">
                <a:solidFill>
                  <a:srgbClr val="000000"/>
                </a:solidFill>
                <a:latin typeface="Verdana" pitchFamily="34" charset="0"/>
              </a:rPr>
              <a:t>ให้แก่ข้าราชการบรรจุใหม่ ตำแหน่งเจ้าหน้าที่ธุรการระดับ ๓ จำนวน   ๕๐ คน  ระหว่างวันที่ ๑๔-๑๖ มกราคม ๒๕๕๑ และกำหนดให้มีการบรรยายหัวข้อวิชาระเบียบสำนักนายกรัฐมนตรีว่าด้วยงานสารบรรณ พ.ศ. ๒๕๒๖ ในวันอังคารที่ ๑๖ มกราคม ๒๕๕๑ เวลา ๐๙.๐๐-๑๖.๐๐ น. ณ ห้องประชุมฤดีมาศ  โรงแรม</a:t>
            </a:r>
          </a:p>
          <a:p>
            <a:r>
              <a:rPr lang="th-TH" sz="2000" b="1">
                <a:solidFill>
                  <a:srgbClr val="000000"/>
                </a:solidFill>
                <a:latin typeface="Verdana" pitchFamily="34" charset="0"/>
              </a:rPr>
              <a:t>สยามซิตี้ เขตราชเทวี กรุงเทพมหานคร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6156325" y="908050"/>
            <a:ext cx="720725" cy="7921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440645" name="Rectangle 5"/>
          <p:cNvSpPr>
            <a:spLocks noChangeArrowheads="1"/>
          </p:cNvSpPr>
          <p:nvPr/>
        </p:nvSpPr>
        <p:spPr bwMode="auto">
          <a:xfrm>
            <a:off x="7019925" y="549275"/>
            <a:ext cx="1944688" cy="1655763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h-TH" sz="2000" b="1">
                <a:solidFill>
                  <a:srgbClr val="FF0000"/>
                </a:solidFill>
                <a:latin typeface="Verdana" pitchFamily="34" charset="0"/>
              </a:rPr>
              <a:t>กรม ... จะจัดการ</a:t>
            </a:r>
          </a:p>
          <a:p>
            <a:r>
              <a:rPr lang="th-TH" sz="2000" b="1">
                <a:solidFill>
                  <a:srgbClr val="FF0000"/>
                </a:solidFill>
                <a:latin typeface="Verdana" pitchFamily="34" charset="0"/>
              </a:rPr>
              <a:t>ฝึกอบรมหลักสูตร</a:t>
            </a:r>
          </a:p>
          <a:p>
            <a:r>
              <a:rPr lang="th-TH" sz="2000" b="1">
                <a:solidFill>
                  <a:srgbClr val="FF0000"/>
                </a:solidFill>
                <a:latin typeface="Verdana" pitchFamily="34" charset="0"/>
              </a:rPr>
              <a:t>ระเบียบงานสารบรรณ</a:t>
            </a:r>
          </a:p>
          <a:p>
            <a:r>
              <a:rPr lang="th-TH" sz="2000" b="1">
                <a:solidFill>
                  <a:srgbClr val="FF0000"/>
                </a:solidFill>
                <a:latin typeface="Verdana" pitchFamily="34" charset="0"/>
              </a:rPr>
              <a:t>ให่แก่ข้าราชการบรรจุใหม่</a:t>
            </a:r>
          </a:p>
        </p:txBody>
      </p:sp>
      <p:sp>
        <p:nvSpPr>
          <p:cNvPr id="3440646" name="Text Box 6"/>
          <p:cNvSpPr txBox="1">
            <a:spLocks noChangeArrowheads="1"/>
          </p:cNvSpPr>
          <p:nvPr/>
        </p:nvSpPr>
        <p:spPr bwMode="auto">
          <a:xfrm>
            <a:off x="7019925" y="0"/>
            <a:ext cx="194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800" b="1">
                <a:solidFill>
                  <a:srgbClr val="FF0000"/>
                </a:solidFill>
                <a:latin typeface="Verdana" pitchFamily="34" charset="0"/>
              </a:rPr>
              <a:t>สรุปใจความสำคัญ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50825" y="2708275"/>
            <a:ext cx="5688013" cy="14462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800" b="1" dirty="0">
                <a:solidFill>
                  <a:srgbClr val="000000"/>
                </a:solidFill>
                <a:latin typeface="Angsana New" pitchFamily="18" charset="-34"/>
              </a:rPr>
              <a:t>             </a:t>
            </a:r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กรม ... พิจารณาแล้วเห็นว่า สำนักนายกรัฐมนตรีมีวิทยากร</a:t>
            </a:r>
          </a:p>
          <a:p>
            <a:r>
              <a:rPr lang="th-TH" sz="2000" b="1" dirty="0">
                <a:solidFill>
                  <a:srgbClr val="000000"/>
                </a:solidFill>
                <a:latin typeface="Angsana New" pitchFamily="18" charset="-34"/>
              </a:rPr>
              <a:t>ที่มีความรู้ในหัวข้อวิชา</a:t>
            </a:r>
            <a:r>
              <a:rPr lang="th-TH" sz="2000" b="1" dirty="0">
                <a:solidFill>
                  <a:srgbClr val="000000"/>
                </a:solidFill>
                <a:latin typeface="Verdana" pitchFamily="34" charset="0"/>
              </a:rPr>
              <a:t>ระเบียบสำนักนายกรัฐมนตรีว่าด้วยงานสารบรรณ </a:t>
            </a:r>
          </a:p>
          <a:p>
            <a:r>
              <a:rPr lang="th-TH" sz="2000" b="1" dirty="0">
                <a:solidFill>
                  <a:srgbClr val="000000"/>
                </a:solidFill>
                <a:latin typeface="Verdana" pitchFamily="34" charset="0"/>
              </a:rPr>
              <a:t>พ.ศ. ๒๕๒๖ เป็นอย่างดี  จึงขอเชิญวิทยากรจากสำนักนายกรัฐมนตรีไปบรรยายตามวัน เวลา และสถานที่ดังกล่าวข้างต้น</a:t>
            </a:r>
            <a:r>
              <a:rPr lang="th-TH" sz="2000" b="1" dirty="0">
                <a:latin typeface="Verdana" pitchFamily="34" charset="0"/>
              </a:rPr>
              <a:t> </a:t>
            </a: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6156325" y="2924175"/>
            <a:ext cx="719138" cy="7921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440649" name="Rectangle 9"/>
          <p:cNvSpPr>
            <a:spLocks noChangeArrowheads="1"/>
          </p:cNvSpPr>
          <p:nvPr/>
        </p:nvSpPr>
        <p:spPr bwMode="auto">
          <a:xfrm>
            <a:off x="7019925" y="2565400"/>
            <a:ext cx="1944688" cy="1655763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h-TH" sz="2000" b="1">
                <a:solidFill>
                  <a:srgbClr val="FF0000"/>
                </a:solidFill>
                <a:latin typeface="Verdana" pitchFamily="34" charset="0"/>
              </a:rPr>
              <a:t>กรม ... ขอเชิญวิทยากร</a:t>
            </a:r>
          </a:p>
          <a:p>
            <a:r>
              <a:rPr lang="th-TH" sz="2000" b="1">
                <a:solidFill>
                  <a:srgbClr val="FF0000"/>
                </a:solidFill>
                <a:latin typeface="Verdana" pitchFamily="34" charset="0"/>
              </a:rPr>
              <a:t>ไปบรรยายในหัวข้อวิชา</a:t>
            </a:r>
          </a:p>
          <a:p>
            <a:r>
              <a:rPr lang="th-TH" sz="2000" b="1">
                <a:solidFill>
                  <a:srgbClr val="FF0000"/>
                </a:solidFill>
                <a:latin typeface="Verdana" pitchFamily="34" charset="0"/>
              </a:rPr>
              <a:t>ระเบียบงานสารบรรณฯ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79388" y="4357694"/>
            <a:ext cx="8964612" cy="2355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thaiDist"/>
            <a:r>
              <a:rPr lang="th-TH" sz="2400" b="1" dirty="0">
                <a:solidFill>
                  <a:srgbClr val="000000"/>
                </a:solidFill>
                <a:latin typeface="Verdana" pitchFamily="34" charset="0"/>
              </a:rPr>
              <a:t>       </a:t>
            </a:r>
            <a:r>
              <a:rPr lang="th-TH" sz="2400" b="1" dirty="0">
                <a:solidFill>
                  <a:srgbClr val="000000"/>
                </a:solidFill>
                <a:latin typeface="Angsana New" pitchFamily="18" charset="-34"/>
              </a:rPr>
              <a:t>ตามหนังสือที่อ้างถึง แจ้งว่า กรม ... </a:t>
            </a:r>
            <a:r>
              <a:rPr lang="th-TH" sz="2400" b="1" dirty="0">
                <a:solidFill>
                  <a:srgbClr val="FF0000"/>
                </a:solidFill>
                <a:latin typeface="Angsana New" pitchFamily="18" charset="-34"/>
              </a:rPr>
              <a:t>จะจัดการฝึกอบรมหลักสูตรระเบียบงานสารบรรณฯ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Angsana New" pitchFamily="18" charset="-34"/>
              </a:rPr>
              <a:t>ให้แก่ข้าราชการบรรจุใหม่</a:t>
            </a:r>
            <a:r>
              <a:rPr lang="th-TH" sz="2400" b="1" dirty="0">
                <a:solidFill>
                  <a:srgbClr val="000000"/>
                </a:solidFill>
                <a:latin typeface="Angsana New" pitchFamily="18" charset="-34"/>
              </a:rPr>
              <a:t> ตำแหน่งเจ้าหน้าที่ธุรการระดับ ๓ ระหว่างวันที่ ๑๔ - ๑๖ มกราคม ๒๕๕๑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 และ </a:t>
            </a:r>
            <a:endParaRPr lang="th-TH" sz="2400" b="1" dirty="0">
              <a:solidFill>
                <a:srgbClr val="000000"/>
              </a:solidFill>
              <a:latin typeface="Angsana New" pitchFamily="18" charset="-34"/>
            </a:endParaRP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Angsana New" pitchFamily="18" charset="-34"/>
              </a:rPr>
              <a:t>ขอเชิญข้าราชการสำนักนายกรัฐมนตรีเป็นวิทยากร</a:t>
            </a:r>
            <a:r>
              <a:rPr lang="th-TH" sz="2400" b="1" dirty="0">
                <a:solidFill>
                  <a:srgbClr val="000000"/>
                </a:solidFill>
                <a:latin typeface="Angsana New" pitchFamily="18" charset="-34"/>
              </a:rPr>
              <a:t>บรรยายวิชาระเบียบสำนักนายกรัฐมนตรีว่าด้วย</a:t>
            </a:r>
          </a:p>
          <a:p>
            <a:pPr algn="thaiDist"/>
            <a:r>
              <a:rPr lang="th-TH" sz="2400" b="1" dirty="0">
                <a:solidFill>
                  <a:srgbClr val="000000"/>
                </a:solidFill>
                <a:latin typeface="Angsana New" pitchFamily="18" charset="-34"/>
              </a:rPr>
              <a:t>งานสารบรรณ พ.ศ. ๒๕๒๖ ในวันอังคารที่ ๑๖ มกราคม ๒๕๕๑ เวลา ๐๙.๐๐ - ๑๖.๐๐ น. ณ ห้องประชุม</a:t>
            </a:r>
          </a:p>
          <a:p>
            <a:pPr algn="thaiDist"/>
            <a:r>
              <a:rPr lang="th-TH" sz="2400" b="1" dirty="0">
                <a:solidFill>
                  <a:srgbClr val="000000"/>
                </a:solidFill>
                <a:latin typeface="Angsana New" pitchFamily="18" charset="-34"/>
              </a:rPr>
              <a:t>ฤดีมาศ โรงแรมสยามซิตี้ เขตราชเทวี กรุงเทพมหานคร  ความละเอียดแจ้งแล้ว  นั้น</a:t>
            </a:r>
          </a:p>
        </p:txBody>
      </p:sp>
      <p:sp>
        <p:nvSpPr>
          <p:cNvPr id="3440651" name="Line 11"/>
          <p:cNvSpPr>
            <a:spLocks noChangeShapeType="1"/>
          </p:cNvSpPr>
          <p:nvPr/>
        </p:nvSpPr>
        <p:spPr bwMode="auto">
          <a:xfrm flipH="1">
            <a:off x="4572000" y="2060574"/>
            <a:ext cx="2447925" cy="243999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440653" name="Oval 13"/>
          <p:cNvSpPr>
            <a:spLocks noChangeArrowheads="1"/>
          </p:cNvSpPr>
          <p:nvPr/>
        </p:nvSpPr>
        <p:spPr bwMode="auto">
          <a:xfrm>
            <a:off x="3428992" y="4500570"/>
            <a:ext cx="1657350" cy="576263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440654" name="Oval 14"/>
          <p:cNvSpPr>
            <a:spLocks noChangeArrowheads="1"/>
          </p:cNvSpPr>
          <p:nvPr/>
        </p:nvSpPr>
        <p:spPr bwMode="auto">
          <a:xfrm>
            <a:off x="0" y="5286388"/>
            <a:ext cx="4500562" cy="500066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H="1">
            <a:off x="4429124" y="3786190"/>
            <a:ext cx="2571768" cy="172561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40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40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40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40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40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40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40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40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40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40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40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40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45" grpId="0" animBg="1"/>
      <p:bldP spid="3440646" grpId="0"/>
      <p:bldP spid="3440649" grpId="0" animBg="1"/>
      <p:bldP spid="3440651" grpId="0" animBg="1"/>
      <p:bldP spid="3440653" grpId="0" animBg="1"/>
      <p:bldP spid="3440654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527175" y="923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Verdana" pitchFamily="34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85720" y="1357298"/>
            <a:ext cx="8501122" cy="3785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0000"/>
                </a:solidFill>
                <a:latin typeface="Verdana" pitchFamily="34" charset="0"/>
              </a:rPr>
              <a:t>            </a:t>
            </a:r>
            <a:r>
              <a:rPr lang="th-TH" sz="3200" b="1" dirty="0" smtClean="0">
                <a:solidFill>
                  <a:srgbClr val="000000"/>
                </a:solidFill>
                <a:latin typeface="Verdana" pitchFamily="34" charset="0"/>
              </a:rPr>
              <a:t>        </a:t>
            </a:r>
            <a:r>
              <a:rPr lang="th-TH" sz="4000" b="1" dirty="0" smtClean="0">
                <a:solidFill>
                  <a:srgbClr val="000000"/>
                </a:solidFill>
                <a:latin typeface="Verdana" pitchFamily="34" charset="0"/>
              </a:rPr>
              <a:t>ตามหนังสือที่อ้างถึง  สำนักเลขาธิการคณะรัฐมนตรีได้ส่ง</a:t>
            </a:r>
            <a:r>
              <a:rPr lang="th-TH" sz="4000" b="1" dirty="0" smtClean="0">
                <a:solidFill>
                  <a:srgbClr val="FF0000"/>
                </a:solidFill>
                <a:latin typeface="Verdana" pitchFamily="34" charset="0"/>
              </a:rPr>
              <a:t>เรื่อง ร่างระเบียบสำนักนายกรัฐมนตรีว่าด้วยคณะกรรมการนโยบายทรัพย์สินทางปัญญาแห่งชาติ พ.ศ. ... </a:t>
            </a:r>
            <a:r>
              <a:rPr lang="th-TH" sz="4000" b="1" dirty="0" smtClean="0">
                <a:solidFill>
                  <a:srgbClr val="000000"/>
                </a:solidFill>
                <a:latin typeface="Verdana" pitchFamily="34" charset="0"/>
              </a:rPr>
              <a:t>ไปเพื่อขอให้สำนักนายกรัฐมนตรีพิจารณาเสนอความเห็น</a:t>
            </a:r>
          </a:p>
          <a:p>
            <a:r>
              <a:rPr lang="th-TH" sz="4000" b="1" dirty="0" smtClean="0">
                <a:solidFill>
                  <a:srgbClr val="000000"/>
                </a:solidFill>
                <a:latin typeface="Verdana" pitchFamily="34" charset="0"/>
              </a:rPr>
              <a:t>ในส่วนที่เกี่ยวข้องเพื่อประกอบการพิจารณาของคณะรัฐมนตรี  ความละเอียดแจ้งแล้ว  นั้น</a:t>
            </a:r>
            <a:endParaRPr lang="th-TH" sz="40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2"/>
          <p:cNvSpPr>
            <a:spLocks noChangeArrowheads="1" noChangeShapeType="1" noTextEdit="1"/>
          </p:cNvSpPr>
          <p:nvPr/>
        </p:nvSpPr>
        <p:spPr bwMode="auto">
          <a:xfrm>
            <a:off x="3000364" y="1071546"/>
            <a:ext cx="5786446" cy="14430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ngsana New"/>
                <a:cs typeface="Angsana New"/>
              </a:rPr>
              <a:t>ข้อ</a:t>
            </a:r>
            <a:r>
              <a:rPr lang="th-TH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ngsana New"/>
                <a:cs typeface="Angsana New"/>
              </a:rPr>
              <a:t>ความส่วนความประสงค์</a:t>
            </a:r>
            <a:endParaRPr lang="th-TH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ngsana New"/>
              <a:cs typeface="Angsana New"/>
            </a:endParaRPr>
          </a:p>
        </p:txBody>
      </p:sp>
      <p:pic>
        <p:nvPicPr>
          <p:cNvPr id="89091" name="Picture 3" descr="0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785794"/>
            <a:ext cx="2305050" cy="208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928934"/>
            <a:ext cx="8135937" cy="3446462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           คือ ข้อความที่ผู้เขียนแจ้งความประสงค์</a:t>
            </a:r>
            <a:b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ไปยังผู้รับหนังสือ เพื่อให้ทำอะไร หรือทำอย่างไร</a:t>
            </a:r>
            <a:b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โดยย่อหน้าแรกของส่วนความประสงค์จะใช้</a:t>
            </a:r>
            <a:b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ระยะห่างระหว่างบรรทัดเท่ากับระยะปกติ และ</a:t>
            </a:r>
            <a:b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เพิ่มค่าก่อนหน้าอีก ๖ พอยท์ </a:t>
            </a:r>
            <a:r>
              <a:rPr lang="en-US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(1 Enter + Before 6 pt)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7890" name="Text Box 2"/>
          <p:cNvSpPr txBox="1">
            <a:spLocks noChangeArrowheads="1"/>
          </p:cNvSpPr>
          <p:nvPr/>
        </p:nvSpPr>
        <p:spPr bwMode="auto">
          <a:xfrm>
            <a:off x="0" y="3284538"/>
            <a:ext cx="9144000" cy="2540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4000" b="1">
                <a:solidFill>
                  <a:schemeClr val="bg1"/>
                </a:solidFill>
              </a:rPr>
              <a:t>       </a:t>
            </a:r>
            <a:r>
              <a:rPr lang="th-TH" sz="4000" b="1">
                <a:solidFill>
                  <a:srgbClr val="000000"/>
                </a:solidFill>
              </a:rPr>
              <a:t>สำนักนายกรัฐมนตรีพิจารณาแล้วเห็นว่า ...........................</a:t>
            </a:r>
          </a:p>
          <a:p>
            <a:pPr>
              <a:spcBef>
                <a:spcPct val="50000"/>
              </a:spcBef>
              <a:defRPr/>
            </a:pPr>
            <a:r>
              <a:rPr lang="th-TH" sz="4000" b="1">
                <a:solidFill>
                  <a:srgbClr val="000000"/>
                </a:solidFill>
              </a:rPr>
              <a:t>จึงขอให้ </a:t>
            </a:r>
            <a:r>
              <a:rPr lang="th-TH" sz="4000" b="1">
                <a:solidFill>
                  <a:srgbClr val="000000"/>
                </a:solidFill>
                <a:latin typeface="Angsana New" pitchFamily="18" charset="-34"/>
              </a:rPr>
              <a:t>.........................................................................................</a:t>
            </a:r>
          </a:p>
          <a:p>
            <a:pPr>
              <a:spcBef>
                <a:spcPct val="50000"/>
              </a:spcBef>
              <a:defRPr/>
            </a:pPr>
            <a:r>
              <a:rPr lang="th-TH" sz="4000" b="1">
                <a:solidFill>
                  <a:srgbClr val="000000"/>
                </a:solidFill>
                <a:latin typeface="Angsana New" pitchFamily="18" charset="-34"/>
              </a:rPr>
              <a:t>...........................................................................</a:t>
            </a:r>
          </a:p>
        </p:txBody>
      </p:sp>
      <p:sp>
        <p:nvSpPr>
          <p:cNvPr id="3237891" name="Rectangle 3"/>
          <p:cNvSpPr>
            <a:spLocks noChangeArrowheads="1"/>
          </p:cNvSpPr>
          <p:nvPr/>
        </p:nvSpPr>
        <p:spPr bwMode="auto">
          <a:xfrm>
            <a:off x="250825" y="277813"/>
            <a:ext cx="8642350" cy="27193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th-TH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ข้อสำคัญ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th-TH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ต้องระลึกถึงผู้ที่จะรับหนังสือว่า เข้าใจถูกต้องตามความประสงค์ที่มีหนังสือไป</a:t>
            </a:r>
          </a:p>
        </p:txBody>
      </p:sp>
      <p:sp>
        <p:nvSpPr>
          <p:cNvPr id="3237892" name="Oval 4"/>
          <p:cNvSpPr>
            <a:spLocks noChangeArrowheads="1"/>
          </p:cNvSpPr>
          <p:nvPr/>
        </p:nvSpPr>
        <p:spPr bwMode="auto">
          <a:xfrm>
            <a:off x="0" y="4149725"/>
            <a:ext cx="1331913" cy="790575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789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1855787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ข้อความส่วนความประสงค์  หากมีหลายข้อ</a:t>
            </a:r>
            <a:br>
              <a:rPr lang="th-TH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h-TH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ให้แยกเป็นข้อ ๆ เพื่อให้ชัดเจนและเข้าใจง่าย</a:t>
            </a:r>
          </a:p>
        </p:txBody>
      </p:sp>
      <p:sp>
        <p:nvSpPr>
          <p:cNvPr id="3238915" name="Text Box 3"/>
          <p:cNvSpPr txBox="1">
            <a:spLocks noChangeArrowheads="1"/>
          </p:cNvSpPr>
          <p:nvPr/>
        </p:nvSpPr>
        <p:spPr bwMode="auto">
          <a:xfrm>
            <a:off x="0" y="2708275"/>
            <a:ext cx="9144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4000" b="1" dirty="0">
                <a:solidFill>
                  <a:schemeClr val="bg1"/>
                </a:solidFill>
              </a:rPr>
              <a:t>       </a:t>
            </a:r>
            <a:r>
              <a:rPr lang="th-TH" sz="4000" b="1" dirty="0">
                <a:solidFill>
                  <a:srgbClr val="000000"/>
                </a:solidFill>
              </a:rPr>
              <a:t>สำนักนายกรัฐมนตรีพิจารณาแล้วมีความเห็นประกอบการพิจารณาของคณะรัฐมนตรีดังนี้</a:t>
            </a:r>
          </a:p>
          <a:p>
            <a:pPr>
              <a:spcBef>
                <a:spcPct val="50000"/>
              </a:spcBef>
              <a:defRPr/>
            </a:pPr>
            <a:r>
              <a:rPr lang="th-TH" sz="4000" b="1" dirty="0">
                <a:solidFill>
                  <a:srgbClr val="000000"/>
                </a:solidFill>
              </a:rPr>
              <a:t>	  ๑. .......................................................................</a:t>
            </a:r>
          </a:p>
          <a:p>
            <a:pPr>
              <a:spcBef>
                <a:spcPct val="50000"/>
              </a:spcBef>
              <a:defRPr/>
            </a:pPr>
            <a:r>
              <a:rPr lang="th-TH" sz="4000" b="1" dirty="0">
                <a:solidFill>
                  <a:srgbClr val="000000"/>
                </a:solidFill>
              </a:rPr>
              <a:t>	  ๒. .....................................................................</a:t>
            </a:r>
          </a:p>
          <a:p>
            <a:pPr>
              <a:spcBef>
                <a:spcPct val="50000"/>
              </a:spcBef>
              <a:defRPr/>
            </a:pPr>
            <a:endParaRPr lang="th-TH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285860"/>
            <a:ext cx="8569325" cy="511175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th-TH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บางกรณีหนังสือที่มีข้อความสั้น  ๆ   </a:t>
            </a:r>
            <a:b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</a:b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เช่น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  การส่งสำเนาหนังสือหรือสิ่งของ   </a:t>
            </a:r>
            <a:b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</a:b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การตอบรับทราบ หรือการเตือนเรื่องที่ค้าง  </a:t>
            </a:r>
            <a:b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</a:b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เป็นต้น  อาจเขียนแต่ส่วนความประสงค์</a:t>
            </a:r>
            <a:b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</a:b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ที่มีหนังสือไป  โดยไม่ต้องมีส่วนเหตุก็ได้</a:t>
            </a:r>
            <a:endParaRPr lang="en-US" sz="5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00430" y="571480"/>
            <a:ext cx="2428892" cy="92333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ข้อยกเว้น</a:t>
            </a:r>
            <a:endParaRPr lang="th-TH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211638" y="260350"/>
          <a:ext cx="1008062" cy="1152525"/>
        </p:xfrm>
        <a:graphic>
          <a:graphicData uri="http://schemas.openxmlformats.org/presentationml/2006/ole">
            <p:oleObj spid="_x0000_s25602" name="Picture" r:id="rId3" imgW="472440" imgH="497840" progId="Word.Picture.8">
              <p:embed/>
            </p:oleObj>
          </a:graphicData>
        </a:graphic>
      </p:graphicFrame>
      <p:sp>
        <p:nvSpPr>
          <p:cNvPr id="25603" name="Text Box 3"/>
          <p:cNvSpPr txBox="1">
            <a:spLocks noChangeArrowheads="1"/>
          </p:cNvSpPr>
          <p:nvPr/>
        </p:nvSpPr>
        <p:spPr bwMode="auto">
          <a:xfrm rot="10800000" flipH="1" flipV="1">
            <a:off x="1692275" y="1484313"/>
            <a:ext cx="31003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600" b="1">
                <a:solidFill>
                  <a:srgbClr val="000000"/>
                </a:solidFill>
              </a:rPr>
              <a:t> ถึง กระทรวงมหาดไทย</a:t>
            </a:r>
            <a:r>
              <a:rPr lang="th-TH" sz="2600" b="1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25604" name="Picture 4" descr="logo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042">
            <a:off x="4857750" y="3860800"/>
            <a:ext cx="17287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356100" y="423545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600" b="1">
                <a:solidFill>
                  <a:srgbClr val="000000"/>
                </a:solidFill>
              </a:rPr>
              <a:t>สำนักนายกรัฐมนตรี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14500" y="5178425"/>
            <a:ext cx="5113338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600" b="1">
                <a:solidFill>
                  <a:srgbClr val="000000"/>
                </a:solidFill>
              </a:rPr>
              <a:t>สำนักงานปลัดสำนักนายกรัฐมนตรี</a:t>
            </a:r>
          </a:p>
          <a:p>
            <a:r>
              <a:rPr lang="th-TH" sz="2600" b="1">
                <a:solidFill>
                  <a:srgbClr val="000000"/>
                </a:solidFill>
              </a:rPr>
              <a:t>สำนักกฎหมายและระเบียบกลาง</a:t>
            </a:r>
          </a:p>
          <a:p>
            <a:r>
              <a:rPr lang="th-TH" sz="2600" b="1">
                <a:solidFill>
                  <a:srgbClr val="000000"/>
                </a:solidFill>
              </a:rPr>
              <a:t>โทร. ๐ ๒๒๘๒ ๒๖๙๔</a:t>
            </a:r>
          </a:p>
          <a:p>
            <a:r>
              <a:rPr lang="th-TH" sz="2600" b="1">
                <a:solidFill>
                  <a:srgbClr val="000000"/>
                </a:solidFill>
              </a:rPr>
              <a:t>โทรสาร ๐ ๒๒๘๒ ๗๘๙๖</a:t>
            </a:r>
            <a:endParaRPr lang="th-TH" sz="2600">
              <a:solidFill>
                <a:srgbClr val="0000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500188" y="1071563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600" b="1">
                <a:solidFill>
                  <a:srgbClr val="000000"/>
                </a:solidFill>
              </a:rPr>
              <a:t>ที่  นร ๐๑๐๑</a:t>
            </a:r>
            <a:r>
              <a:rPr lang="th-TH" sz="2800" b="1">
                <a:solidFill>
                  <a:srgbClr val="000000"/>
                </a:solidFill>
              </a:rPr>
              <a:t>/ว </a:t>
            </a:r>
            <a:r>
              <a:rPr lang="th-TH" sz="2600" b="1">
                <a:solidFill>
                  <a:srgbClr val="000000"/>
                </a:solidFill>
              </a:rPr>
              <a:t>๒๑</a:t>
            </a:r>
            <a:r>
              <a:rPr lang="th-TH" sz="2600"/>
              <a:t> 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427538" y="4652963"/>
            <a:ext cx="2736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600" b="1">
                <a:solidFill>
                  <a:srgbClr val="000000"/>
                </a:solidFill>
              </a:rPr>
              <a:t>๒ มกราคม ๒๕๕๕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1835150" y="2205038"/>
            <a:ext cx="6408738" cy="1490662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>
                <a:latin typeface="Angsana New" pitchFamily="18" charset="-34"/>
              </a:rPr>
              <a:t>            </a:t>
            </a:r>
            <a:r>
              <a:rPr lang="th-TH" sz="2800" b="1">
                <a:solidFill>
                  <a:srgbClr val="000000"/>
                </a:solidFill>
                <a:latin typeface="Angsana New" pitchFamily="18" charset="-34"/>
              </a:rPr>
              <a:t>สำนักนายกรัฐมนตรีขอส่งหนังสือ “สำนักนายกรัฐมนตรี </a:t>
            </a:r>
          </a:p>
          <a:p>
            <a:r>
              <a:rPr lang="th-TH" sz="2800" b="1">
                <a:solidFill>
                  <a:srgbClr val="000000"/>
                </a:solidFill>
                <a:latin typeface="Angsana New" pitchFamily="18" charset="-34"/>
              </a:rPr>
              <a:t>ปีที่ ๘๐”  จำนวน ๑ เล่ม  ดังแนบ มาเพื่อไว้ใช้ในประโยชน์ราชการต่อไป</a:t>
            </a:r>
          </a:p>
        </p:txBody>
      </p:sp>
      <p:sp>
        <p:nvSpPr>
          <p:cNvPr id="3400715" name="AutoShape 11"/>
          <p:cNvSpPr>
            <a:spLocks noChangeArrowheads="1"/>
          </p:cNvSpPr>
          <p:nvPr/>
        </p:nvSpPr>
        <p:spPr bwMode="auto">
          <a:xfrm>
            <a:off x="611188" y="2420938"/>
            <a:ext cx="865187" cy="7191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0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0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7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7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260350"/>
            <a:ext cx="5688013" cy="936625"/>
          </a:xfrm>
          <a:solidFill>
            <a:srgbClr val="3366FF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b="1" dirty="0" err="1" smtClean="0">
                <a:solidFill>
                  <a:srgbClr val="FFFFFF"/>
                </a:solidFill>
                <a:latin typeface="Angsana New" pitchFamily="18" charset="-34"/>
              </a:rPr>
              <a:t>หลักการเขียนชื่อ</a:t>
            </a:r>
            <a:r>
              <a:rPr lang="en-US" b="1" dirty="0" smtClean="0">
                <a:solidFill>
                  <a:srgbClr val="FFFFFF"/>
                </a:solidFill>
                <a:latin typeface="Angsana New" pitchFamily="18" charset="-34"/>
              </a:rPr>
              <a:t> “</a:t>
            </a:r>
            <a:r>
              <a:rPr lang="en-US" b="1" dirty="0" err="1" smtClean="0">
                <a:solidFill>
                  <a:srgbClr val="FFFFFF"/>
                </a:solidFill>
              </a:rPr>
              <a:t>เรื่อง</a:t>
            </a:r>
            <a:r>
              <a:rPr lang="en-US" b="1" dirty="0" smtClean="0">
                <a:solidFill>
                  <a:srgbClr val="FFFFFF"/>
                </a:solidFill>
                <a:latin typeface="Angsana New" pitchFamily="18" charset="-34"/>
              </a:rPr>
              <a:t>” </a:t>
            </a:r>
            <a:r>
              <a:rPr lang="en-US" b="1" dirty="0" err="1" smtClean="0">
                <a:solidFill>
                  <a:srgbClr val="FFFFFF"/>
                </a:solidFill>
                <a:latin typeface="Angsana New" pitchFamily="18" charset="-34"/>
              </a:rPr>
              <a:t>ที่ดี</a:t>
            </a:r>
            <a:endParaRPr lang="en-US" b="1" dirty="0" smtClean="0">
              <a:solidFill>
                <a:srgbClr val="FFFFFF"/>
              </a:solidFill>
              <a:latin typeface="Angsana New" pitchFamily="18" charset="-34"/>
            </a:endParaRPr>
          </a:p>
        </p:txBody>
      </p:sp>
      <p:sp>
        <p:nvSpPr>
          <p:cNvPr id="4397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341438"/>
            <a:ext cx="8137525" cy="5183187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๑. </a:t>
            </a:r>
            <a:r>
              <a:rPr lang="en-US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ย่อให้สั้นที่สุ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ด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๒. ควรเขียนให้เป็นประโยค หรือวลี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๓. พอให้รู้ใจความว่าเป็นเรื่องอะไร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๔. แยกความแตกต่างจากเรื่องอื่นได้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๕. เก็บค้นอ้างอิงได้ง่าย</a:t>
            </a:r>
            <a:endParaRPr lang="en-US" sz="5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203575" y="3068638"/>
            <a:ext cx="539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600200" y="260350"/>
          <a:ext cx="811213" cy="625475"/>
        </p:xfrm>
        <a:graphic>
          <a:graphicData uri="http://schemas.openxmlformats.org/presentationml/2006/ole">
            <p:oleObj spid="_x0000_s26626" name="Picture" r:id="rId3" imgW="472440" imgH="497840" progId="Word.Picture.8">
              <p:embed/>
            </p:oleObj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708400" y="26035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/>
              <a:t>บันทึกข้อความ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47813" y="765175"/>
            <a:ext cx="691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ส่วนราชการ....................................................................................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547813" y="1125538"/>
            <a:ext cx="6480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ที่.........................................วันที่.......................................................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547813" y="1557338"/>
            <a:ext cx="6697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เรื่อง................................................................................................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681038"/>
            <a:ext cx="478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/>
              <a:t>สำนักกฎหมายและระเบียบกลาง โทร. ๐ ๒๒๘๒ ๒๖๙๔</a:t>
            </a:r>
            <a:endParaRPr lang="en-US" sz="2400" b="1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887538" y="10414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/>
              <a:t>นร ๐๑๐๕/ว ๒๐๓๔</a:t>
            </a:r>
            <a:endParaRPr lang="en-US" sz="2400" b="1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643438" y="1071563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/>
              <a:t> ๒๘ กันยายน ๒๕๔๙</a:t>
            </a:r>
            <a:endParaRPr lang="en-US" sz="24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103438" y="1544638"/>
            <a:ext cx="6076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/>
              <a:t>การใช้คำขึ้นต้น สรรพนาม คำลงท้ายในหนังสือราชการและคำที่ใช้ในการ</a:t>
            </a:r>
          </a:p>
          <a:p>
            <a:r>
              <a:rPr lang="th-TH" sz="2400" b="1"/>
              <a:t>จ่าหน้าซองถึงหัวหน้าคณะปฏิรูปการปกครองในระบอบประชาธิปไตย</a:t>
            </a:r>
          </a:p>
          <a:p>
            <a:r>
              <a:rPr lang="th-TH" sz="2400" b="1"/>
              <a:t>อันมีพระมหากษัตริย์ทรงเป็นประมุข</a:t>
            </a:r>
            <a:endParaRPr lang="en-US" sz="24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763713" y="27813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547813" y="2679700"/>
            <a:ext cx="597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เรียน  </a:t>
            </a:r>
            <a:r>
              <a:rPr lang="th-TH" sz="2400" b="1">
                <a:latin typeface="Angsana New" pitchFamily="18" charset="-34"/>
              </a:rPr>
              <a:t>หัวหน้าส่วนราชการในสังกัดสำนักงานปลัดสำนักนายกรัฐมนตรี </a:t>
            </a:r>
            <a:endParaRPr lang="en-US" sz="2800" b="1">
              <a:latin typeface="Angsana New" pitchFamily="18" charset="-34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571625" y="3214688"/>
            <a:ext cx="7343775" cy="1974850"/>
          </a:xfrm>
          <a:prstGeom prst="rect">
            <a:avLst/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b="1"/>
              <a:t>               </a:t>
            </a:r>
            <a:r>
              <a:rPr lang="th-TH" sz="2400" b="1">
                <a:latin typeface="Angsana New" pitchFamily="18" charset="-34"/>
              </a:rPr>
              <a:t>สำนักกฎหมายและระเบียบกลางขอส่งสำเนาหนังสือสำนักนายกรัฐมนตรี</a:t>
            </a:r>
          </a:p>
          <a:p>
            <a:r>
              <a:rPr lang="th-TH" sz="2400" b="1">
                <a:latin typeface="Angsana New" pitchFamily="18" charset="-34"/>
              </a:rPr>
              <a:t>ด่วนมาก ที่ นร ๐๑๐๕/ว ๒๐๖๐ ลงวันที่ ๒๗ กันยายน ๒๕๔๙</a:t>
            </a:r>
            <a:r>
              <a:rPr lang="th-TH" sz="2400" b="1">
                <a:solidFill>
                  <a:srgbClr val="FF3300"/>
                </a:solidFill>
                <a:latin typeface="Angsana New" pitchFamily="18" charset="-34"/>
              </a:rPr>
              <a:t> </a:t>
            </a:r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เรื่อง การใช้คำขึ้นต้น   สรรพนาม คำลงท้ายในหนังสือราชการและคำที่ใช้ในการจ่าหน้าซองถึงหัวหน้า</a:t>
            </a:r>
          </a:p>
          <a:p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คณะปฏิรูปการปกครองในระบอบประชาธิปไตย อันมีพระมหากษัตริย์ทรงเป็นประมุข </a:t>
            </a:r>
          </a:p>
          <a:p>
            <a:r>
              <a:rPr lang="th-TH" sz="2400" b="1">
                <a:solidFill>
                  <a:srgbClr val="000000"/>
                </a:solidFill>
                <a:latin typeface="Angsana New" pitchFamily="18" charset="-34"/>
              </a:rPr>
              <a:t>มาเพื่อโปรดทราบ ดังมีรายละเอียดปรากฏตามเอกสารที่แนบมาพร้อมนี้</a:t>
            </a:r>
            <a:endParaRPr lang="en-US" sz="24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572000" y="6143625"/>
            <a:ext cx="378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/>
              <a:t>ผู้อำนวยการสำนักกฎหมายและระเบียบกลาง</a:t>
            </a:r>
            <a:endParaRPr lang="en-US" sz="2400" b="1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572000" y="5229225"/>
            <a:ext cx="31924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/>
              <a:t> (ลงชื่อ)</a:t>
            </a:r>
          </a:p>
          <a:p>
            <a:r>
              <a:rPr lang="th-TH" sz="2400" b="1"/>
              <a:t>           (.............................................)</a:t>
            </a:r>
            <a:endParaRPr lang="en-US" sz="2400" b="1"/>
          </a:p>
        </p:txBody>
      </p:sp>
      <p:sp>
        <p:nvSpPr>
          <p:cNvPr id="3401746" name="AutoShape 18"/>
          <p:cNvSpPr>
            <a:spLocks noChangeArrowheads="1"/>
          </p:cNvSpPr>
          <p:nvPr/>
        </p:nvSpPr>
        <p:spPr bwMode="auto">
          <a:xfrm>
            <a:off x="250825" y="3789363"/>
            <a:ext cx="865188" cy="7191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174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2"/>
          <p:cNvSpPr>
            <a:spLocks noChangeArrowheads="1" noChangeShapeType="1" noTextEdit="1"/>
          </p:cNvSpPr>
          <p:nvPr/>
        </p:nvSpPr>
        <p:spPr bwMode="auto">
          <a:xfrm>
            <a:off x="3000364" y="1071546"/>
            <a:ext cx="5786446" cy="14430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ngsana New"/>
                <a:cs typeface="Angsana New"/>
              </a:rPr>
              <a:t>ข้อ</a:t>
            </a:r>
            <a:r>
              <a:rPr lang="th-TH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ngsana New"/>
                <a:cs typeface="Angsana New"/>
              </a:rPr>
              <a:t>ความส่วนสรุปความ</a:t>
            </a:r>
            <a:endParaRPr lang="th-TH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ngsana New"/>
              <a:cs typeface="Angsana New"/>
            </a:endParaRPr>
          </a:p>
        </p:txBody>
      </p:sp>
      <p:pic>
        <p:nvPicPr>
          <p:cNvPr id="89091" name="Picture 3" descr="0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785794"/>
            <a:ext cx="2305050" cy="208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928934"/>
            <a:ext cx="8135937" cy="3446462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         </a:t>
            </a: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คือ ข้อความที่ผู้เขียนสรุปใจความของ</a:t>
            </a:r>
            <a:b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เนื้อเรื่อง เพื่อเป็นการย้ำความประสงค์ให้ผู้รับ</a:t>
            </a:r>
            <a:b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หนังสือทราบ </a:t>
            </a:r>
            <a:r>
              <a:rPr lang="th-TH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โดยย่อหน้าของส่วนสรุปความจะใช้ระยะห่างระหว่างบรรทัดเท่ากับระยะปกติ และเพิ่มค่า</a:t>
            </a:r>
            <a:b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ก่อนหน้าอีก ๖ พอยท์ </a:t>
            </a: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(1 Enter + Before 6 pt)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428604"/>
            <a:ext cx="7929618" cy="607223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๏   </a:t>
            </a:r>
            <a:r>
              <a:rPr lang="en-US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ให้เขียนแสดงจุดมุ่งหมายโดยสรุป</a:t>
            </a:r>
            <a:endParaRPr lang="en-US" sz="5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l"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en-US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ว่าต้องการให้ผู้รับหนังสือทำอะไร</a:t>
            </a:r>
            <a:endParaRPr lang="en-US" sz="5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l"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en-US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หรือทำอย่างไร</a:t>
            </a:r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๏   </a:t>
            </a:r>
            <a:r>
              <a:rPr lang="en-US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มักขึ้นต้นด้วยคำว่า</a:t>
            </a:r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“</a:t>
            </a:r>
            <a:r>
              <a:rPr lang="en-US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” 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แล้วต่อด้วยวัตถุประสงค์ที่ต้องการ  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ให้ผู้รับหนังสือทำอะไร หรือทำอย่างไร</a:t>
            </a:r>
            <a:endParaRPr lang="en-US" sz="5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203575" y="3068638"/>
            <a:ext cx="539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431338" cy="6572272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จึงเรียนมาเพื่อโปรดทราบ</a:t>
            </a:r>
          </a:p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จึงเรียนมาเพื่อโปรดทราบ  และกรุณาแจ้งส่วนราชการ</a:t>
            </a:r>
          </a:p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ในสังกัดทราบต่อไปด้วย จักขอบคุณมาก</a:t>
            </a:r>
          </a:p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จึงเรียนมาเพื่อโปรดพิจารณา ..........</a:t>
            </a:r>
          </a:p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จึงเรียนมาเพื่อโปรดพิจารณา หากเห็นชอบ ขอได้กรุณา</a:t>
            </a:r>
          </a:p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ลงนามในหนังสือถึง .... ตามที่เสนอมาพร้อมนี้</a:t>
            </a:r>
          </a:p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จึงเรียนมาเพื่อโปรดพิจารณาดำเนินการต่อไป</a:t>
            </a:r>
          </a:p>
          <a:p>
            <a:pPr algn="l" eaLnBrk="1" hangingPunct="1">
              <a:defRPr/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จึงเรียนมาเพื่อโปรดพิจารณาดำเนินการในส่วนที่เกี่ยวข้องต่อไปด้วย จักขอบคุณมาก</a:t>
            </a:r>
          </a:p>
        </p:txBody>
      </p:sp>
      <p:sp>
        <p:nvSpPr>
          <p:cNvPr id="3246084" name="AutoShape 4"/>
          <p:cNvSpPr>
            <a:spLocks noChangeArrowheads="1"/>
          </p:cNvSpPr>
          <p:nvPr/>
        </p:nvSpPr>
        <p:spPr bwMode="auto">
          <a:xfrm rot="10800000">
            <a:off x="6286512" y="2143116"/>
            <a:ext cx="865188" cy="7191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08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2357430"/>
            <a:ext cx="7704137" cy="3889375"/>
          </a:xfrm>
        </p:spPr>
        <p:txBody>
          <a:bodyPr/>
          <a:lstStyle/>
          <a:p>
            <a:pPr marL="609600" indent="-609600" algn="l" eaLnBrk="1" hangingPunct="1"/>
            <a:r>
              <a:rPr lang="th-TH" sz="4000" b="1" dirty="0" smtClean="0"/>
              <a:t> </a:t>
            </a:r>
            <a:r>
              <a:rPr lang="th-TH" sz="4000" b="1" dirty="0" smtClean="0">
                <a:cs typeface="Angsana New" pitchFamily="18" charset="-34"/>
              </a:rPr>
              <a:t>         </a:t>
            </a:r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กระทรวง  ทบวง กรม หรือ</a:t>
            </a:r>
          </a:p>
          <a:p>
            <a:pPr marL="609600" indent="-609600" algn="l" eaLnBrk="1" hangingPunct="1"/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จังหวัดใด จะกำหนดแบบการเขียน</a:t>
            </a:r>
          </a:p>
          <a:p>
            <a:pPr marL="609600" indent="-609600" algn="l" eaLnBrk="1" hangingPunct="1"/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โดยเฉพาะ เพื่อใช้ตามความเหมาะสม </a:t>
            </a:r>
          </a:p>
          <a:p>
            <a:pPr marL="609600" indent="-609600" algn="l" eaLnBrk="1" hangingPunct="1"/>
            <a:r>
              <a:rPr lang="th-TH" sz="5400" b="1" dirty="0" smtClean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ก็ให้กระทำได้</a:t>
            </a:r>
            <a:endParaRPr lang="en-US" sz="5400" b="1" dirty="0" smtClean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422211" name="Text Box 3"/>
          <p:cNvSpPr txBox="1">
            <a:spLocks noChangeArrowheads="1"/>
          </p:cNvSpPr>
          <p:nvPr/>
        </p:nvSpPr>
        <p:spPr bwMode="auto">
          <a:xfrm>
            <a:off x="1692275" y="260350"/>
            <a:ext cx="5976938" cy="1655763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หนังสือภายใน</a:t>
            </a:r>
          </a:p>
          <a:p>
            <a:pPr algn="ctr">
              <a:defRPr/>
            </a:pPr>
            <a:r>
              <a:rPr lang="th-TH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การกำหนดแบบการเขียนโดยเฉพาะ</a:t>
            </a:r>
            <a:endParaRPr lang="en-US" sz="4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 b="1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68313" y="260350"/>
          <a:ext cx="523875" cy="552450"/>
        </p:xfrm>
        <a:graphic>
          <a:graphicData uri="http://schemas.openxmlformats.org/presentationml/2006/ole">
            <p:oleObj spid="_x0000_s113666" name="Picture" r:id="rId3" imgW="472440" imgH="497840" progId="Word.Picture.8">
              <p:embed/>
            </p:oleObj>
          </a:graphicData>
        </a:graphic>
      </p:graphicFrame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635375" y="26035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/>
              <a:t>บันทึกข้อความ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68313" y="7651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ส่วนราชการ.......................................................................................................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28596" y="1142984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/>
              <a:t> ที่........................................................วันที่............................................................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1527175" y="1812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468313" y="1557338"/>
            <a:ext cx="8424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เรื่อง......................................................................................................................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68313" y="2492375"/>
            <a:ext cx="86756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h-TH" sz="2800" b="1"/>
              <a:t>กราบเรียน นายกรัฐมนตรี ผ่านรองนายกรัฐมนตรี (นายโฆสิต ปั้นเปี่ยมรัษฎ์)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h-TH" sz="2800" b="1"/>
              <a:t>           และรัฐมนตรีประจำสำนักนายกรัฐมนตรี (คุณหญิงทิพาวดี เมฆสวรรค์)</a:t>
            </a:r>
            <a:endParaRPr lang="th-TH" sz="2800"/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611188" y="3933825"/>
            <a:ext cx="82819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zh-CN" sz="2800" dirty="0"/>
              <a:t>          </a:t>
            </a:r>
            <a:r>
              <a:rPr lang="th-TH" altLang="zh-CN" sz="2800" dirty="0" smtClean="0"/>
              <a:t>        </a:t>
            </a:r>
            <a:r>
              <a:rPr lang="th-TH" altLang="zh-CN" sz="2800" dirty="0"/>
              <a:t>นายกรัฐมนตรีได้ลงนามในคำสั่งสำนักนายกรัฐมนตรี ที่ ๒๖๙/</a:t>
            </a:r>
            <a:r>
              <a:rPr lang="th-TH" altLang="zh-CN" sz="2800" dirty="0" smtClean="0"/>
              <a:t>๒๕๔๙</a:t>
            </a:r>
          </a:p>
          <a:p>
            <a:r>
              <a:rPr lang="th-TH" altLang="zh-CN" sz="2800" dirty="0" smtClean="0"/>
              <a:t> </a:t>
            </a:r>
            <a:r>
              <a:rPr lang="th-TH" altLang="zh-CN" sz="2800" dirty="0"/>
              <a:t>ลงวันที่ ๖ ธันวาคม ๒๕๔๙  เรื่อง  แต่งตั้งคณะกรรมการเพื่อพิจารณากำหนดระเบียบการให้บำเหน็จความชอบแก่เจ้าหน้าที่ผู้ปฏิบัติงานในเขตพัฒนาพิเศษเฉพาะกิจ  และคำสั่งสำนักนายกรัฐมนตรี ที่ ๑๓/๒๕๕๐ ลงวันที่ ๒๓ มกราคม ๒๕๕๐  เรื่อง  แต่งตั้งกรรมการในคณะกรรมการเพื่อพิจารณากำหนดระเบียบการให้บำเหน็จความชอบแก่เจ้าหน้าที่ผู้ปฏิบัติงานในเขตพัฒนาพิเศษเฉพาะกิจ เพิ่มเติม.....</a:t>
            </a:r>
            <a:endParaRPr lang="en-US" sz="2800" dirty="0"/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1258888" y="3429000"/>
            <a:ext cx="518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   ๑. </a:t>
            </a:r>
            <a:r>
              <a:rPr lang="th-TH" sz="2800" b="1" u="sng"/>
              <a:t>เรื่องเดิม</a:t>
            </a: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1692275" y="692150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/>
              <a:t>สำนักงานปลัดสำนักนายกรัฐมนตรี</a:t>
            </a:r>
          </a:p>
        </p:txBody>
      </p:sp>
      <p:sp>
        <p:nvSpPr>
          <p:cNvPr id="19470" name="Text Box 19"/>
          <p:cNvSpPr txBox="1">
            <a:spLocks noChangeArrowheads="1"/>
          </p:cNvSpPr>
          <p:nvPr/>
        </p:nvSpPr>
        <p:spPr bwMode="auto">
          <a:xfrm>
            <a:off x="539750" y="1052513"/>
            <a:ext cx="180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b="1"/>
              <a:t>นร ๐๑๐๕/</a:t>
            </a:r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4624388" y="777875"/>
            <a:ext cx="2179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/>
          </a:p>
        </p:txBody>
      </p:sp>
      <p:sp>
        <p:nvSpPr>
          <p:cNvPr id="19472" name="Text Box 21"/>
          <p:cNvSpPr txBox="1">
            <a:spLocks noChangeArrowheads="1"/>
          </p:cNvSpPr>
          <p:nvPr/>
        </p:nvSpPr>
        <p:spPr bwMode="auto">
          <a:xfrm>
            <a:off x="4500563" y="987425"/>
            <a:ext cx="2951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/>
              <a:t>  </a:t>
            </a:r>
            <a:r>
              <a:rPr lang="th-TH" sz="2800" b="1" dirty="0"/>
              <a:t>๕  มกราคม ๒๕๕๐</a:t>
            </a:r>
            <a:r>
              <a:rPr lang="th-TH" sz="3600" dirty="0"/>
              <a:t> </a:t>
            </a:r>
          </a:p>
        </p:txBody>
      </p:sp>
      <p:sp>
        <p:nvSpPr>
          <p:cNvPr id="19473" name="Text Box 22"/>
          <p:cNvSpPr txBox="1">
            <a:spLocks noChangeArrowheads="1"/>
          </p:cNvSpPr>
          <p:nvPr/>
        </p:nvSpPr>
        <p:spPr bwMode="auto">
          <a:xfrm>
            <a:off x="1116013" y="1484313"/>
            <a:ext cx="7127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ร่างระเบียบสำนักนายกรัฐมนตรี ว่าด้วยบำเหน็จความชอบสำหรับเจ้าหน้าที่ผู้ปฏิบัติงานในจังหวัดชายแดนภาคใต้</a:t>
            </a:r>
          </a:p>
        </p:txBody>
      </p:sp>
      <p:sp>
        <p:nvSpPr>
          <p:cNvPr id="19474" name="Text Box 23"/>
          <p:cNvSpPr txBox="1">
            <a:spLocks noChangeArrowheads="1"/>
          </p:cNvSpPr>
          <p:nvPr/>
        </p:nvSpPr>
        <p:spPr bwMode="auto">
          <a:xfrm>
            <a:off x="5076825" y="692150"/>
            <a:ext cx="482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สำนักกฎหมายและระเบียบกลาง โทร. ..</a:t>
            </a:r>
            <a:endParaRPr lang="th-TH" sz="2800"/>
          </a:p>
        </p:txBody>
      </p:sp>
      <p:sp>
        <p:nvSpPr>
          <p:cNvPr id="19475" name="Text Box 24"/>
          <p:cNvSpPr txBox="1">
            <a:spLocks noChangeArrowheads="1"/>
          </p:cNvSpPr>
          <p:nvPr/>
        </p:nvSpPr>
        <p:spPr bwMode="auto">
          <a:xfrm>
            <a:off x="1908175" y="10525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b="1"/>
              <a:t>๔๗</a:t>
            </a:r>
          </a:p>
        </p:txBody>
      </p:sp>
      <p:sp>
        <p:nvSpPr>
          <p:cNvPr id="19476" name="Oval 21"/>
          <p:cNvSpPr>
            <a:spLocks noChangeArrowheads="1"/>
          </p:cNvSpPr>
          <p:nvPr/>
        </p:nvSpPr>
        <p:spPr bwMode="auto">
          <a:xfrm>
            <a:off x="1331913" y="3357563"/>
            <a:ext cx="1871662" cy="6477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423254" name="AutoShape 22"/>
          <p:cNvSpPr>
            <a:spLocks noChangeArrowheads="1"/>
          </p:cNvSpPr>
          <p:nvPr/>
        </p:nvSpPr>
        <p:spPr bwMode="auto">
          <a:xfrm>
            <a:off x="395288" y="3357563"/>
            <a:ext cx="647700" cy="57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325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 b="1"/>
          </a:p>
        </p:txBody>
      </p:sp>
      <p:sp>
        <p:nvSpPr>
          <p:cNvPr id="113667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13668" name="Text Box 10"/>
          <p:cNvSpPr txBox="1">
            <a:spLocks noChangeArrowheads="1"/>
          </p:cNvSpPr>
          <p:nvPr/>
        </p:nvSpPr>
        <p:spPr bwMode="auto">
          <a:xfrm>
            <a:off x="1527175" y="1812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13669" name="Text Box 12"/>
          <p:cNvSpPr txBox="1">
            <a:spLocks noChangeArrowheads="1"/>
          </p:cNvSpPr>
          <p:nvPr/>
        </p:nvSpPr>
        <p:spPr bwMode="auto">
          <a:xfrm>
            <a:off x="1258888" y="260350"/>
            <a:ext cx="5976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h-TH" sz="2800" b="1">
                <a:solidFill>
                  <a:srgbClr val="000099"/>
                </a:solidFill>
              </a:rPr>
              <a:t>                             </a:t>
            </a:r>
            <a:r>
              <a:rPr lang="th-TH" sz="2800" b="1">
                <a:latin typeface="Angsana New" pitchFamily="18" charset="-34"/>
              </a:rPr>
              <a:t>- </a:t>
            </a:r>
            <a:r>
              <a:rPr lang="th-TH" sz="2800" b="1"/>
              <a:t>๒ -</a:t>
            </a:r>
            <a:endParaRPr lang="th-TH" sz="2800"/>
          </a:p>
        </p:txBody>
      </p:sp>
      <p:sp>
        <p:nvSpPr>
          <p:cNvPr id="113670" name="Text Box 15"/>
          <p:cNvSpPr txBox="1">
            <a:spLocks noChangeArrowheads="1"/>
          </p:cNvSpPr>
          <p:nvPr/>
        </p:nvSpPr>
        <p:spPr bwMode="auto">
          <a:xfrm>
            <a:off x="539750" y="1484313"/>
            <a:ext cx="8280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800" dirty="0"/>
              <a:t>                  </a:t>
            </a:r>
            <a:r>
              <a:rPr lang="th-TH" sz="2800" dirty="0" smtClean="0"/>
              <a:t>     คณะกรรมการ</a:t>
            </a:r>
            <a:r>
              <a:rPr lang="th-TH" sz="2800" dirty="0"/>
              <a:t>เพื่อพิจารณากำหนดระเบียบการให้บำเหน็จความชอบแก่เจ้าหน้าที่ผู้ปฏิบัติงานในเขตพัฒนาพิเศษเฉพาะกิจ ซึ่งมีรองปลัดสำนักนายกรัฐมนตรี (นายสุทธิศักดิ์  เอี่ยมประสิทธิ์) ซึ่งปลัดสำนักนายกรัฐมนตรีมอบหมาย เป็นประธานกรรมการได้มีการประชุมคณะกรรมการฯ รวมทั้งสิ้น ๔ ครั้ง  ที่ประชุมได้พิจารณายกร่างเป็นร่างระเบียบสำนักนายกรัฐมนตรี  ว่าด้วยบำเหน็จความชอบสำหรับเจ้าหน้าที่ผู้ปฏิบัติงานในจังหวัดชายแดนภาคใต้ พ.ศ. ....  เสร็จเรียบร้อยแล้ว  และได้มีมติให้นำร่างระเบียบสำนักนายกรัฐมนตรีดังกล่าวเสนอคณะรัฐมนตรีให้ความเห็นชอบให้ใช้เป็นระเบียบต่อไป</a:t>
            </a:r>
            <a:endParaRPr lang="en-US" sz="2800" dirty="0"/>
          </a:p>
        </p:txBody>
      </p:sp>
      <p:sp>
        <p:nvSpPr>
          <p:cNvPr id="113671" name="Text Box 16"/>
          <p:cNvSpPr txBox="1">
            <a:spLocks noChangeArrowheads="1"/>
          </p:cNvSpPr>
          <p:nvPr/>
        </p:nvSpPr>
        <p:spPr bwMode="auto">
          <a:xfrm>
            <a:off x="1042988" y="981075"/>
            <a:ext cx="518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         ๒. </a:t>
            </a:r>
            <a:r>
              <a:rPr lang="th-TH" sz="2800" b="1" u="sng"/>
              <a:t>ข้อเท็จจริง</a:t>
            </a:r>
          </a:p>
        </p:txBody>
      </p:sp>
      <p:sp>
        <p:nvSpPr>
          <p:cNvPr id="113672" name="Oval 8"/>
          <p:cNvSpPr>
            <a:spLocks noChangeArrowheads="1"/>
          </p:cNvSpPr>
          <p:nvPr/>
        </p:nvSpPr>
        <p:spPr bwMode="auto">
          <a:xfrm>
            <a:off x="1500188" y="857250"/>
            <a:ext cx="1871662" cy="6477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424265" name="AutoShape 9"/>
          <p:cNvSpPr>
            <a:spLocks noChangeArrowheads="1"/>
          </p:cNvSpPr>
          <p:nvPr/>
        </p:nvSpPr>
        <p:spPr bwMode="auto">
          <a:xfrm>
            <a:off x="827088" y="908050"/>
            <a:ext cx="647700" cy="57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4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4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426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 b="1"/>
          </a:p>
        </p:txBody>
      </p:sp>
      <p:sp>
        <p:nvSpPr>
          <p:cNvPr id="114691" name="Text Box 7"/>
          <p:cNvSpPr txBox="1">
            <a:spLocks noChangeArrowheads="1"/>
          </p:cNvSpPr>
          <p:nvPr/>
        </p:nvSpPr>
        <p:spPr bwMode="auto">
          <a:xfrm>
            <a:off x="1692275" y="1196975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14692" name="Text Box 10"/>
          <p:cNvSpPr txBox="1">
            <a:spLocks noChangeArrowheads="1"/>
          </p:cNvSpPr>
          <p:nvPr/>
        </p:nvSpPr>
        <p:spPr bwMode="auto">
          <a:xfrm>
            <a:off x="1527175" y="1812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14693" name="Text Box 12"/>
          <p:cNvSpPr txBox="1">
            <a:spLocks noChangeArrowheads="1"/>
          </p:cNvSpPr>
          <p:nvPr/>
        </p:nvSpPr>
        <p:spPr bwMode="auto">
          <a:xfrm>
            <a:off x="1258888" y="260350"/>
            <a:ext cx="5976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th-TH" sz="2800" b="1">
                <a:solidFill>
                  <a:srgbClr val="000099"/>
                </a:solidFill>
              </a:rPr>
              <a:t>                             </a:t>
            </a:r>
            <a:r>
              <a:rPr lang="th-TH" sz="2800" b="1">
                <a:latin typeface="Angsana New" pitchFamily="18" charset="-34"/>
              </a:rPr>
              <a:t>- </a:t>
            </a:r>
            <a:r>
              <a:rPr lang="th-TH" sz="2800" b="1"/>
              <a:t>๓ -</a:t>
            </a:r>
            <a:endParaRPr lang="th-TH" sz="2800"/>
          </a:p>
        </p:txBody>
      </p:sp>
      <p:sp>
        <p:nvSpPr>
          <p:cNvPr id="114694" name="Text Box 15"/>
          <p:cNvSpPr txBox="1">
            <a:spLocks noChangeArrowheads="1"/>
          </p:cNvSpPr>
          <p:nvPr/>
        </p:nvSpPr>
        <p:spPr bwMode="auto">
          <a:xfrm>
            <a:off x="539750" y="1125538"/>
            <a:ext cx="8135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/>
              <a:t>                  </a:t>
            </a:r>
            <a:endParaRPr lang="en-US" sz="2800"/>
          </a:p>
        </p:txBody>
      </p:sp>
      <p:sp>
        <p:nvSpPr>
          <p:cNvPr id="114695" name="Text Box 16"/>
          <p:cNvSpPr txBox="1">
            <a:spLocks noChangeArrowheads="1"/>
          </p:cNvSpPr>
          <p:nvPr/>
        </p:nvSpPr>
        <p:spPr bwMode="auto">
          <a:xfrm>
            <a:off x="1042988" y="692150"/>
            <a:ext cx="684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     ๓. </a:t>
            </a:r>
            <a:r>
              <a:rPr lang="th-TH" sz="2800" b="1" u="sng"/>
              <a:t>ข้อพิจารณา</a:t>
            </a:r>
          </a:p>
        </p:txBody>
      </p:sp>
      <p:sp>
        <p:nvSpPr>
          <p:cNvPr id="114696" name="Text Box 15"/>
          <p:cNvSpPr txBox="1">
            <a:spLocks noChangeArrowheads="1"/>
          </p:cNvSpPr>
          <p:nvPr/>
        </p:nvSpPr>
        <p:spPr bwMode="auto">
          <a:xfrm>
            <a:off x="431800" y="1341438"/>
            <a:ext cx="8712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800" dirty="0"/>
              <a:t>             </a:t>
            </a:r>
            <a:r>
              <a:rPr lang="th-TH" sz="2800" dirty="0" smtClean="0"/>
              <a:t>        </a:t>
            </a:r>
            <a:r>
              <a:rPr lang="th-TH" altLang="zh-CN" sz="2800" dirty="0"/>
              <a:t>สำนักงานปลัดสำนักนายกรัฐมนตรีได้พิจารณาจัดทำร่างระเบียบสำนัก-นายกรัฐมนตรี ว่าด้วยบำเหน็จความชอบสำหรับเจ้าหน้าที่ผู้ปฏิบัติงานในจังหวัดชายแดนภาคใต้ พ.ศ. .... พร้อมทั้งได้จัดทำสรุปสาระสำคัญของร่างระเบียบฯ  เสร็จเรียบร้อยแล้ว   ดังมีรายละเอียดปรากฏตามเอกสารที่แนบ  จึงเห็นสมควรนำร่างระเบียบสำนัก-นายกรัฐมนตรีดังกล่าวเสนอคณะรัฐมนตรีในวันอังคารที่ ๒๐ มีนาคม ๒๕๕๐                 เพื่อพิจารณาให้ความเห็นชอบต่อไป</a:t>
            </a:r>
            <a:r>
              <a:rPr lang="th-TH" sz="2800" dirty="0"/>
              <a:t> </a:t>
            </a:r>
            <a:endParaRPr lang="en-US" sz="2800" dirty="0"/>
          </a:p>
        </p:txBody>
      </p:sp>
      <p:sp>
        <p:nvSpPr>
          <p:cNvPr id="114697" name="Text Box 16"/>
          <p:cNvSpPr txBox="1">
            <a:spLocks noChangeArrowheads="1"/>
          </p:cNvSpPr>
          <p:nvPr/>
        </p:nvSpPr>
        <p:spPr bwMode="auto">
          <a:xfrm>
            <a:off x="684213" y="4076700"/>
            <a:ext cx="684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         ๔. </a:t>
            </a:r>
            <a:r>
              <a:rPr lang="th-TH" sz="2800" b="1" u="sng"/>
              <a:t>ข้อเสนอ</a:t>
            </a:r>
          </a:p>
        </p:txBody>
      </p:sp>
      <p:sp>
        <p:nvSpPr>
          <p:cNvPr id="114698" name="Text Box 15"/>
          <p:cNvSpPr txBox="1">
            <a:spLocks noChangeArrowheads="1"/>
          </p:cNvSpPr>
          <p:nvPr/>
        </p:nvSpPr>
        <p:spPr bwMode="auto">
          <a:xfrm>
            <a:off x="431800" y="4724400"/>
            <a:ext cx="871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800" dirty="0"/>
              <a:t>           </a:t>
            </a:r>
            <a:r>
              <a:rPr lang="th-TH" sz="2800" dirty="0" smtClean="0"/>
              <a:t>        </a:t>
            </a:r>
            <a:r>
              <a:rPr lang="th-TH" sz="2800" dirty="0"/>
              <a:t>จึงกราบเรียนมาเพื่อโปรดพิจารณา หากเห็นชอบด้วย กรุณานำเสนอคณะรัฐมนตรีพิจารณาต่อไปด้วย จักขอบคุณมาก</a:t>
            </a:r>
            <a:endParaRPr lang="en-US" sz="2800" dirty="0"/>
          </a:p>
        </p:txBody>
      </p:sp>
      <p:sp>
        <p:nvSpPr>
          <p:cNvPr id="114699" name="Oval 13"/>
          <p:cNvSpPr>
            <a:spLocks noChangeArrowheads="1"/>
          </p:cNvSpPr>
          <p:nvPr/>
        </p:nvSpPr>
        <p:spPr bwMode="auto">
          <a:xfrm>
            <a:off x="1285875" y="571500"/>
            <a:ext cx="1871663" cy="6477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14700" name="Oval 14"/>
          <p:cNvSpPr>
            <a:spLocks noChangeArrowheads="1"/>
          </p:cNvSpPr>
          <p:nvPr/>
        </p:nvSpPr>
        <p:spPr bwMode="auto">
          <a:xfrm>
            <a:off x="1214438" y="4000500"/>
            <a:ext cx="1871662" cy="6477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425295" name="AutoShape 15"/>
          <p:cNvSpPr>
            <a:spLocks noChangeArrowheads="1"/>
          </p:cNvSpPr>
          <p:nvPr/>
        </p:nvSpPr>
        <p:spPr bwMode="auto">
          <a:xfrm>
            <a:off x="428625" y="642938"/>
            <a:ext cx="647700" cy="57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425296" name="AutoShape 16"/>
          <p:cNvSpPr>
            <a:spLocks noChangeArrowheads="1"/>
          </p:cNvSpPr>
          <p:nvPr/>
        </p:nvSpPr>
        <p:spPr bwMode="auto">
          <a:xfrm>
            <a:off x="468313" y="3933825"/>
            <a:ext cx="647700" cy="57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5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5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25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25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5295" grpId="0" animBg="1"/>
      <p:bldP spid="342529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WordArt 4"/>
          <p:cNvSpPr>
            <a:spLocks noChangeArrowheads="1" noChangeShapeType="1" noTextEdit="1"/>
          </p:cNvSpPr>
          <p:nvPr/>
        </p:nvSpPr>
        <p:spPr bwMode="auto">
          <a:xfrm>
            <a:off x="5724525" y="4868863"/>
            <a:ext cx="2305050" cy="801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ngsana New"/>
                <a:cs typeface="Angsana New"/>
              </a:rPr>
              <a:t>สวัสดี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8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57563"/>
            <a:ext cx="8424863" cy="2087562"/>
          </a:xfrm>
          <a:ln w="57150">
            <a:solidFill>
              <a:srgbClr val="FF3300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n-US" sz="5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√</a:t>
            </a:r>
            <a:r>
              <a:rPr lang="en-US" sz="5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</a:t>
            </a:r>
            <a:r>
              <a:rPr lang="en-US" sz="5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เรื่อง  การลงโทษข้าราชการ</a:t>
            </a:r>
          </a:p>
          <a:p>
            <a:pPr algn="l" eaLnBrk="1" hangingPunct="1">
              <a:defRPr/>
            </a:pPr>
            <a:r>
              <a:rPr lang="en-US" sz="5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√ เรื่อง  การลงโทษข้าราชการพลเรือน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455738" y="100965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98084" name="Rectangle 4"/>
          <p:cNvSpPr>
            <a:spLocks noChangeArrowheads="1"/>
          </p:cNvSpPr>
          <p:nvPr/>
        </p:nvSpPr>
        <p:spPr bwMode="auto">
          <a:xfrm>
            <a:off x="250825" y="333375"/>
            <a:ext cx="842486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เรื่อง  การลงโทษข้าราชการพลเรือน</a:t>
            </a:r>
          </a:p>
          <a:p>
            <a:pPr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ที่กระทำผิดวินัยข้าราชการพลเรือน</a:t>
            </a:r>
          </a:p>
          <a:p>
            <a:pPr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ฐานทุจริตต่อหน้าที่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9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9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8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98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98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9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71440" y="1785926"/>
            <a:ext cx="7929650" cy="2928958"/>
          </a:xfrm>
          <a:ln w="57150">
            <a:solidFill>
              <a:srgbClr val="FF3300"/>
            </a:solidFill>
          </a:ln>
        </p:spPr>
        <p:txBody>
          <a:bodyPr/>
          <a:lstStyle/>
          <a:p>
            <a:pPr marL="609600" indent="-609600" algn="l"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√</a:t>
            </a:r>
            <a:r>
              <a:rPr lang="en-US" sz="48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เรื่อง</a:t>
            </a:r>
            <a:r>
              <a:rPr lang="en-US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en-US" sz="4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</a:t>
            </a:r>
            <a:r>
              <a:rPr lang="th-TH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รพิจารณาปรับปรุงจำนวน</a:t>
            </a:r>
          </a:p>
          <a:p>
            <a:pPr marL="609600" indent="-609600" algn="l" eaLnBrk="1" hangingPunct="1">
              <a:defRPr/>
            </a:pPr>
            <a:r>
              <a:rPr lang="th-TH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วันหยุดราชการ</a:t>
            </a:r>
            <a:endParaRPr lang="en-US" sz="48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609600" indent="-609600" algn="l"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√</a:t>
            </a:r>
            <a:r>
              <a:rPr lang="en-US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เรื่อง   การช่วยเหลือผู้ประสบสาธารณภัย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42910" y="571480"/>
            <a:ext cx="73453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 dirty="0">
                <a:solidFill>
                  <a:srgbClr val="000000"/>
                </a:solidFill>
              </a:rPr>
              <a:t> </a:t>
            </a:r>
            <a:r>
              <a:rPr lang="th-TH" b="1" dirty="0" smtClean="0">
                <a:solidFill>
                  <a:srgbClr val="000000"/>
                </a:solidFill>
              </a:rPr>
              <a:t>  เรื่อง  </a:t>
            </a:r>
            <a:r>
              <a:rPr lang="th-TH" b="1" dirty="0">
                <a:solidFill>
                  <a:srgbClr val="000000"/>
                </a:solidFill>
              </a:rPr>
              <a:t>แจ้งมติคณะรัฐมนตรี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9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99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99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9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99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99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9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99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99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0131" name="Rectangle 3"/>
          <p:cNvSpPr>
            <a:spLocks noChangeArrowheads="1"/>
          </p:cNvSpPr>
          <p:nvPr/>
        </p:nvSpPr>
        <p:spPr bwMode="auto">
          <a:xfrm>
            <a:off x="1142976" y="2214554"/>
            <a:ext cx="7416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เช่น   ขออนุมัติ ขออนุญาต</a:t>
            </a:r>
          </a:p>
          <a:p>
            <a:pPr>
              <a:defRPr/>
            </a:pP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ขอให้  ขอเชิญ ขอหารือ</a:t>
            </a:r>
          </a:p>
          <a:p>
            <a:pPr>
              <a:defRPr/>
            </a:pP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ขอส่ง แจ้ง ชี้แจง</a:t>
            </a:r>
          </a:p>
          <a:p>
            <a:pPr>
              <a:defRPr/>
            </a:pP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ตอบขอบคุณ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290" y="928670"/>
            <a:ext cx="5908990" cy="923330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solidFill>
                    <a:srgbClr val="00000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j-cs"/>
              </a:rPr>
              <a:t> ถ้าขึ้นต้นด้วยกริยา จะชัดเจนดี</a:t>
            </a:r>
            <a:endParaRPr lang="th-TH" sz="5400" b="1" cap="none" spc="0" dirty="0">
              <a:ln w="31550" cmpd="sng">
                <a:solidFill>
                  <a:srgbClr val="00000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11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4392613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เรื่อง  ขออนุมัติเลื่อนเงินเดือนเป็นกรณีพิเศษ                 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เรื่อง  ขออนุญาตนำเงินตราออกนอกประเทศ        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เรื่อง  ขอผ่อนผันการคัดเลือกเข้ารับราชการทหาร     </a:t>
            </a:r>
          </a:p>
          <a:p>
            <a:pPr algn="l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เรื่อง  ขอหารือเกี่ยวกับระเบียบงานสารบรรณฯ</a:t>
            </a:r>
            <a:r>
              <a:rPr lang="th-TH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21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  <a:endParaRPr lang="en-US" sz="5400" b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  <a:p>
            <a:pPr algn="l" eaLnBrk="1" hangingPunct="1"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๑. 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กรณีมีหนังสือติดต่อกันมาก่อนแล้ว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โดยปกติ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ให้ลงเรื่องของหนังสือฉบับเดิม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algn="l"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เว้นแต่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การ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ใช้ชื่อเรื่องเดิม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ในการ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ตอบคำขอ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algn="l"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จะไม่ถูกต้อง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แต่ควร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ปรับปรุงชื่อเรื่องใหม่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ให้เป็นคำนาม โดย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อาจเติมคำว่า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ลงไป</a:t>
            </a:r>
            <a:endParaRPr lang="en-US" sz="4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l" eaLnBrk="1" hangingPunct="1">
              <a:defRPr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ข้างหน้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า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ชื่อเรื่องเดิม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</a:t>
            </a:r>
          </a:p>
          <a:p>
            <a:pPr algn="l" eaLnBrk="1" hangingPunct="1">
              <a:defRPr/>
            </a:pP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203575" y="3068638"/>
            <a:ext cx="539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44021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55875" y="260350"/>
            <a:ext cx="3671888" cy="936625"/>
          </a:xfrm>
          <a:solidFill>
            <a:srgbClr val="FF0000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solidFill>
                  <a:srgbClr val="FFFFFF"/>
                </a:solidFill>
              </a:rPr>
              <a:t>ข้อควรคำนึง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357950" y="5000636"/>
            <a:ext cx="890588" cy="923925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>
                <a:solidFill>
                  <a:srgbClr val="000000"/>
                </a:solidFill>
              </a:rPr>
              <a:t>การ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การออกแบบเริ่มต้น">
  <a:themeElements>
    <a:clrScheme name="1_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การออกแบบเริ่มต้น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การออกแบบเริ่มต้น">
  <a:themeElements>
    <a:clrScheme name="2_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การออกแบบเริ่มต้น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12804</TotalTime>
  <Words>2349</Words>
  <Application>Microsoft Office PowerPoint</Application>
  <PresentationFormat>On-screen Show (4:3)</PresentationFormat>
  <Paragraphs>295</Paragraphs>
  <Slides>48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1_การออกแบบเริ่มต้น</vt:lpstr>
      <vt:lpstr>2_การออกแบบเริ่มต้น</vt:lpstr>
      <vt:lpstr>Globe</vt:lpstr>
      <vt:lpstr>Picture</vt:lpstr>
      <vt:lpstr>Slide 1</vt:lpstr>
      <vt:lpstr>Slide 2</vt:lpstr>
      <vt:lpstr>Slide 3</vt:lpstr>
      <vt:lpstr>หลักการเขียนชื่อ “เรื่อง” ที่ดี</vt:lpstr>
      <vt:lpstr>Slide 5</vt:lpstr>
      <vt:lpstr>Slide 6</vt:lpstr>
      <vt:lpstr>Slide 7</vt:lpstr>
      <vt:lpstr>Slide 8</vt:lpstr>
      <vt:lpstr>ข้อควรคำนึง</vt:lpstr>
      <vt:lpstr>Slide 10</vt:lpstr>
      <vt:lpstr>Slide 11</vt:lpstr>
      <vt:lpstr>Slide 12</vt:lpstr>
      <vt:lpstr>          กรม ... พิจารณาแล้วเห็นว่า สำนักนายกรัฐมนตรีมีวิทยากร            ที่มีความรู้ในหัวข้อวิชาระเบียบงานสารบรรณฯ เป็นอย่างดี จึงขอเชิญวิทยากรจากสำนักนายกรัฐมนตรีไปบรรยายหัวข้อวิชาระเบียบ        สำนักนายกรัฐมนตรีงานสารบรรณ พ.ศ. ๒๕๒๖ ตามวัน เวลา และสถานที่ดังกล่าวข้างต้น</vt:lpstr>
      <vt:lpstr>Slide 14</vt:lpstr>
      <vt:lpstr>๔. อาจใช้คำนามเป็นชื่อเรื่องได้       ในกรณีที่มีความหมายกว้าง</vt:lpstr>
      <vt:lpstr>Slide 16</vt:lpstr>
      <vt:lpstr>Slide 17</vt:lpstr>
      <vt:lpstr>Slide 18</vt:lpstr>
      <vt:lpstr>Slide 19</vt:lpstr>
      <vt:lpstr>Slide 20</vt:lpstr>
      <vt:lpstr>Slide 21</vt:lpstr>
      <vt:lpstr>เขียนให้ถูกเนื้อหา</vt:lpstr>
      <vt:lpstr>          กรม .... พิจารณาแล้วเห็นว่า  สำนักนายกรัฐมนตรีมีวิทยากร ที่มีความรู้ในหัวข้อวิชาระเบียบงานสารบรรณฯ  เป็นอย่างดี จึงขอเชิญวิทยากรจากสำนักนายกรัฐมนตรีไปบรรยายหัวข้อวิชาระเบียบสำนัก-นายกรัฐมนตรีว่าด้วยงานสารบรรณ พ.ศ. ๒๕๒๖ ตามวัน เวลา และสถานที่ดังกล่าวข้างต้น</vt:lpstr>
      <vt:lpstr>        คือ ข้อความที่ผู้เขียนแจ้งไปยังผู้รับหนังสือ เพื่อเป็นการบอกกล่าวเล่าเหตุว่า เหตุใดจึงมีหนังสือไป โดยย่อหน่าแรกของส่วนเหตุจะใช้ระยะห่างระหว่างบรรทัดเท่ากับระยะปกติ และเพิ่มค่าก่อนหน้า อีก ๖ พอยท์  (1 Enter + Before 6 pt)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                คือ ข้อความที่ผู้เขียนแจ้งความประสงค์ ไปยังผู้รับหนังสือ เพื่อให้ทำอะไร หรือทำอย่างไร โดยย่อหน้าแรกของส่วนความประสงค์จะใช้ ระยะห่างระหว่างบรรทัดเท่ากับระยะปกติ และ เพิ่มค่าก่อนหน้าอีก ๖ พอยท์  (1 Enter + Before 6 pt)</vt:lpstr>
      <vt:lpstr>Slide 36</vt:lpstr>
      <vt:lpstr>ข้อความส่วนความประสงค์  หากมีหลายข้อ  ให้แยกเป็นข้อ ๆ เพื่อให้ชัดเจนและเข้าใจง่าย</vt:lpstr>
      <vt:lpstr>      บางกรณีหนังสือที่มีข้อความสั้น  ๆ    เช่น   การส่งสำเนาหนังสือหรือสิ่งของ    การตอบรับทราบ หรือการเตือนเรื่องที่ค้าง   เป็นต้น  อาจเขียนแต่ส่วนความประสงค์ ที่มีหนังสือไป  โดยไม่ต้องมีส่วนเหตุก็ได้</vt:lpstr>
      <vt:lpstr>Slide 39</vt:lpstr>
      <vt:lpstr>Slide 40</vt:lpstr>
      <vt:lpstr>              คือ ข้อความที่ผู้เขียนสรุปใจความของ เนื้อเรื่อง เพื่อเป็นการย้ำความประสงค์ให้ผู้รับ หนังสือทราบ  โดยย่อหน้าของส่วนสรุปความจะใช้ระยะห่างระหว่างบรรทัดเท่ากับระยะปกติ และเพิ่มค่า ก่อนหน้าอีก ๖ พอยท์  (1 Enter + Before 6 pt)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dloc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หลักการเขียนหนังสือราชการ</dc:title>
  <dc:creator>sp</dc:creator>
  <cp:lastModifiedBy>Corporate Edition</cp:lastModifiedBy>
  <cp:revision>409</cp:revision>
  <dcterms:created xsi:type="dcterms:W3CDTF">2004-01-10T07:34:24Z</dcterms:created>
  <dcterms:modified xsi:type="dcterms:W3CDTF">2013-01-01T13:29:24Z</dcterms:modified>
</cp:coreProperties>
</file>