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7"/>
  </p:handoutMasterIdLst>
  <p:sldIdLst>
    <p:sldId id="287" r:id="rId2"/>
    <p:sldId id="285" r:id="rId3"/>
    <p:sldId id="272" r:id="rId4"/>
    <p:sldId id="288" r:id="rId5"/>
    <p:sldId id="286" r:id="rId6"/>
  </p:sldIdLst>
  <p:sldSz cx="9906000" cy="6858000" type="A4"/>
  <p:notesSz cx="6805613" cy="99393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800080"/>
    <a:srgbClr val="CBFF0D"/>
    <a:srgbClr val="EFE583"/>
    <a:srgbClr val="DDDDD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779" autoAdjust="0"/>
    <p:restoredTop sz="97111" autoAdjust="0"/>
  </p:normalViewPr>
  <p:slideViewPr>
    <p:cSldViewPr>
      <p:cViewPr>
        <p:scale>
          <a:sx n="50" d="100"/>
          <a:sy n="50" d="100"/>
        </p:scale>
        <p:origin x="-1866" y="-59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A31DC-34C4-4B08-9BD7-CC0E38621BC3}" type="datetimeFigureOut">
              <a:rPr lang="th-TH" smtClean="0"/>
              <a:t>20/12/59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EE3A3-2AEF-40FC-BB78-1F0BD27D23E7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8"/>
          <p:cNvSpPr>
            <a:spLocks noGrp="1"/>
          </p:cNvSpPr>
          <p:nvPr>
            <p:ph type="ctrTitle"/>
          </p:nvPr>
        </p:nvSpPr>
        <p:spPr>
          <a:xfrm>
            <a:off x="577850" y="1371600"/>
            <a:ext cx="8505952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7" name="ชื่อเรื่องรอง 16"/>
          <p:cNvSpPr>
            <a:spLocks noGrp="1"/>
          </p:cNvSpPr>
          <p:nvPr>
            <p:ph type="subTitle" idx="1"/>
          </p:nvPr>
        </p:nvSpPr>
        <p:spPr>
          <a:xfrm>
            <a:off x="577850" y="3228536"/>
            <a:ext cx="8509254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30" name="ตัวยึดวันที่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A0DAA2-A225-47D4-94F1-B4FA82C73B8B}" type="datetimeFigureOut">
              <a:rPr lang="en-US" smtClean="0"/>
              <a:pPr>
                <a:defRPr/>
              </a:pPr>
              <a:t>12/20/2016</a:t>
            </a:fld>
            <a:endParaRPr lang="en-US"/>
          </a:p>
        </p:txBody>
      </p:sp>
      <p:sp>
        <p:nvSpPr>
          <p:cNvPr id="19" name="ตัวยึดท้ายกระดา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ตัวยึดหมายเลขภาพนิ่ง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33F35-8DE1-4A73-9EC4-3328DDAE46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A0DAA2-A225-47D4-94F1-B4FA82C73B8B}" type="datetimeFigureOut">
              <a:rPr lang="en-US" smtClean="0"/>
              <a:pPr>
                <a:defRPr/>
              </a:pPr>
              <a:t>12/20/2016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33F35-8DE1-4A73-9EC4-3328DDAE46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7181850" y="914402"/>
            <a:ext cx="2228850" cy="5211763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95300" y="914402"/>
            <a:ext cx="6521450" cy="5211763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A0DAA2-A225-47D4-94F1-B4FA82C73B8B}" type="datetimeFigureOut">
              <a:rPr lang="en-US" smtClean="0"/>
              <a:pPr>
                <a:defRPr/>
              </a:pPr>
              <a:t>12/20/2016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33F35-8DE1-4A73-9EC4-3328DDAE46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A0DAA2-A225-47D4-94F1-B4FA82C73B8B}" type="datetimeFigureOut">
              <a:rPr lang="en-US" smtClean="0"/>
              <a:pPr>
                <a:defRPr/>
              </a:pPr>
              <a:t>12/20/2016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33F35-8DE1-4A73-9EC4-3328DDAE46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74548" y="1316736"/>
            <a:ext cx="84201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574548" y="2704664"/>
            <a:ext cx="84201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A0DAA2-A225-47D4-94F1-B4FA82C73B8B}" type="datetimeFigureOut">
              <a:rPr lang="en-US" smtClean="0"/>
              <a:pPr>
                <a:defRPr/>
              </a:pPr>
              <a:t>12/20/2016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33F35-8DE1-4A73-9EC4-3328DDAE46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95300" y="1920085"/>
            <a:ext cx="437515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5035550" y="1920085"/>
            <a:ext cx="437515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A0DAA2-A225-47D4-94F1-B4FA82C73B8B}" type="datetimeFigureOut">
              <a:rPr lang="en-US" smtClean="0"/>
              <a:pPr>
                <a:defRPr/>
              </a:pPr>
              <a:t>12/20/2016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33F35-8DE1-4A73-9EC4-3328DDAE46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95300" y="1855248"/>
            <a:ext cx="4376870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/>
          </p:nvPr>
        </p:nvSpPr>
        <p:spPr>
          <a:xfrm>
            <a:off x="5032111" y="1859758"/>
            <a:ext cx="4378590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2"/>
          </p:nvPr>
        </p:nvSpPr>
        <p:spPr>
          <a:xfrm>
            <a:off x="495300" y="2514600"/>
            <a:ext cx="4376870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5032111" y="2514600"/>
            <a:ext cx="4378590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A0DAA2-A225-47D4-94F1-B4FA82C73B8B}" type="datetimeFigureOut">
              <a:rPr lang="en-US" smtClean="0"/>
              <a:pPr>
                <a:defRPr/>
              </a:pPr>
              <a:t>12/20/2016</a:t>
            </a:fld>
            <a:endParaRPr lang="en-US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33F35-8DE1-4A73-9EC4-3328DDAE46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9795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A0DAA2-A225-47D4-94F1-B4FA82C73B8B}" type="datetimeFigureOut">
              <a:rPr lang="en-US" smtClean="0"/>
              <a:pPr>
                <a:defRPr/>
              </a:pPr>
              <a:t>12/20/2016</a:t>
            </a:fld>
            <a:endParaRPr lang="en-US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33F35-8DE1-4A73-9EC4-3328DDAE46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A0DAA2-A225-47D4-94F1-B4FA82C73B8B}" type="datetimeFigureOut">
              <a:rPr lang="en-US" smtClean="0"/>
              <a:pPr>
                <a:defRPr/>
              </a:pPr>
              <a:t>12/20/2016</a:t>
            </a:fld>
            <a:endParaRPr lang="en-US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33F35-8DE1-4A73-9EC4-3328DDAE46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42950" y="514352"/>
            <a:ext cx="29718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742950" y="1676400"/>
            <a:ext cx="29718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3872971" y="1676400"/>
            <a:ext cx="5537729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A0DAA2-A225-47D4-94F1-B4FA82C73B8B}" type="datetimeFigureOut">
              <a:rPr lang="en-US" smtClean="0"/>
              <a:pPr>
                <a:defRPr/>
              </a:pPr>
              <a:t>12/20/2016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33F35-8DE1-4A73-9EC4-3328DDAE46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ดและมนมุมสี่เหลี่ยมหนึ่งมุม 8"/>
          <p:cNvSpPr/>
          <p:nvPr/>
        </p:nvSpPr>
        <p:spPr>
          <a:xfrm rot="420000" flipV="1">
            <a:off x="3429566" y="1108077"/>
            <a:ext cx="569595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สามเหลี่ยมมุมฉาก 11"/>
          <p:cNvSpPr/>
          <p:nvPr/>
        </p:nvSpPr>
        <p:spPr>
          <a:xfrm rot="420000" flipV="1">
            <a:off x="8671145" y="5359769"/>
            <a:ext cx="168402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60400" y="1176997"/>
            <a:ext cx="2397252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660400" y="2828785"/>
            <a:ext cx="239395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A0DAA2-A225-47D4-94F1-B4FA82C73B8B}" type="datetimeFigureOut">
              <a:rPr lang="en-US" smtClean="0"/>
              <a:pPr>
                <a:defRPr/>
              </a:pPr>
              <a:t>12/20/2016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750300" y="6356351"/>
            <a:ext cx="660400" cy="365125"/>
          </a:xfrm>
        </p:spPr>
        <p:txBody>
          <a:bodyPr/>
          <a:lstStyle/>
          <a:p>
            <a:pPr>
              <a:defRPr/>
            </a:pPr>
            <a:fld id="{E6333F35-8DE1-4A73-9EC4-3328DDAE46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 rot="420000">
            <a:off x="3776276" y="1199517"/>
            <a:ext cx="500253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10" name="รูปแบบอิสระ 9"/>
          <p:cNvSpPr>
            <a:spLocks/>
          </p:cNvSpPr>
          <p:nvPr/>
        </p:nvSpPr>
        <p:spPr bwMode="auto">
          <a:xfrm flipV="1">
            <a:off x="-10319" y="5816600"/>
            <a:ext cx="9926638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รูปแบบอิสระ 10"/>
          <p:cNvSpPr>
            <a:spLocks/>
          </p:cNvSpPr>
          <p:nvPr/>
        </p:nvSpPr>
        <p:spPr bwMode="auto">
          <a:xfrm flipV="1">
            <a:off x="4746625" y="6219826"/>
            <a:ext cx="5159375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รูปแบบอิสระ 6"/>
          <p:cNvSpPr>
            <a:spLocks/>
          </p:cNvSpPr>
          <p:nvPr/>
        </p:nvSpPr>
        <p:spPr bwMode="auto">
          <a:xfrm>
            <a:off x="-10319" y="-7144"/>
            <a:ext cx="9926638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รูปแบบอิสระ 7"/>
          <p:cNvSpPr>
            <a:spLocks/>
          </p:cNvSpPr>
          <p:nvPr/>
        </p:nvSpPr>
        <p:spPr bwMode="auto">
          <a:xfrm>
            <a:off x="4746625" y="-7144"/>
            <a:ext cx="5159375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ตัวยึดชื่อเรื่อง 8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0" name="ตัวยึดข้อความ 29"/>
          <p:cNvSpPr>
            <a:spLocks noGrp="1"/>
          </p:cNvSpPr>
          <p:nvPr>
            <p:ph type="body" idx="1"/>
          </p:nvPr>
        </p:nvSpPr>
        <p:spPr>
          <a:xfrm>
            <a:off x="495300" y="1935480"/>
            <a:ext cx="89154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0" name="ตัวยึดวันที่ 9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DAA0DAA2-A225-47D4-94F1-B4FA82C73B8B}" type="datetimeFigureOut">
              <a:rPr lang="en-US" smtClean="0"/>
              <a:pPr>
                <a:defRPr/>
              </a:pPr>
              <a:t>12/20/2016</a:t>
            </a:fld>
            <a:endParaRPr lang="en-US"/>
          </a:p>
        </p:txBody>
      </p:sp>
      <p:sp>
        <p:nvSpPr>
          <p:cNvPr id="22" name="ตัวยึดท้ายกระดาษ 21"/>
          <p:cNvSpPr>
            <a:spLocks noGrp="1"/>
          </p:cNvSpPr>
          <p:nvPr>
            <p:ph type="ftr" sz="quarter" idx="3"/>
          </p:nvPr>
        </p:nvSpPr>
        <p:spPr>
          <a:xfrm>
            <a:off x="2889250" y="6356351"/>
            <a:ext cx="36322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ตัวยึดหมายเลขภาพนิ่ง 17"/>
          <p:cNvSpPr>
            <a:spLocks noGrp="1"/>
          </p:cNvSpPr>
          <p:nvPr>
            <p:ph type="sldNum" sz="quarter" idx="4"/>
          </p:nvPr>
        </p:nvSpPr>
        <p:spPr>
          <a:xfrm>
            <a:off x="8585200" y="6356351"/>
            <a:ext cx="8255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E6333F35-8DE1-4A73-9EC4-3328DDAE46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กลุ่ม 1"/>
          <p:cNvGrpSpPr/>
          <p:nvPr/>
        </p:nvGrpSpPr>
        <p:grpSpPr>
          <a:xfrm>
            <a:off x="-20602" y="202408"/>
            <a:ext cx="9945594" cy="649224"/>
            <a:chOff x="-19045" y="216550"/>
            <a:chExt cx="9180548" cy="649224"/>
          </a:xfrm>
        </p:grpSpPr>
        <p:sp>
          <p:nvSpPr>
            <p:cNvPr id="12" name="รูปแบบอิสระ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รูปแบบอิสระ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วงรี 3"/>
          <p:cNvSpPr/>
          <p:nvPr/>
        </p:nvSpPr>
        <p:spPr>
          <a:xfrm>
            <a:off x="666720" y="1285860"/>
            <a:ext cx="8572560" cy="3786214"/>
          </a:xfrm>
          <a:prstGeom prst="ellipse">
            <a:avLst/>
          </a:prstGeom>
          <a:solidFill>
            <a:srgbClr val="0070C0"/>
          </a:solidFill>
          <a:ln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latin typeface="Browallia New" pitchFamily="34" charset="-34"/>
                <a:cs typeface="Browallia New" pitchFamily="34" charset="-34"/>
              </a:rPr>
              <a:t>การขับเคลื่อน</a:t>
            </a:r>
          </a:p>
          <a:p>
            <a:pPr algn="ctr"/>
            <a:r>
              <a:rPr lang="th-TH" sz="5400" b="1" dirty="0" smtClean="0">
                <a:latin typeface="Browallia New" pitchFamily="34" charset="-34"/>
                <a:cs typeface="Browallia New" pitchFamily="34" charset="-34"/>
              </a:rPr>
              <a:t>คณะกรรมการหมู่บ้าน</a:t>
            </a:r>
          </a:p>
          <a:p>
            <a:pPr algn="ctr"/>
            <a:r>
              <a:rPr lang="th-TH" sz="5400" b="1" dirty="0" smtClean="0">
                <a:latin typeface="Browallia New" pitchFamily="34" charset="-34"/>
                <a:cs typeface="Browallia New" pitchFamily="34" charset="-34"/>
              </a:rPr>
              <a:t>(กม.)</a:t>
            </a:r>
            <a:endParaRPr lang="th-TH" sz="5400" b="1" dirty="0"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3" name="Picture 2" descr="ผลการค้นหารูปภาพสำหรับ การจัด แผนพัฒนาหมู่บ้าน ชุมชน การ์ตูน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29198"/>
            <a:ext cx="9906000" cy="192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ผลการค้นหารูปภาพสำหรับ คณะกรรมการหมู่บ้าน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1958" y="285728"/>
            <a:ext cx="1726285" cy="1714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56456" y="44624"/>
            <a:ext cx="9793088" cy="64633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solidFill>
                  <a:schemeClr val="bg1"/>
                </a:solidFill>
                <a:latin typeface="TH Sarabun New" pitchFamily="34" charset="-34"/>
              </a:rPr>
              <a:t>โครงสร้างของคณะกรรมการหมู่บ้าน (กม.)</a:t>
            </a:r>
            <a:endParaRPr lang="en-US" sz="3600" b="1" dirty="0">
              <a:solidFill>
                <a:schemeClr val="bg1"/>
              </a:solidFill>
              <a:latin typeface="TH Sarabun New" pitchFamily="34" charset="-34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514725" y="1700213"/>
            <a:ext cx="2854325" cy="525462"/>
          </a:xfrm>
          <a:prstGeom prst="roundRect">
            <a:avLst/>
          </a:prstGeom>
          <a:solidFill>
            <a:srgbClr val="FF0000"/>
          </a:solidFill>
          <a:ln w="28575"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schemeClr val="bg1"/>
                </a:solidFill>
                <a:latin typeface="TH Sarabun New" pitchFamily="34" charset="-34"/>
              </a:rPr>
              <a:t>ประธาน กม.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920750" y="2349500"/>
            <a:ext cx="3173413" cy="105568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schemeClr val="bg1"/>
                </a:solidFill>
                <a:latin typeface="TH Sarabun New" pitchFamily="34" charset="-34"/>
              </a:rPr>
              <a:t>คณะทำงาน</a:t>
            </a:r>
          </a:p>
          <a:p>
            <a:pPr algn="ctr">
              <a:defRPr/>
            </a:pPr>
            <a:r>
              <a:rPr lang="th-TH" b="1" dirty="0">
                <a:solidFill>
                  <a:schemeClr val="bg1"/>
                </a:solidFill>
                <a:latin typeface="TH Sarabun New" pitchFamily="34" charset="-34"/>
              </a:rPr>
              <a:t>ด้านอำนวยการ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5745163" y="2379663"/>
            <a:ext cx="3173412" cy="90487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400" b="1" dirty="0">
                <a:solidFill>
                  <a:schemeClr val="bg1"/>
                </a:solidFill>
                <a:latin typeface="TH Sarabun New" pitchFamily="34" charset="-34"/>
              </a:rPr>
              <a:t>ด้านการปกครองและ</a:t>
            </a:r>
          </a:p>
          <a:p>
            <a:pPr algn="ctr">
              <a:defRPr/>
            </a:pPr>
            <a:r>
              <a:rPr lang="th-TH" sz="2400" b="1" dirty="0">
                <a:solidFill>
                  <a:schemeClr val="bg1"/>
                </a:solidFill>
                <a:latin typeface="TH Sarabun New" pitchFamily="34" charset="-34"/>
              </a:rPr>
              <a:t>รักษาความสงบเรียบร้อย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920750" y="3695700"/>
            <a:ext cx="3173413" cy="74136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schemeClr val="bg1"/>
                </a:solidFill>
                <a:latin typeface="TH Sarabun New" pitchFamily="34" charset="-34"/>
              </a:rPr>
              <a:t>ด้านแผนพัฒนาหมู่บ้าน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5745163" y="4437063"/>
            <a:ext cx="3173412" cy="6731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schemeClr val="bg1"/>
                </a:solidFill>
                <a:latin typeface="TH Sarabun New" pitchFamily="34" charset="-34"/>
              </a:rPr>
              <a:t>ด้านส่งเสริมเศรษฐกิจ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920750" y="4705350"/>
            <a:ext cx="3173413" cy="100488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schemeClr val="bg1"/>
                </a:solidFill>
                <a:latin typeface="TH Sarabun New" pitchFamily="34" charset="-34"/>
              </a:rPr>
              <a:t>ด้านสังคม สิ่งแวดล้อม</a:t>
            </a:r>
          </a:p>
          <a:p>
            <a:pPr algn="ctr">
              <a:defRPr/>
            </a:pPr>
            <a:r>
              <a:rPr lang="th-TH" b="1" dirty="0">
                <a:solidFill>
                  <a:schemeClr val="bg1"/>
                </a:solidFill>
                <a:latin typeface="TH Sarabun New" pitchFamily="34" charset="-34"/>
              </a:rPr>
              <a:t>และสาธารณสุข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5745163" y="5538788"/>
            <a:ext cx="3173412" cy="105886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schemeClr val="bg1"/>
                </a:solidFill>
                <a:latin typeface="TH Sarabun New" pitchFamily="34" charset="-34"/>
              </a:rPr>
              <a:t>ด้านการศึกษา ศาสนา </a:t>
            </a:r>
          </a:p>
          <a:p>
            <a:pPr algn="ctr">
              <a:defRPr/>
            </a:pPr>
            <a:r>
              <a:rPr lang="th-TH" b="1" dirty="0">
                <a:solidFill>
                  <a:schemeClr val="bg1"/>
                </a:solidFill>
                <a:latin typeface="TH Sarabun New" pitchFamily="34" charset="-34"/>
              </a:rPr>
              <a:t>และวัฒนธรรม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925513" y="5973763"/>
            <a:ext cx="3157537" cy="62388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schemeClr val="bg1"/>
                </a:solidFill>
                <a:latin typeface="TH Sarabun New" pitchFamily="34" charset="-34"/>
              </a:rPr>
              <a:t>ด้านอื่นๆ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5810256" y="3429000"/>
            <a:ext cx="3173412" cy="709612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  <a:prstDash val="das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b="1" dirty="0">
                <a:solidFill>
                  <a:schemeClr val="bg1"/>
                </a:solidFill>
                <a:latin typeface="TH Sarabun New" pitchFamily="34" charset="-34"/>
              </a:rPr>
              <a:t>ผู้ช่วยผู้ใหญ่บ้าน</a:t>
            </a:r>
          </a:p>
          <a:p>
            <a:pPr algn="ctr">
              <a:defRPr/>
            </a:pPr>
            <a:r>
              <a:rPr lang="th-TH" sz="2000" b="1" dirty="0">
                <a:solidFill>
                  <a:schemeClr val="bg1"/>
                </a:solidFill>
                <a:latin typeface="TH Sarabun New" pitchFamily="34" charset="-34"/>
              </a:rPr>
              <a:t>เป็นหัวหน้าคณะทำงาน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574338" y="2060848"/>
            <a:ext cx="562238" cy="469221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b="1" dirty="0">
                <a:solidFill>
                  <a:schemeClr val="bg1"/>
                </a:solidFill>
                <a:latin typeface="TH Sarabun New" pitchFamily="34" charset="-34"/>
              </a:rPr>
              <a:t>1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8639234" y="2107598"/>
            <a:ext cx="562238" cy="46922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b="1" dirty="0">
                <a:solidFill>
                  <a:schemeClr val="bg1"/>
                </a:solidFill>
                <a:latin typeface="TH Sarabun New" pitchFamily="34" charset="-34"/>
              </a:rPr>
              <a:t>2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574338" y="3475750"/>
            <a:ext cx="562238" cy="46922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b="1" dirty="0">
                <a:solidFill>
                  <a:schemeClr val="bg1"/>
                </a:solidFill>
                <a:latin typeface="TH Sarabun New" pitchFamily="34" charset="-34"/>
              </a:rPr>
              <a:t>3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574338" y="4509121"/>
            <a:ext cx="562238" cy="46922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b="1" dirty="0">
                <a:solidFill>
                  <a:schemeClr val="bg1"/>
                </a:solidFill>
                <a:latin typeface="TH Sarabun New" pitchFamily="34" charset="-34"/>
              </a:rPr>
              <a:t>5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574338" y="5780006"/>
            <a:ext cx="562238" cy="46922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b="1" dirty="0">
                <a:solidFill>
                  <a:schemeClr val="bg1"/>
                </a:solidFill>
                <a:latin typeface="TH Sarabun New" pitchFamily="34" charset="-34"/>
              </a:rPr>
              <a:t>7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8639234" y="4149081"/>
            <a:ext cx="562238" cy="46922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b="1" dirty="0">
                <a:solidFill>
                  <a:schemeClr val="bg1"/>
                </a:solidFill>
                <a:latin typeface="TH Sarabun New" pitchFamily="34" charset="-34"/>
              </a:rPr>
              <a:t>4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8639234" y="5275950"/>
            <a:ext cx="562238" cy="46922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b="1" dirty="0">
                <a:solidFill>
                  <a:schemeClr val="bg1"/>
                </a:solidFill>
                <a:latin typeface="TH Sarabun New" pitchFamily="34" charset="-34"/>
              </a:rPr>
              <a:t>6</a:t>
            </a:r>
          </a:p>
        </p:txBody>
      </p:sp>
      <p:cxnSp>
        <p:nvCxnSpPr>
          <p:cNvPr id="16" name="Elbow Connector 15"/>
          <p:cNvCxnSpPr>
            <a:stCxn id="36" idx="2"/>
          </p:cNvCxnSpPr>
          <p:nvPr/>
        </p:nvCxnSpPr>
        <p:spPr>
          <a:xfrm rot="5400000">
            <a:off x="4192588" y="2127250"/>
            <a:ext cx="650875" cy="847725"/>
          </a:xfrm>
          <a:prstGeom prst="bentConnector2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36" idx="2"/>
          </p:cNvCxnSpPr>
          <p:nvPr/>
        </p:nvCxnSpPr>
        <p:spPr>
          <a:xfrm rot="16200000" flipH="1">
            <a:off x="5040313" y="2127250"/>
            <a:ext cx="606425" cy="803275"/>
          </a:xfrm>
          <a:prstGeom prst="bentConnector2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6" name="Elbow Connector 65"/>
          <p:cNvCxnSpPr>
            <a:stCxn id="36" idx="2"/>
          </p:cNvCxnSpPr>
          <p:nvPr/>
        </p:nvCxnSpPr>
        <p:spPr>
          <a:xfrm rot="5400000">
            <a:off x="3027363" y="3292475"/>
            <a:ext cx="2981325" cy="847725"/>
          </a:xfrm>
          <a:prstGeom prst="bentConnector2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9" name="Elbow Connector 68"/>
          <p:cNvCxnSpPr>
            <a:stCxn id="36" idx="2"/>
          </p:cNvCxnSpPr>
          <p:nvPr/>
        </p:nvCxnSpPr>
        <p:spPr>
          <a:xfrm rot="5400000">
            <a:off x="3598069" y="2721769"/>
            <a:ext cx="1839913" cy="847725"/>
          </a:xfrm>
          <a:prstGeom prst="bentConnector2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2" name="Elbow Connector 71"/>
          <p:cNvCxnSpPr>
            <a:stCxn id="36" idx="2"/>
          </p:cNvCxnSpPr>
          <p:nvPr/>
        </p:nvCxnSpPr>
        <p:spPr>
          <a:xfrm rot="16200000" flipH="1">
            <a:off x="4069557" y="3098006"/>
            <a:ext cx="2547938" cy="803275"/>
          </a:xfrm>
          <a:prstGeom prst="bentConnector2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5" name="Elbow Connector 74"/>
          <p:cNvCxnSpPr>
            <a:stCxn id="36" idx="2"/>
          </p:cNvCxnSpPr>
          <p:nvPr/>
        </p:nvCxnSpPr>
        <p:spPr>
          <a:xfrm rot="5400000">
            <a:off x="2482056" y="3826669"/>
            <a:ext cx="4060825" cy="858838"/>
          </a:xfrm>
          <a:prstGeom prst="bentConnector2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8" name="Elbow Connector 77"/>
          <p:cNvCxnSpPr>
            <a:stCxn id="36" idx="2"/>
          </p:cNvCxnSpPr>
          <p:nvPr/>
        </p:nvCxnSpPr>
        <p:spPr>
          <a:xfrm rot="16200000" flipH="1">
            <a:off x="3422651" y="3744912"/>
            <a:ext cx="3841750" cy="803275"/>
          </a:xfrm>
          <a:prstGeom prst="bentConnector2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3519954" y="908720"/>
            <a:ext cx="2854107" cy="792088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000" b="1" dirty="0">
                <a:solidFill>
                  <a:schemeClr val="bg1"/>
                </a:solidFill>
                <a:latin typeface="TH Sarabun New" pitchFamily="34" charset="-34"/>
              </a:rPr>
              <a:t>ผู้ใหญ่บ้าน</a:t>
            </a:r>
          </a:p>
        </p:txBody>
      </p:sp>
      <p:sp>
        <p:nvSpPr>
          <p:cNvPr id="27" name="7-Point Star 26"/>
          <p:cNvSpPr/>
          <p:nvPr/>
        </p:nvSpPr>
        <p:spPr>
          <a:xfrm>
            <a:off x="6681788" y="836613"/>
            <a:ext cx="1639887" cy="127000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solidFill>
            <a:srgbClr val="7030A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9" name="TextBox 41"/>
          <p:cNvSpPr txBox="1">
            <a:spLocks noChangeArrowheads="1"/>
          </p:cNvSpPr>
          <p:nvPr/>
        </p:nvSpPr>
        <p:spPr bwMode="auto">
          <a:xfrm>
            <a:off x="6753225" y="981075"/>
            <a:ext cx="14938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th-TH" sz="3200" b="1" dirty="0" smtClean="0">
                <a:latin typeface="TH SarabunIT๙" pitchFamily="34" charset="-34"/>
                <a:cs typeface="+mn-cs"/>
              </a:rPr>
              <a:t>ครม.</a:t>
            </a:r>
          </a:p>
          <a:p>
            <a:pPr algn="ctr" eaLnBrk="1" hangingPunct="1">
              <a:defRPr/>
            </a:pPr>
            <a:r>
              <a:rPr lang="th-TH" b="1" dirty="0" smtClean="0">
                <a:latin typeface="TH SarabunIT๙" pitchFamily="34" charset="-34"/>
                <a:cs typeface="+mn-cs"/>
              </a:rPr>
              <a:t>หมู่บ้าน</a:t>
            </a:r>
            <a:endParaRPr lang="th-TH" b="1" dirty="0">
              <a:latin typeface="TH SarabunIT๙" pitchFamily="34" charset="-34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90" name="Elbow Connector 24"/>
          <p:cNvCxnSpPr>
            <a:cxnSpLocks noChangeShapeType="1"/>
            <a:stCxn id="26" idx="2"/>
            <a:endCxn id="27" idx="0"/>
          </p:cNvCxnSpPr>
          <p:nvPr/>
        </p:nvCxnSpPr>
        <p:spPr bwMode="auto">
          <a:xfrm rot="16200000" flipH="1">
            <a:off x="5284788" y="1252538"/>
            <a:ext cx="511175" cy="1120775"/>
          </a:xfrm>
          <a:prstGeom prst="bentConnector3">
            <a:avLst>
              <a:gd name="adj1" fmla="val 50000"/>
            </a:avLst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26" name="Rounded Rectangle 25"/>
          <p:cNvSpPr/>
          <p:nvPr/>
        </p:nvSpPr>
        <p:spPr>
          <a:xfrm>
            <a:off x="3567113" y="404813"/>
            <a:ext cx="2825750" cy="115252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th-TH" sz="2200" b="1" dirty="0" smtClean="0">
                <a:solidFill>
                  <a:schemeClr val="bg1"/>
                </a:solidFill>
                <a:latin typeface="TH SarabunPSK" pitchFamily="34" charset="-34"/>
                <a:cs typeface="+mn-cs"/>
              </a:rPr>
              <a:t>อำเภอนำร่องขับเคลื่อน กม.</a:t>
            </a:r>
          </a:p>
          <a:p>
            <a:pPr algn="ctr" eaLnBrk="1" hangingPunct="1">
              <a:defRPr/>
            </a:pPr>
            <a:r>
              <a:rPr lang="th-TH" sz="1800" b="1" dirty="0">
                <a:solidFill>
                  <a:schemeClr val="bg1"/>
                </a:solidFill>
                <a:latin typeface="TH SarabunPSK" pitchFamily="34" charset="-34"/>
                <a:cs typeface="+mn-cs"/>
              </a:rPr>
              <a:t>(</a:t>
            </a:r>
            <a:r>
              <a:rPr lang="en-US" sz="1800" b="1" dirty="0" smtClean="0">
                <a:solidFill>
                  <a:schemeClr val="bg1"/>
                </a:solidFill>
                <a:latin typeface="TH SarabunPSK" pitchFamily="34" charset="-34"/>
                <a:cs typeface="+mn-cs"/>
              </a:rPr>
              <a:t>SMART Village</a:t>
            </a:r>
            <a:r>
              <a:rPr lang="th-TH" sz="1800" b="1" dirty="0" smtClean="0">
                <a:solidFill>
                  <a:schemeClr val="bg1"/>
                </a:solidFill>
                <a:latin typeface="TH SarabunPSK" pitchFamily="34" charset="-34"/>
                <a:cs typeface="+mn-cs"/>
              </a:rPr>
              <a:t>)</a:t>
            </a:r>
          </a:p>
        </p:txBody>
      </p:sp>
      <p:sp>
        <p:nvSpPr>
          <p:cNvPr id="27" name="Chevron 26"/>
          <p:cNvSpPr/>
          <p:nvPr/>
        </p:nvSpPr>
        <p:spPr>
          <a:xfrm>
            <a:off x="5422900" y="2068513"/>
            <a:ext cx="1690688" cy="668337"/>
          </a:xfrm>
          <a:prstGeom prst="chevron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b="1" dirty="0">
                <a:solidFill>
                  <a:schemeClr val="bg1"/>
                </a:solidFill>
                <a:latin typeface="TH SarabunPSK" pitchFamily="34" charset="-34"/>
              </a:rPr>
              <a:t>ประชาชน</a:t>
            </a:r>
          </a:p>
        </p:txBody>
      </p:sp>
      <p:sp>
        <p:nvSpPr>
          <p:cNvPr id="30" name="Pentagon 29"/>
          <p:cNvSpPr/>
          <p:nvPr/>
        </p:nvSpPr>
        <p:spPr>
          <a:xfrm>
            <a:off x="1566863" y="2060575"/>
            <a:ext cx="1657350" cy="668338"/>
          </a:xfrm>
          <a:prstGeom prst="homePlate">
            <a:avLst/>
          </a:prstGeom>
          <a:solidFill>
            <a:srgbClr val="7030A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b="1" dirty="0">
                <a:solidFill>
                  <a:schemeClr val="bg1"/>
                </a:solidFill>
                <a:latin typeface="TH SarabunPSK" pitchFamily="34" charset="-34"/>
              </a:rPr>
              <a:t>กำนัน</a:t>
            </a:r>
          </a:p>
          <a:p>
            <a:pPr algn="ctr">
              <a:defRPr/>
            </a:pPr>
            <a:r>
              <a:rPr lang="th-TH" sz="2000" b="1" dirty="0">
                <a:solidFill>
                  <a:schemeClr val="bg1"/>
                </a:solidFill>
                <a:latin typeface="TH SarabunPSK" pitchFamily="34" charset="-34"/>
              </a:rPr>
              <a:t>ผู้ใหญ่บ้าน</a:t>
            </a:r>
          </a:p>
        </p:txBody>
      </p:sp>
      <p:cxnSp>
        <p:nvCxnSpPr>
          <p:cNvPr id="12294" name="Elbow Connector 30"/>
          <p:cNvCxnSpPr>
            <a:cxnSpLocks noChangeShapeType="1"/>
            <a:stCxn id="26" idx="2"/>
            <a:endCxn id="30" idx="0"/>
          </p:cNvCxnSpPr>
          <p:nvPr/>
        </p:nvCxnSpPr>
        <p:spPr bwMode="auto">
          <a:xfrm rot="5400000">
            <a:off x="3352800" y="433388"/>
            <a:ext cx="503237" cy="2751138"/>
          </a:xfrm>
          <a:prstGeom prst="bentConnector3">
            <a:avLst>
              <a:gd name="adj1" fmla="val 50000"/>
            </a:avLst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9225" name="Rounded Rectangle 31"/>
          <p:cNvSpPr>
            <a:spLocks noChangeArrowheads="1"/>
          </p:cNvSpPr>
          <p:nvPr/>
        </p:nvSpPr>
        <p:spPr bwMode="auto">
          <a:xfrm>
            <a:off x="4233863" y="2852738"/>
            <a:ext cx="1657350" cy="43180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1600" b="1">
                <a:latin typeface="TH SarabunPSK" pitchFamily="34" charset="-34"/>
              </a:rPr>
              <a:t>รู้หน้าที่/มีส่วนร่วม</a:t>
            </a:r>
          </a:p>
        </p:txBody>
      </p:sp>
      <p:sp>
        <p:nvSpPr>
          <p:cNvPr id="9226" name="Rounded Rectangle 32"/>
          <p:cNvSpPr>
            <a:spLocks noChangeArrowheads="1"/>
          </p:cNvSpPr>
          <p:nvPr/>
        </p:nvSpPr>
        <p:spPr bwMode="auto">
          <a:xfrm>
            <a:off x="4233863" y="3357563"/>
            <a:ext cx="1657350" cy="43180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1400" b="1" dirty="0">
                <a:latin typeface="TH SarabunPSK" pitchFamily="34" charset="-34"/>
              </a:rPr>
              <a:t>วิถีชีวิตแบบประชาธิปไตย</a:t>
            </a:r>
          </a:p>
        </p:txBody>
      </p:sp>
      <p:sp>
        <p:nvSpPr>
          <p:cNvPr id="9227" name="Rounded Rectangle 33"/>
          <p:cNvSpPr>
            <a:spLocks noChangeArrowheads="1"/>
          </p:cNvSpPr>
          <p:nvPr/>
        </p:nvSpPr>
        <p:spPr bwMode="auto">
          <a:xfrm>
            <a:off x="4233863" y="3860800"/>
            <a:ext cx="1657350" cy="43180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1400" b="1">
                <a:latin typeface="TH SarabunPSK" pitchFamily="34" charset="-34"/>
              </a:rPr>
              <a:t>ยึดหลักเศรษฐกิจพอเพียง</a:t>
            </a:r>
          </a:p>
        </p:txBody>
      </p:sp>
      <p:cxnSp>
        <p:nvCxnSpPr>
          <p:cNvPr id="12298" name="Elbow Connector 34"/>
          <p:cNvCxnSpPr>
            <a:cxnSpLocks noChangeShapeType="1"/>
            <a:stCxn id="9225" idx="3"/>
            <a:endCxn id="27" idx="2"/>
          </p:cNvCxnSpPr>
          <p:nvPr/>
        </p:nvCxnSpPr>
        <p:spPr bwMode="auto">
          <a:xfrm flipV="1">
            <a:off x="5891213" y="2746375"/>
            <a:ext cx="209550" cy="322263"/>
          </a:xfrm>
          <a:prstGeom prst="bentConnector2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2299" name="Elbow Connector 37"/>
          <p:cNvCxnSpPr>
            <a:cxnSpLocks noChangeShapeType="1"/>
            <a:stCxn id="9226" idx="3"/>
            <a:endCxn id="27" idx="2"/>
          </p:cNvCxnSpPr>
          <p:nvPr/>
        </p:nvCxnSpPr>
        <p:spPr bwMode="auto">
          <a:xfrm flipV="1">
            <a:off x="5891213" y="2746375"/>
            <a:ext cx="209550" cy="827088"/>
          </a:xfrm>
          <a:prstGeom prst="bentConnector2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2300" name="Elbow Connector 38"/>
          <p:cNvCxnSpPr>
            <a:cxnSpLocks noChangeShapeType="1"/>
            <a:stCxn id="9227" idx="3"/>
            <a:endCxn id="27" idx="2"/>
          </p:cNvCxnSpPr>
          <p:nvPr/>
        </p:nvCxnSpPr>
        <p:spPr bwMode="auto">
          <a:xfrm flipV="1">
            <a:off x="5891213" y="2746375"/>
            <a:ext cx="209550" cy="1330325"/>
          </a:xfrm>
          <a:prstGeom prst="bentConnector2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9231" name="Rounded Rectangle 39"/>
          <p:cNvSpPr>
            <a:spLocks noChangeArrowheads="1"/>
          </p:cNvSpPr>
          <p:nvPr/>
        </p:nvSpPr>
        <p:spPr bwMode="auto">
          <a:xfrm>
            <a:off x="415925" y="2852738"/>
            <a:ext cx="1582738" cy="360362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1600" b="1" dirty="0">
                <a:latin typeface="TH SarabunPSK" pitchFamily="34" charset="-34"/>
              </a:rPr>
              <a:t>ผู้นำการเปลี่ยนแปลง</a:t>
            </a:r>
          </a:p>
        </p:txBody>
      </p:sp>
      <p:sp>
        <p:nvSpPr>
          <p:cNvPr id="9232" name="Rounded Rectangle 40"/>
          <p:cNvSpPr>
            <a:spLocks noChangeArrowheads="1"/>
          </p:cNvSpPr>
          <p:nvPr/>
        </p:nvSpPr>
        <p:spPr bwMode="auto">
          <a:xfrm>
            <a:off x="415925" y="3357563"/>
            <a:ext cx="1582738" cy="358775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1600" b="1">
                <a:latin typeface="TH SarabunPSK" pitchFamily="34" charset="-34"/>
              </a:rPr>
              <a:t>ผู้นำทีม</a:t>
            </a:r>
          </a:p>
        </p:txBody>
      </p:sp>
      <p:sp>
        <p:nvSpPr>
          <p:cNvPr id="9233" name="Rounded Rectangle 41"/>
          <p:cNvSpPr>
            <a:spLocks noChangeArrowheads="1"/>
          </p:cNvSpPr>
          <p:nvPr/>
        </p:nvSpPr>
        <p:spPr bwMode="auto">
          <a:xfrm>
            <a:off x="415925" y="3860800"/>
            <a:ext cx="1584325" cy="360363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1600" b="1">
                <a:latin typeface="TH SarabunPSK" pitchFamily="34" charset="-34"/>
              </a:rPr>
              <a:t>ผู้บริหาร</a:t>
            </a:r>
          </a:p>
        </p:txBody>
      </p:sp>
      <p:cxnSp>
        <p:nvCxnSpPr>
          <p:cNvPr id="12304" name="Elbow Connector 42"/>
          <p:cNvCxnSpPr>
            <a:cxnSpLocks noChangeShapeType="1"/>
            <a:stCxn id="30" idx="2"/>
            <a:endCxn id="9231" idx="3"/>
          </p:cNvCxnSpPr>
          <p:nvPr/>
        </p:nvCxnSpPr>
        <p:spPr bwMode="auto">
          <a:xfrm rot="5400000">
            <a:off x="1953419" y="2783682"/>
            <a:ext cx="295275" cy="204787"/>
          </a:xfrm>
          <a:prstGeom prst="bentConnector2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2305" name="Elbow Connector 43"/>
          <p:cNvCxnSpPr>
            <a:cxnSpLocks noChangeShapeType="1"/>
            <a:stCxn id="30" idx="2"/>
            <a:endCxn id="9232" idx="3"/>
          </p:cNvCxnSpPr>
          <p:nvPr/>
        </p:nvCxnSpPr>
        <p:spPr bwMode="auto">
          <a:xfrm rot="5400000">
            <a:off x="1701801" y="3035300"/>
            <a:ext cx="798512" cy="204787"/>
          </a:xfrm>
          <a:prstGeom prst="bentConnector2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2306" name="Elbow Connector 46"/>
          <p:cNvCxnSpPr>
            <a:cxnSpLocks noChangeShapeType="1"/>
            <a:stCxn id="9233" idx="3"/>
            <a:endCxn id="30" idx="2"/>
          </p:cNvCxnSpPr>
          <p:nvPr/>
        </p:nvCxnSpPr>
        <p:spPr bwMode="auto">
          <a:xfrm flipV="1">
            <a:off x="2000250" y="2738438"/>
            <a:ext cx="203200" cy="1303337"/>
          </a:xfrm>
          <a:prstGeom prst="bentConnector2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48" name="Chevron 47"/>
          <p:cNvSpPr/>
          <p:nvPr/>
        </p:nvSpPr>
        <p:spPr>
          <a:xfrm>
            <a:off x="3384550" y="2060575"/>
            <a:ext cx="1855788" cy="668338"/>
          </a:xfrm>
          <a:prstGeom prst="chevron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100" b="1" dirty="0">
                <a:solidFill>
                  <a:schemeClr val="bg1"/>
                </a:solidFill>
                <a:latin typeface="TH SarabunPSK" pitchFamily="34" charset="-34"/>
              </a:rPr>
              <a:t>คณะกรรมการหมู่บ้าน</a:t>
            </a:r>
            <a:endParaRPr lang="th-TH" sz="1000" b="1" dirty="0">
              <a:solidFill>
                <a:schemeClr val="bg1"/>
              </a:solidFill>
              <a:latin typeface="TH SarabunPSK" pitchFamily="34" charset="-34"/>
            </a:endParaRPr>
          </a:p>
          <a:p>
            <a:pPr algn="ctr">
              <a:defRPr/>
            </a:pPr>
            <a:r>
              <a:rPr lang="th-TH" sz="2000" b="1" dirty="0">
                <a:solidFill>
                  <a:schemeClr val="bg1"/>
                </a:solidFill>
                <a:latin typeface="TH SarabunPSK" pitchFamily="34" charset="-34"/>
              </a:rPr>
              <a:t>(กม.)</a:t>
            </a:r>
          </a:p>
        </p:txBody>
      </p:sp>
      <p:sp>
        <p:nvSpPr>
          <p:cNvPr id="9238" name="Rounded Rectangle 49"/>
          <p:cNvSpPr>
            <a:spLocks noChangeArrowheads="1"/>
          </p:cNvSpPr>
          <p:nvPr/>
        </p:nvSpPr>
        <p:spPr bwMode="auto">
          <a:xfrm>
            <a:off x="2360613" y="3716338"/>
            <a:ext cx="1584325" cy="576262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1600" b="1">
                <a:latin typeface="TH SarabunPSK" pitchFamily="34" charset="-34"/>
              </a:rPr>
              <a:t>แบ่งงานกันทำตาม</a:t>
            </a:r>
          </a:p>
          <a:p>
            <a:pPr algn="ctr">
              <a:defRPr/>
            </a:pPr>
            <a:r>
              <a:rPr lang="th-TH" sz="1600" b="1">
                <a:latin typeface="TH SarabunPSK" pitchFamily="34" charset="-34"/>
              </a:rPr>
              <a:t>ความถนัด</a:t>
            </a:r>
          </a:p>
        </p:txBody>
      </p:sp>
      <p:sp>
        <p:nvSpPr>
          <p:cNvPr id="9239" name="Rounded Rectangle 50"/>
          <p:cNvSpPr>
            <a:spLocks noChangeArrowheads="1"/>
          </p:cNvSpPr>
          <p:nvPr/>
        </p:nvSpPr>
        <p:spPr bwMode="auto">
          <a:xfrm>
            <a:off x="2360613" y="3284538"/>
            <a:ext cx="1558925" cy="360362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1600" b="1">
                <a:latin typeface="TH SarabunPSK" pitchFamily="34" charset="-34"/>
              </a:rPr>
              <a:t>รู้บทบาท หน้าที่</a:t>
            </a:r>
          </a:p>
        </p:txBody>
      </p:sp>
      <p:sp>
        <p:nvSpPr>
          <p:cNvPr id="9240" name="Rounded Rectangle 51"/>
          <p:cNvSpPr>
            <a:spLocks noChangeArrowheads="1"/>
          </p:cNvSpPr>
          <p:nvPr/>
        </p:nvSpPr>
        <p:spPr bwMode="auto">
          <a:xfrm>
            <a:off x="2360613" y="2852738"/>
            <a:ext cx="1584325" cy="360362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1600" b="1" dirty="0">
                <a:latin typeface="TH SarabunPSK" pitchFamily="34" charset="-34"/>
              </a:rPr>
              <a:t>ทีมงาน</a:t>
            </a:r>
          </a:p>
        </p:txBody>
      </p:sp>
      <p:cxnSp>
        <p:nvCxnSpPr>
          <p:cNvPr id="12311" name="Elbow Connector 52"/>
          <p:cNvCxnSpPr>
            <a:cxnSpLocks noChangeShapeType="1"/>
            <a:stCxn id="48" idx="2"/>
            <a:endCxn id="9240" idx="3"/>
          </p:cNvCxnSpPr>
          <p:nvPr/>
        </p:nvCxnSpPr>
        <p:spPr bwMode="auto">
          <a:xfrm rot="5400000">
            <a:off x="3890963" y="2792413"/>
            <a:ext cx="295275" cy="187325"/>
          </a:xfrm>
          <a:prstGeom prst="bentConnector2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2312" name="Elbow Connector 53"/>
          <p:cNvCxnSpPr>
            <a:cxnSpLocks noChangeShapeType="1"/>
            <a:stCxn id="48" idx="2"/>
            <a:endCxn id="9238" idx="3"/>
          </p:cNvCxnSpPr>
          <p:nvPr/>
        </p:nvCxnSpPr>
        <p:spPr bwMode="auto">
          <a:xfrm rot="5400000">
            <a:off x="3405188" y="3278188"/>
            <a:ext cx="1266825" cy="187325"/>
          </a:xfrm>
          <a:prstGeom prst="bentConnector2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2313" name="Elbow Connector 54"/>
          <p:cNvCxnSpPr>
            <a:cxnSpLocks noChangeShapeType="1"/>
            <a:stCxn id="48" idx="2"/>
            <a:endCxn id="9239" idx="3"/>
          </p:cNvCxnSpPr>
          <p:nvPr/>
        </p:nvCxnSpPr>
        <p:spPr bwMode="auto">
          <a:xfrm rot="5400000">
            <a:off x="3662363" y="2995613"/>
            <a:ext cx="727075" cy="212725"/>
          </a:xfrm>
          <a:prstGeom prst="bentConnector2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161" name="Rounded Rectangle 160"/>
          <p:cNvSpPr/>
          <p:nvPr/>
        </p:nvSpPr>
        <p:spPr>
          <a:xfrm>
            <a:off x="7500938" y="981075"/>
            <a:ext cx="1916112" cy="49053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1600" b="1" dirty="0">
                <a:solidFill>
                  <a:schemeClr val="tx1"/>
                </a:solidFill>
                <a:latin typeface="TH SarabunPSK" pitchFamily="34" charset="-34"/>
              </a:rPr>
              <a:t>ชุดปฏิบัติการประจำตำบล</a:t>
            </a:r>
          </a:p>
        </p:txBody>
      </p:sp>
      <p:cxnSp>
        <p:nvCxnSpPr>
          <p:cNvPr id="163" name="Elbow Connector 162"/>
          <p:cNvCxnSpPr>
            <a:endCxn id="161" idx="1"/>
          </p:cNvCxnSpPr>
          <p:nvPr/>
        </p:nvCxnSpPr>
        <p:spPr>
          <a:xfrm>
            <a:off x="6392863" y="981075"/>
            <a:ext cx="1108075" cy="244475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2" name="Elbow Connector 181"/>
          <p:cNvCxnSpPr>
            <a:stCxn id="26" idx="1"/>
            <a:endCxn id="188" idx="3"/>
          </p:cNvCxnSpPr>
          <p:nvPr/>
        </p:nvCxnSpPr>
        <p:spPr>
          <a:xfrm rot="10800000">
            <a:off x="3160713" y="687388"/>
            <a:ext cx="406400" cy="293687"/>
          </a:xfrm>
          <a:prstGeom prst="bentConnector3">
            <a:avLst>
              <a:gd name="adj1" fmla="val 50000"/>
            </a:avLst>
          </a:prstGeom>
          <a:ln w="6350">
            <a:solidFill>
              <a:schemeClr val="tx1"/>
            </a:solidFill>
            <a:prstDash val="sysDash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8" name="Rounded Rectangle 187"/>
          <p:cNvSpPr/>
          <p:nvPr/>
        </p:nvSpPr>
        <p:spPr>
          <a:xfrm>
            <a:off x="1712913" y="476250"/>
            <a:ext cx="1447800" cy="422275"/>
          </a:xfrm>
          <a:prstGeom prst="roundRect">
            <a:avLst/>
          </a:prstGeom>
          <a:solidFill>
            <a:srgbClr val="00206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1600" b="1" dirty="0">
                <a:solidFill>
                  <a:schemeClr val="tx1"/>
                </a:solidFill>
                <a:latin typeface="TH SarabunPSK" pitchFamily="34" charset="-34"/>
              </a:rPr>
              <a:t>ที่ปรึกษา</a:t>
            </a:r>
          </a:p>
        </p:txBody>
      </p:sp>
      <p:sp>
        <p:nvSpPr>
          <p:cNvPr id="189" name="Rounded Rectangle 188"/>
          <p:cNvSpPr/>
          <p:nvPr/>
        </p:nvSpPr>
        <p:spPr>
          <a:xfrm>
            <a:off x="1712913" y="981075"/>
            <a:ext cx="1447800" cy="422275"/>
          </a:xfrm>
          <a:prstGeom prst="roundRect">
            <a:avLst/>
          </a:prstGeom>
          <a:solidFill>
            <a:srgbClr val="C0000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1600" b="1" dirty="0">
                <a:solidFill>
                  <a:schemeClr val="tx1"/>
                </a:solidFill>
                <a:latin typeface="TH SarabunPSK" pitchFamily="34" charset="-34"/>
              </a:rPr>
              <a:t>ภาคีเครือข่ายต่างๆ</a:t>
            </a:r>
          </a:p>
        </p:txBody>
      </p:sp>
      <p:cxnSp>
        <p:nvCxnSpPr>
          <p:cNvPr id="190" name="Elbow Connector 189"/>
          <p:cNvCxnSpPr>
            <a:stCxn id="26" idx="1"/>
            <a:endCxn id="189" idx="3"/>
          </p:cNvCxnSpPr>
          <p:nvPr/>
        </p:nvCxnSpPr>
        <p:spPr>
          <a:xfrm rot="10800000" flipV="1">
            <a:off x="3160713" y="981075"/>
            <a:ext cx="406400" cy="211138"/>
          </a:xfrm>
          <a:prstGeom prst="bentConnector3">
            <a:avLst>
              <a:gd name="adj1" fmla="val 50000"/>
            </a:avLst>
          </a:prstGeom>
          <a:ln w="6350">
            <a:solidFill>
              <a:schemeClr val="tx1"/>
            </a:solidFill>
            <a:prstDash val="sysDash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320" name="Elbow Connector 197"/>
          <p:cNvCxnSpPr>
            <a:cxnSpLocks noChangeShapeType="1"/>
            <a:stCxn id="26" idx="2"/>
            <a:endCxn id="48" idx="0"/>
          </p:cNvCxnSpPr>
          <p:nvPr/>
        </p:nvCxnSpPr>
        <p:spPr bwMode="auto">
          <a:xfrm rot="5400000">
            <a:off x="4310857" y="1391444"/>
            <a:ext cx="503237" cy="835025"/>
          </a:xfrm>
          <a:prstGeom prst="bentConnector3">
            <a:avLst>
              <a:gd name="adj1" fmla="val 50000"/>
            </a:avLst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208" name="Rounded Rectangle 207"/>
          <p:cNvSpPr/>
          <p:nvPr/>
        </p:nvSpPr>
        <p:spPr>
          <a:xfrm>
            <a:off x="7500938" y="404813"/>
            <a:ext cx="1916112" cy="490537"/>
          </a:xfrm>
          <a:prstGeom prst="roundRect">
            <a:avLst/>
          </a:prstGeom>
          <a:solidFill>
            <a:srgbClr val="80008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1600" b="1" dirty="0">
                <a:solidFill>
                  <a:schemeClr val="tx1"/>
                </a:solidFill>
                <a:latin typeface="TH SarabunPSK" pitchFamily="34" charset="-34"/>
              </a:rPr>
              <a:t>นายอำเภอ</a:t>
            </a:r>
          </a:p>
        </p:txBody>
      </p:sp>
      <p:cxnSp>
        <p:nvCxnSpPr>
          <p:cNvPr id="209" name="Elbow Connector 208"/>
          <p:cNvCxnSpPr>
            <a:endCxn id="208" idx="1"/>
          </p:cNvCxnSpPr>
          <p:nvPr/>
        </p:nvCxnSpPr>
        <p:spPr>
          <a:xfrm flipV="1">
            <a:off x="6392863" y="649288"/>
            <a:ext cx="1108075" cy="331787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6" name="Chevron 55"/>
          <p:cNvSpPr/>
          <p:nvPr/>
        </p:nvSpPr>
        <p:spPr>
          <a:xfrm>
            <a:off x="7042150" y="2060575"/>
            <a:ext cx="1584325" cy="668338"/>
          </a:xfrm>
          <a:prstGeom prst="chevron">
            <a:avLst/>
          </a:prstGeom>
          <a:solidFill>
            <a:schemeClr val="tx1">
              <a:lumMod val="75000"/>
              <a:lumOff val="25000"/>
            </a:schemeClr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>
                <a:solidFill>
                  <a:schemeClr val="bg1"/>
                </a:solidFill>
                <a:latin typeface="TH SarabunPSK" pitchFamily="34" charset="-34"/>
              </a:rPr>
              <a:t>SMART Village</a:t>
            </a:r>
          </a:p>
        </p:txBody>
      </p:sp>
      <p:cxnSp>
        <p:nvCxnSpPr>
          <p:cNvPr id="57" name="Elbow Connector 56"/>
          <p:cNvCxnSpPr>
            <a:stCxn id="26" idx="2"/>
            <a:endCxn id="56" idx="0"/>
          </p:cNvCxnSpPr>
          <p:nvPr/>
        </p:nvCxnSpPr>
        <p:spPr>
          <a:xfrm rot="16200000" flipH="1">
            <a:off x="6072188" y="465138"/>
            <a:ext cx="503237" cy="2687637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9256" idx="0"/>
            <a:endCxn id="56" idx="2"/>
          </p:cNvCxnSpPr>
          <p:nvPr/>
        </p:nvCxnSpPr>
        <p:spPr>
          <a:xfrm rot="5400000" flipH="1" flipV="1">
            <a:off x="3341688" y="398463"/>
            <a:ext cx="1995487" cy="6656387"/>
          </a:xfrm>
          <a:prstGeom prst="bentConnector3">
            <a:avLst>
              <a:gd name="adj1" fmla="val 8832"/>
            </a:avLst>
          </a:prstGeom>
          <a:ln w="19050">
            <a:solidFill>
              <a:schemeClr val="tx1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256" name="Chevron 62"/>
          <p:cNvSpPr>
            <a:spLocks noChangeArrowheads="1"/>
          </p:cNvSpPr>
          <p:nvPr/>
        </p:nvSpPr>
        <p:spPr bwMode="auto">
          <a:xfrm>
            <a:off x="200025" y="4724400"/>
            <a:ext cx="2089150" cy="936625"/>
          </a:xfrm>
          <a:prstGeom prst="chevron">
            <a:avLst>
              <a:gd name="adj" fmla="val 49980"/>
            </a:avLst>
          </a:prstGeom>
          <a:ln>
            <a:headEnd/>
            <a:tailEnd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latin typeface="TH SarabunPSK" pitchFamily="34" charset="-34"/>
              </a:rPr>
              <a:t>S : Specific</a:t>
            </a:r>
          </a:p>
          <a:p>
            <a:pPr algn="ctr">
              <a:defRPr/>
            </a:pPr>
            <a:r>
              <a:rPr lang="th-TH" sz="1600" b="1" dirty="0">
                <a:latin typeface="TH SarabunPSK" pitchFamily="34" charset="-34"/>
              </a:rPr>
              <a:t>เป้าหมายชัดเจน </a:t>
            </a:r>
          </a:p>
          <a:p>
            <a:pPr algn="ctr">
              <a:defRPr/>
            </a:pPr>
            <a:r>
              <a:rPr lang="th-TH" sz="1600" b="1" dirty="0">
                <a:latin typeface="TH SarabunPSK" pitchFamily="34" charset="-34"/>
              </a:rPr>
              <a:t>เข้าใจตัวตน</a:t>
            </a:r>
          </a:p>
        </p:txBody>
      </p:sp>
      <p:sp>
        <p:nvSpPr>
          <p:cNvPr id="9257" name="Chevron 66"/>
          <p:cNvSpPr>
            <a:spLocks noChangeArrowheads="1"/>
          </p:cNvSpPr>
          <p:nvPr/>
        </p:nvSpPr>
        <p:spPr bwMode="auto">
          <a:xfrm>
            <a:off x="2000250" y="4724400"/>
            <a:ext cx="2089150" cy="936625"/>
          </a:xfrm>
          <a:prstGeom prst="chevron">
            <a:avLst>
              <a:gd name="adj" fmla="val 49990"/>
            </a:avLst>
          </a:prstGeom>
          <a:ln>
            <a:headEnd/>
            <a:tailEnd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latin typeface="TH SarabunPSK" pitchFamily="34" charset="-34"/>
              </a:rPr>
              <a:t>M : Mutuality</a:t>
            </a:r>
          </a:p>
          <a:p>
            <a:pPr algn="ctr">
              <a:defRPr/>
            </a:pPr>
            <a:r>
              <a:rPr lang="th-TH" sz="1600" b="1" dirty="0">
                <a:latin typeface="TH SarabunPSK" pitchFamily="34" charset="-34"/>
              </a:rPr>
              <a:t>ร่วมกันทำงานกับ</a:t>
            </a:r>
          </a:p>
          <a:p>
            <a:pPr algn="ctr">
              <a:defRPr/>
            </a:pPr>
            <a:r>
              <a:rPr lang="th-TH" sz="1600" b="1" dirty="0">
                <a:latin typeface="TH SarabunPSK" pitchFamily="34" charset="-34"/>
              </a:rPr>
              <a:t>ทุกภาคส่วน</a:t>
            </a:r>
          </a:p>
        </p:txBody>
      </p:sp>
      <p:sp>
        <p:nvSpPr>
          <p:cNvPr id="9258" name="Chevron 68"/>
          <p:cNvSpPr>
            <a:spLocks noChangeArrowheads="1"/>
          </p:cNvSpPr>
          <p:nvPr/>
        </p:nvSpPr>
        <p:spPr bwMode="auto">
          <a:xfrm>
            <a:off x="3800475" y="4724400"/>
            <a:ext cx="2157413" cy="936625"/>
          </a:xfrm>
          <a:prstGeom prst="chevron">
            <a:avLst>
              <a:gd name="adj" fmla="val 49981"/>
            </a:avLst>
          </a:prstGeom>
          <a:ln>
            <a:headEnd/>
            <a:tailEnd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latin typeface="TH SarabunPSK" pitchFamily="34" charset="-34"/>
              </a:rPr>
              <a:t>A : Area Base Collaborative</a:t>
            </a:r>
          </a:p>
          <a:p>
            <a:pPr algn="ctr">
              <a:defRPr/>
            </a:pPr>
            <a:r>
              <a:rPr lang="th-TH" sz="1600" b="1" dirty="0">
                <a:latin typeface="TH SarabunPSK" pitchFamily="34" charset="-34"/>
              </a:rPr>
              <a:t>ทำงานโดยยึดพื้นที่เป็นหลัก</a:t>
            </a:r>
          </a:p>
        </p:txBody>
      </p:sp>
      <p:sp>
        <p:nvSpPr>
          <p:cNvPr id="9259" name="Chevron 69"/>
          <p:cNvSpPr>
            <a:spLocks noChangeArrowheads="1"/>
          </p:cNvSpPr>
          <p:nvPr/>
        </p:nvSpPr>
        <p:spPr bwMode="auto">
          <a:xfrm>
            <a:off x="5673725" y="4724400"/>
            <a:ext cx="2232025" cy="936625"/>
          </a:xfrm>
          <a:prstGeom prst="chevron">
            <a:avLst>
              <a:gd name="adj" fmla="val 49967"/>
            </a:avLst>
          </a:prstGeom>
          <a:ln>
            <a:headEnd/>
            <a:tailEnd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latin typeface="TH SarabunPSK" pitchFamily="34" charset="-34"/>
              </a:rPr>
              <a:t>R : Responsibility</a:t>
            </a:r>
          </a:p>
          <a:p>
            <a:pPr algn="ctr">
              <a:defRPr/>
            </a:pPr>
            <a:r>
              <a:rPr lang="th-TH" sz="1600" b="1" dirty="0">
                <a:latin typeface="TH SarabunPSK" pitchFamily="34" charset="-34"/>
              </a:rPr>
              <a:t>รับผิดชอบต่อส่วนรวม</a:t>
            </a:r>
          </a:p>
        </p:txBody>
      </p:sp>
      <p:sp>
        <p:nvSpPr>
          <p:cNvPr id="9260" name="Chevron 70"/>
          <p:cNvSpPr>
            <a:spLocks noChangeArrowheads="1"/>
          </p:cNvSpPr>
          <p:nvPr/>
        </p:nvSpPr>
        <p:spPr bwMode="auto">
          <a:xfrm>
            <a:off x="7616825" y="4724400"/>
            <a:ext cx="2160588" cy="936625"/>
          </a:xfrm>
          <a:prstGeom prst="chevron">
            <a:avLst>
              <a:gd name="adj" fmla="val 49980"/>
            </a:avLst>
          </a:prstGeom>
          <a:ln>
            <a:headEnd/>
            <a:tailEnd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latin typeface="TH SarabunPSK" pitchFamily="34" charset="-34"/>
              </a:rPr>
              <a:t>T : Team Work</a:t>
            </a:r>
          </a:p>
          <a:p>
            <a:pPr algn="ctr">
              <a:defRPr/>
            </a:pPr>
            <a:r>
              <a:rPr lang="th-TH" sz="1600" b="1" dirty="0">
                <a:latin typeface="TH SarabunPSK" pitchFamily="34" charset="-34"/>
              </a:rPr>
              <a:t>ทำงานเป็นทีม</a:t>
            </a:r>
          </a:p>
          <a:p>
            <a:pPr algn="ctr">
              <a:defRPr/>
            </a:pPr>
            <a:r>
              <a:rPr lang="th-TH" sz="1600" b="1" dirty="0">
                <a:latin typeface="TH SarabunPSK" pitchFamily="34" charset="-34"/>
              </a:rPr>
              <a:t> สามัคคีปรองดอง</a:t>
            </a:r>
          </a:p>
        </p:txBody>
      </p:sp>
      <p:cxnSp>
        <p:nvCxnSpPr>
          <p:cNvPr id="72" name="Elbow Connector 71"/>
          <p:cNvCxnSpPr>
            <a:stCxn id="9257" idx="0"/>
            <a:endCxn id="56" idx="2"/>
          </p:cNvCxnSpPr>
          <p:nvPr/>
        </p:nvCxnSpPr>
        <p:spPr>
          <a:xfrm rot="5400000" flipH="1" flipV="1">
            <a:off x="4241800" y="1298576"/>
            <a:ext cx="1995487" cy="4856162"/>
          </a:xfrm>
          <a:prstGeom prst="bentConnector3">
            <a:avLst>
              <a:gd name="adj1" fmla="val 8587"/>
            </a:avLst>
          </a:prstGeom>
          <a:ln w="19050">
            <a:solidFill>
              <a:schemeClr val="tx1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5" name="Elbow Connector 74"/>
          <p:cNvCxnSpPr>
            <a:stCxn id="9258" idx="0"/>
            <a:endCxn id="56" idx="2"/>
          </p:cNvCxnSpPr>
          <p:nvPr/>
        </p:nvCxnSpPr>
        <p:spPr>
          <a:xfrm rot="5400000" flipH="1" flipV="1">
            <a:off x="5158581" y="2215357"/>
            <a:ext cx="1995487" cy="3022600"/>
          </a:xfrm>
          <a:prstGeom prst="bentConnector3">
            <a:avLst>
              <a:gd name="adj1" fmla="val 8587"/>
            </a:avLst>
          </a:prstGeom>
          <a:ln w="19050">
            <a:solidFill>
              <a:schemeClr val="tx1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8" name="Elbow Connector 77"/>
          <p:cNvCxnSpPr>
            <a:stCxn id="9259" idx="0"/>
            <a:endCxn id="56" idx="2"/>
          </p:cNvCxnSpPr>
          <p:nvPr/>
        </p:nvCxnSpPr>
        <p:spPr>
          <a:xfrm rot="5400000" flipH="1" flipV="1">
            <a:off x="6114256" y="3171032"/>
            <a:ext cx="1995487" cy="1111250"/>
          </a:xfrm>
          <a:prstGeom prst="bentConnector3">
            <a:avLst>
              <a:gd name="adj1" fmla="val 8387"/>
            </a:avLst>
          </a:prstGeom>
          <a:ln w="19050">
            <a:solidFill>
              <a:schemeClr val="tx1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1" name="Elbow Connector 80"/>
          <p:cNvCxnSpPr>
            <a:stCxn id="9260" idx="0"/>
            <a:endCxn id="56" idx="2"/>
          </p:cNvCxnSpPr>
          <p:nvPr/>
        </p:nvCxnSpPr>
        <p:spPr>
          <a:xfrm rot="16200000" flipV="1">
            <a:off x="7067550" y="3328988"/>
            <a:ext cx="1995487" cy="795338"/>
          </a:xfrm>
          <a:prstGeom prst="bentConnector3">
            <a:avLst>
              <a:gd name="adj1" fmla="val 8587"/>
            </a:avLst>
          </a:prstGeom>
          <a:ln w="19050">
            <a:solidFill>
              <a:schemeClr val="tx1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3027363" y="5805488"/>
            <a:ext cx="3241675" cy="792162"/>
          </a:xfrm>
          <a:prstGeom prst="rect">
            <a:avLst/>
          </a:prstGeom>
          <a:solidFill>
            <a:schemeClr val="accent5">
              <a:lumMod val="5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1400" b="1" dirty="0">
                <a:solidFill>
                  <a:schemeClr val="tx1"/>
                </a:solidFill>
                <a:latin typeface="TH SarabunPSK" pitchFamily="34" charset="-34"/>
              </a:rPr>
              <a:t>อำเภอนำร่องตามเขต ผตปค. 18 เขตๆ ละ 3 อำเภอ </a:t>
            </a:r>
          </a:p>
          <a:p>
            <a:pPr algn="ctr">
              <a:defRPr/>
            </a:pPr>
            <a:r>
              <a:rPr lang="th-TH" sz="1400" b="1" dirty="0">
                <a:solidFill>
                  <a:schemeClr val="tx1"/>
                </a:solidFill>
                <a:latin typeface="TH SarabunPSK" pitchFamily="34" charset="-34"/>
              </a:rPr>
              <a:t>รวม 54 อำเภอ</a:t>
            </a:r>
          </a:p>
        </p:txBody>
      </p:sp>
      <p:cxnSp>
        <p:nvCxnSpPr>
          <p:cNvPr id="59" name="Elbow Connector 58"/>
          <p:cNvCxnSpPr>
            <a:stCxn id="9256" idx="2"/>
            <a:endCxn id="58" idx="1"/>
          </p:cNvCxnSpPr>
          <p:nvPr/>
        </p:nvCxnSpPr>
        <p:spPr>
          <a:xfrm rot="16200000" flipH="1">
            <a:off x="1749426" y="4922837"/>
            <a:ext cx="539750" cy="2016125"/>
          </a:xfrm>
          <a:prstGeom prst="bentConnector2">
            <a:avLst/>
          </a:prstGeom>
          <a:ln w="19050">
            <a:solidFill>
              <a:schemeClr val="tx1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1" name="Elbow Connector 60"/>
          <p:cNvCxnSpPr>
            <a:stCxn id="9257" idx="2"/>
            <a:endCxn id="58" idx="1"/>
          </p:cNvCxnSpPr>
          <p:nvPr/>
        </p:nvCxnSpPr>
        <p:spPr>
          <a:xfrm rot="16200000" flipH="1">
            <a:off x="2649538" y="5822950"/>
            <a:ext cx="539750" cy="215900"/>
          </a:xfrm>
          <a:prstGeom prst="bentConnector2">
            <a:avLst/>
          </a:prstGeom>
          <a:ln w="19050">
            <a:solidFill>
              <a:schemeClr val="tx1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4" name="Elbow Connector 63"/>
          <p:cNvCxnSpPr>
            <a:stCxn id="9259" idx="2"/>
            <a:endCxn id="58" idx="3"/>
          </p:cNvCxnSpPr>
          <p:nvPr/>
        </p:nvCxnSpPr>
        <p:spPr>
          <a:xfrm rot="5400000">
            <a:off x="6142832" y="5787231"/>
            <a:ext cx="539750" cy="287337"/>
          </a:xfrm>
          <a:prstGeom prst="bentConnector2">
            <a:avLst/>
          </a:prstGeom>
          <a:ln w="19050">
            <a:solidFill>
              <a:schemeClr val="tx1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6" name="Elbow Connector 65"/>
          <p:cNvCxnSpPr>
            <a:stCxn id="58" idx="3"/>
            <a:endCxn id="9260" idx="2"/>
          </p:cNvCxnSpPr>
          <p:nvPr/>
        </p:nvCxnSpPr>
        <p:spPr>
          <a:xfrm flipV="1">
            <a:off x="6269038" y="5661025"/>
            <a:ext cx="2193925" cy="539750"/>
          </a:xfrm>
          <a:prstGeom prst="bentConnector2">
            <a:avLst/>
          </a:prstGeom>
          <a:ln w="19050">
            <a:solidFill>
              <a:schemeClr val="tx1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58" idx="0"/>
            <a:endCxn id="9258" idx="2"/>
          </p:cNvCxnSpPr>
          <p:nvPr/>
        </p:nvCxnSpPr>
        <p:spPr>
          <a:xfrm flipH="1" flipV="1">
            <a:off x="4645025" y="5661025"/>
            <a:ext cx="3175" cy="1444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ounded Rectangle 86"/>
          <p:cNvSpPr/>
          <p:nvPr/>
        </p:nvSpPr>
        <p:spPr>
          <a:xfrm>
            <a:off x="6248400" y="688975"/>
            <a:ext cx="901700" cy="363538"/>
          </a:xfrm>
          <a:prstGeom prst="round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600">
                <a:solidFill>
                  <a:schemeClr val="tx1"/>
                </a:solidFill>
                <a:latin typeface="TH SarabunPSK" pitchFamily="34" charset="-34"/>
              </a:rPr>
              <a:t>พี่เลี้ยง</a:t>
            </a:r>
          </a:p>
        </p:txBody>
      </p:sp>
      <p:sp>
        <p:nvSpPr>
          <p:cNvPr id="146" name="6-Point Star 145"/>
          <p:cNvSpPr/>
          <p:nvPr/>
        </p:nvSpPr>
        <p:spPr>
          <a:xfrm>
            <a:off x="8624888" y="1887538"/>
            <a:ext cx="1065212" cy="1030287"/>
          </a:xfrm>
          <a:prstGeom prst="star6">
            <a:avLst/>
          </a:prstGeom>
          <a:solidFill>
            <a:srgbClr val="0070C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600" b="1" dirty="0">
                <a:solidFill>
                  <a:schemeClr val="bg1"/>
                </a:solidFill>
                <a:latin typeface="TH SarabunPSK" pitchFamily="34" charset="-34"/>
              </a:rPr>
              <a:t>หมู่บ้านเข้มแข็ง</a:t>
            </a:r>
            <a:endParaRPr lang="en-US" sz="1600" b="1" dirty="0">
              <a:solidFill>
                <a:schemeClr val="bg1"/>
              </a:solidFill>
              <a:latin typeface="TH SarabunPSK" pitchFamily="34" charset="-34"/>
            </a:endParaRPr>
          </a:p>
        </p:txBody>
      </p:sp>
      <p:sp>
        <p:nvSpPr>
          <p:cNvPr id="157" name="Up Arrow 156"/>
          <p:cNvSpPr/>
          <p:nvPr/>
        </p:nvSpPr>
        <p:spPr>
          <a:xfrm>
            <a:off x="8669338" y="2997200"/>
            <a:ext cx="977900" cy="792163"/>
          </a:xfrm>
          <a:prstGeom prst="upArrow">
            <a:avLst>
              <a:gd name="adj1" fmla="val 79144"/>
              <a:gd name="adj2" fmla="val 52486"/>
            </a:avLst>
          </a:prstGeom>
          <a:solidFill>
            <a:schemeClr val="bg1">
              <a:lumMod val="95000"/>
              <a:lumOff val="5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1200" b="1" dirty="0">
                <a:solidFill>
                  <a:schemeClr val="tx1"/>
                </a:solidFill>
                <a:latin typeface="TH SarabunPSK" pitchFamily="34" charset="-34"/>
              </a:rPr>
              <a:t>ใช้แผนฯ เป็นเคริ่องมือ</a:t>
            </a:r>
            <a:endParaRPr lang="en-US" sz="1200" b="1" dirty="0">
              <a:solidFill>
                <a:schemeClr val="tx1"/>
              </a:solidFill>
              <a:latin typeface="TH SarabunPSK" pitchFamily="34" charset="-34"/>
            </a:endParaRPr>
          </a:p>
        </p:txBody>
      </p:sp>
      <p:sp>
        <p:nvSpPr>
          <p:cNvPr id="65" name="Right Arrow 64"/>
          <p:cNvSpPr/>
          <p:nvPr/>
        </p:nvSpPr>
        <p:spPr>
          <a:xfrm>
            <a:off x="200025" y="2068513"/>
            <a:ext cx="1260475" cy="639762"/>
          </a:xfrm>
          <a:prstGeom prst="rightArrow">
            <a:avLst>
              <a:gd name="adj1" fmla="val 53176"/>
              <a:gd name="adj2" fmla="val 62707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600" b="1" dirty="0">
                <a:solidFill>
                  <a:schemeClr val="bg1"/>
                </a:solidFill>
                <a:latin typeface="TH SarabunPSK" pitchFamily="34" charset="-34"/>
              </a:rPr>
              <a:t>พัฒนาคน</a:t>
            </a:r>
            <a:endParaRPr lang="en-US" sz="1600" b="1" dirty="0">
              <a:solidFill>
                <a:schemeClr val="bg1"/>
              </a:solidFill>
              <a:latin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2919413" y="188913"/>
            <a:ext cx="4265612" cy="93662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th-TH" sz="2400" b="1" dirty="0" smtClean="0">
                <a:solidFill>
                  <a:schemeClr val="bg1"/>
                </a:solidFill>
                <a:latin typeface="TH SarabunPSK" pitchFamily="34" charset="-34"/>
                <a:cs typeface="+mn-cs"/>
              </a:rPr>
              <a:t>รวมพลังปกครองขับเคลื่อน </a:t>
            </a:r>
            <a:r>
              <a:rPr lang="th-TH" sz="2400" b="1" dirty="0" smtClean="0">
                <a:solidFill>
                  <a:schemeClr val="bg1"/>
                </a:solidFill>
                <a:latin typeface="TH SarabunPSK" pitchFamily="34" charset="-34"/>
                <a:cs typeface="+mn-cs"/>
              </a:rPr>
              <a:t>กม.            </a:t>
            </a:r>
            <a:r>
              <a:rPr lang="th-TH" sz="2400" b="1" dirty="0" smtClean="0">
                <a:solidFill>
                  <a:schemeClr val="bg1"/>
                </a:solidFill>
                <a:latin typeface="TH SarabunPSK" pitchFamily="34" charset="-34"/>
                <a:cs typeface="+mn-cs"/>
              </a:rPr>
              <a:t>อย่างต่อเนื่องและเป็นรูปธรรม </a:t>
            </a:r>
            <a:endParaRPr lang="en-US" sz="2400" b="1" dirty="0" smtClean="0">
              <a:solidFill>
                <a:schemeClr val="bg1"/>
              </a:solidFill>
              <a:latin typeface="TH SarabunPSK" pitchFamily="34" charset="-34"/>
              <a:cs typeface="+mn-cs"/>
            </a:endParaRPr>
          </a:p>
        </p:txBody>
      </p:sp>
      <p:sp>
        <p:nvSpPr>
          <p:cNvPr id="30" name="Snip and Round Single Corner Rectangle 29"/>
          <p:cNvSpPr/>
          <p:nvPr/>
        </p:nvSpPr>
        <p:spPr>
          <a:xfrm>
            <a:off x="2865438" y="1608138"/>
            <a:ext cx="2579687" cy="936625"/>
          </a:xfrm>
          <a:prstGeom prst="snip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800" b="1" dirty="0">
                <a:solidFill>
                  <a:schemeClr val="bg1"/>
                </a:solidFill>
                <a:latin typeface="TH SarabunPSK" pitchFamily="34" charset="-34"/>
              </a:rPr>
              <a:t>ประสานสำนัก/กองต่างๆ ให้ใช้ กม. ในการดำเนินงานภารกิจ      ที่ลงไปในหมู่บ้านทุกภารกิจ</a:t>
            </a:r>
          </a:p>
        </p:txBody>
      </p:sp>
      <p:sp>
        <p:nvSpPr>
          <p:cNvPr id="48" name="Snip and Round Single Corner Rectangle 47"/>
          <p:cNvSpPr/>
          <p:nvPr/>
        </p:nvSpPr>
        <p:spPr>
          <a:xfrm>
            <a:off x="5524504" y="1643050"/>
            <a:ext cx="2424133" cy="942975"/>
          </a:xfrm>
          <a:prstGeom prst="snip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800" b="1" dirty="0">
                <a:solidFill>
                  <a:schemeClr val="bg1"/>
                </a:solidFill>
                <a:latin typeface="TH SarabunPSK" pitchFamily="34" charset="-34"/>
              </a:rPr>
              <a:t>  มีการประเมินผลงานด้าน กม. ในการประกวดผลงานของบุคลากร</a:t>
            </a:r>
            <a:r>
              <a:rPr lang="th-TH" sz="1800" b="1" dirty="0" smtClean="0">
                <a:solidFill>
                  <a:schemeClr val="bg1"/>
                </a:solidFill>
                <a:latin typeface="TH SarabunPSK" pitchFamily="34" charset="-34"/>
              </a:rPr>
              <a:t>กรมการปกครอง</a:t>
            </a:r>
            <a:endParaRPr lang="th-TH" sz="1800" b="1" dirty="0">
              <a:solidFill>
                <a:schemeClr val="bg1"/>
              </a:solidFill>
              <a:latin typeface="TH SarabunPSK" pitchFamily="34" charset="-34"/>
            </a:endParaRPr>
          </a:p>
        </p:txBody>
      </p:sp>
      <p:cxnSp>
        <p:nvCxnSpPr>
          <p:cNvPr id="45" name="Elbow Connector 44"/>
          <p:cNvCxnSpPr>
            <a:stCxn id="26" idx="2"/>
            <a:endCxn id="48" idx="3"/>
          </p:cNvCxnSpPr>
          <p:nvPr/>
        </p:nvCxnSpPr>
        <p:spPr>
          <a:xfrm rot="16200000" flipH="1">
            <a:off x="5635639" y="542118"/>
            <a:ext cx="517512" cy="1684352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9" name="Snip and Round Single Corner Rectangle 48"/>
          <p:cNvSpPr/>
          <p:nvPr/>
        </p:nvSpPr>
        <p:spPr>
          <a:xfrm>
            <a:off x="57150" y="1598613"/>
            <a:ext cx="2736850" cy="942975"/>
          </a:xfrm>
          <a:prstGeom prst="snip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800" b="1" dirty="0">
                <a:solidFill>
                  <a:schemeClr val="bg1"/>
                </a:solidFill>
                <a:latin typeface="TH SarabunPSK" pitchFamily="34" charset="-34"/>
              </a:rPr>
              <a:t>บรรจุวิชาเกี่ยวกับการขับเคลื่อน กม. ในหลักสูตรการอบรมต่างๆ</a:t>
            </a:r>
          </a:p>
        </p:txBody>
      </p:sp>
      <p:cxnSp>
        <p:nvCxnSpPr>
          <p:cNvPr id="56" name="Elbow Connector 55"/>
          <p:cNvCxnSpPr>
            <a:stCxn id="26" idx="2"/>
            <a:endCxn id="49" idx="3"/>
          </p:cNvCxnSpPr>
          <p:nvPr/>
        </p:nvCxnSpPr>
        <p:spPr>
          <a:xfrm rot="5400000">
            <a:off x="3002756" y="-451643"/>
            <a:ext cx="473075" cy="3627438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4" name="Flowchart: Document 53"/>
          <p:cNvSpPr/>
          <p:nvPr/>
        </p:nvSpPr>
        <p:spPr>
          <a:xfrm>
            <a:off x="5529263" y="3327400"/>
            <a:ext cx="2311400" cy="1541463"/>
          </a:xfrm>
          <a:prstGeom prst="flowChartDocumen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th-TH" sz="1800" b="1" dirty="0">
                <a:solidFill>
                  <a:schemeClr val="tx1"/>
                </a:solidFill>
                <a:latin typeface="TH SarabunPSK" pitchFamily="34" charset="-34"/>
              </a:rPr>
              <a:t>1. </a:t>
            </a:r>
            <a:r>
              <a:rPr lang="th-TH" sz="1800" b="1" dirty="0">
                <a:latin typeface="TH SarabunPSK" pitchFamily="34" charset="-34"/>
              </a:rPr>
              <a:t>นายอำเภอแหวนเพชร</a:t>
            </a:r>
            <a:endParaRPr lang="th-TH" sz="1800" b="1" dirty="0">
              <a:solidFill>
                <a:schemeClr val="tx1"/>
              </a:solidFill>
              <a:latin typeface="TH SarabunPSK" pitchFamily="34" charset="-34"/>
            </a:endParaRPr>
          </a:p>
          <a:p>
            <a:pPr>
              <a:defRPr/>
            </a:pPr>
            <a:r>
              <a:rPr lang="th-TH" sz="1800" b="1" dirty="0">
                <a:solidFill>
                  <a:schemeClr val="tx1"/>
                </a:solidFill>
                <a:latin typeface="TH SarabunPSK" pitchFamily="34" charset="-34"/>
              </a:rPr>
              <a:t>2. </a:t>
            </a:r>
            <a:r>
              <a:rPr lang="th-TH" sz="1800" b="1" dirty="0">
                <a:latin typeface="TH SarabunPSK" pitchFamily="34" charset="-34"/>
              </a:rPr>
              <a:t>ปลัดอำเภอแหวนทองคำ</a:t>
            </a:r>
            <a:endParaRPr lang="th-TH" sz="1800" b="1" dirty="0">
              <a:solidFill>
                <a:schemeClr val="tx1"/>
              </a:solidFill>
              <a:latin typeface="TH SarabunPSK" pitchFamily="34" charset="-34"/>
            </a:endParaRPr>
          </a:p>
          <a:p>
            <a:pPr>
              <a:defRPr/>
            </a:pPr>
            <a:r>
              <a:rPr lang="th-TH" sz="1800" b="1" dirty="0">
                <a:solidFill>
                  <a:schemeClr val="tx1"/>
                </a:solidFill>
                <a:latin typeface="TH SarabunPSK" pitchFamily="34" charset="-34"/>
              </a:rPr>
              <a:t>3. </a:t>
            </a:r>
            <a:r>
              <a:rPr lang="th-TH" sz="1800" b="1" dirty="0">
                <a:latin typeface="TH SarabunPSK" pitchFamily="34" charset="-34"/>
              </a:rPr>
              <a:t>กำนัน ผู้ใหญ่บ้าน ยอดเยี่ยม</a:t>
            </a:r>
            <a:endParaRPr lang="th-TH" sz="1800" b="1" dirty="0">
              <a:solidFill>
                <a:schemeClr val="tx1"/>
              </a:solidFill>
              <a:latin typeface="TH SarabunPSK" pitchFamily="34" charset="-34"/>
            </a:endParaRPr>
          </a:p>
          <a:p>
            <a:pPr algn="ctr">
              <a:defRPr/>
            </a:pPr>
            <a:r>
              <a:rPr lang="th-TH" sz="1800" b="1" dirty="0">
                <a:latin typeface="TH SarabunPSK" pitchFamily="34" charset="-34"/>
              </a:rPr>
              <a:t>ฯลฯ</a:t>
            </a:r>
          </a:p>
        </p:txBody>
      </p:sp>
      <p:sp>
        <p:nvSpPr>
          <p:cNvPr id="55" name="Down Arrow 54"/>
          <p:cNvSpPr/>
          <p:nvPr/>
        </p:nvSpPr>
        <p:spPr>
          <a:xfrm>
            <a:off x="6248400" y="2606675"/>
            <a:ext cx="941388" cy="576263"/>
          </a:xfrm>
          <a:prstGeom prst="downArrow">
            <a:avLst>
              <a:gd name="adj1" fmla="val 61719"/>
              <a:gd name="adj2" fmla="val 51728"/>
            </a:avLst>
          </a:prstGeom>
          <a:solidFill>
            <a:srgbClr val="7030A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100" b="1" dirty="0">
                <a:latin typeface="TH Sarabun New" pitchFamily="34" charset="-34"/>
              </a:rPr>
              <a:t>แนวทาง</a:t>
            </a:r>
            <a:endParaRPr lang="en-US" sz="1100" b="1" dirty="0">
              <a:latin typeface="TH Sarabun New" pitchFamily="34" charset="-34"/>
            </a:endParaRPr>
          </a:p>
        </p:txBody>
      </p:sp>
      <p:sp>
        <p:nvSpPr>
          <p:cNvPr id="57" name="Flowchart: Document 56"/>
          <p:cNvSpPr/>
          <p:nvPr/>
        </p:nvSpPr>
        <p:spPr>
          <a:xfrm>
            <a:off x="2876550" y="3327400"/>
            <a:ext cx="2568575" cy="2122488"/>
          </a:xfrm>
          <a:prstGeom prst="flowChartDocumen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th-TH" sz="1800" b="1" dirty="0">
                <a:solidFill>
                  <a:schemeClr val="tx1"/>
                </a:solidFill>
                <a:latin typeface="TH SarabunPSK" pitchFamily="34" charset="-34"/>
              </a:rPr>
              <a:t>1. </a:t>
            </a:r>
            <a:r>
              <a:rPr lang="th-TH" sz="1800" b="1" dirty="0">
                <a:latin typeface="TH SarabunPSK" pitchFamily="34" charset="-34"/>
              </a:rPr>
              <a:t>การไกล่เกลี่ยประนอมข้อพิพาท</a:t>
            </a:r>
            <a:r>
              <a:rPr lang="th-TH" sz="1800" b="1" dirty="0">
                <a:solidFill>
                  <a:schemeClr val="tx1"/>
                </a:solidFill>
                <a:latin typeface="TH SarabunPSK" pitchFamily="34" charset="-34"/>
              </a:rPr>
              <a:t> </a:t>
            </a:r>
          </a:p>
          <a:p>
            <a:pPr>
              <a:defRPr/>
            </a:pPr>
            <a:r>
              <a:rPr lang="th-TH" sz="1800" b="1" dirty="0">
                <a:solidFill>
                  <a:schemeClr val="tx1"/>
                </a:solidFill>
                <a:latin typeface="TH SarabunPSK" pitchFamily="34" charset="-34"/>
              </a:rPr>
              <a:t>2. </a:t>
            </a:r>
            <a:r>
              <a:rPr lang="th-TH" sz="1800" b="1" dirty="0">
                <a:latin typeface="TH SarabunPSK" pitchFamily="34" charset="-34"/>
              </a:rPr>
              <a:t>งานนโยบายของรัฐบาล เช่น   </a:t>
            </a:r>
          </a:p>
          <a:p>
            <a:pPr>
              <a:defRPr/>
            </a:pPr>
            <a:r>
              <a:rPr lang="th-TH" sz="1800" b="1" dirty="0">
                <a:latin typeface="TH SarabunPSK" pitchFamily="34" charset="-34"/>
              </a:rPr>
              <a:t>   การรับจำนำข้าว </a:t>
            </a:r>
            <a:r>
              <a:rPr lang="en-US" sz="1800" b="1" dirty="0">
                <a:latin typeface="TH SarabunPSK" pitchFamily="34" charset="-34"/>
              </a:rPr>
              <a:t>,SML </a:t>
            </a:r>
            <a:r>
              <a:rPr lang="th-TH" sz="1800" b="1" dirty="0">
                <a:latin typeface="TH SarabunPSK" pitchFamily="34" charset="-34"/>
              </a:rPr>
              <a:t>ฯลฯ</a:t>
            </a:r>
            <a:endParaRPr lang="th-TH" sz="1800" b="1" dirty="0">
              <a:solidFill>
                <a:schemeClr val="tx1"/>
              </a:solidFill>
              <a:latin typeface="TH SarabunPSK" pitchFamily="34" charset="-34"/>
            </a:endParaRPr>
          </a:p>
          <a:p>
            <a:pPr>
              <a:defRPr/>
            </a:pPr>
            <a:r>
              <a:rPr lang="th-TH" sz="1800" b="1" dirty="0">
                <a:solidFill>
                  <a:schemeClr val="tx1"/>
                </a:solidFill>
                <a:latin typeface="TH SarabunPSK" pitchFamily="34" charset="-34"/>
              </a:rPr>
              <a:t>3. </a:t>
            </a:r>
            <a:r>
              <a:rPr lang="th-TH" sz="1800" b="1" dirty="0">
                <a:latin typeface="TH SarabunPSK" pitchFamily="34" charset="-34"/>
              </a:rPr>
              <a:t>การแก้ไขปัญหาในพื้นที่ จชต.</a:t>
            </a:r>
          </a:p>
          <a:p>
            <a:pPr algn="ctr">
              <a:defRPr/>
            </a:pPr>
            <a:r>
              <a:rPr lang="th-TH" sz="1800" b="1" dirty="0">
                <a:latin typeface="TH SarabunPSK" pitchFamily="34" charset="-34"/>
              </a:rPr>
              <a:t>ฯลฯ</a:t>
            </a:r>
          </a:p>
        </p:txBody>
      </p:sp>
      <p:sp>
        <p:nvSpPr>
          <p:cNvPr id="58" name="Down Arrow 57"/>
          <p:cNvSpPr/>
          <p:nvPr/>
        </p:nvSpPr>
        <p:spPr>
          <a:xfrm>
            <a:off x="3729038" y="2606675"/>
            <a:ext cx="900112" cy="576263"/>
          </a:xfrm>
          <a:prstGeom prst="downArrow">
            <a:avLst>
              <a:gd name="adj1" fmla="val 61719"/>
              <a:gd name="adj2" fmla="val 51728"/>
            </a:avLst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100" b="1" dirty="0">
                <a:latin typeface="TH Sarabun New" pitchFamily="34" charset="-34"/>
              </a:rPr>
              <a:t>แนวทาง</a:t>
            </a:r>
            <a:endParaRPr lang="en-US" sz="1100" b="1" dirty="0">
              <a:latin typeface="TH Sarabun New" pitchFamily="34" charset="-34"/>
            </a:endParaRPr>
          </a:p>
        </p:txBody>
      </p:sp>
      <p:sp>
        <p:nvSpPr>
          <p:cNvPr id="59" name="Flowchart: Document 58"/>
          <p:cNvSpPr/>
          <p:nvPr/>
        </p:nvSpPr>
        <p:spPr>
          <a:xfrm>
            <a:off x="57150" y="3327400"/>
            <a:ext cx="2736850" cy="2122488"/>
          </a:xfrm>
          <a:prstGeom prst="flowChartDocumen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th-TH" sz="1800" b="1" dirty="0">
                <a:solidFill>
                  <a:schemeClr val="tx1"/>
                </a:solidFill>
                <a:latin typeface="TH SarabunPSK" pitchFamily="34" charset="-34"/>
              </a:rPr>
              <a:t>1. </a:t>
            </a:r>
            <a:r>
              <a:rPr lang="th-TH" sz="1800" b="1" dirty="0">
                <a:latin typeface="TH SarabunPSK" pitchFamily="34" charset="-34"/>
              </a:rPr>
              <a:t>หลักสูตรนักเรียนนายอำเภอ</a:t>
            </a:r>
            <a:endParaRPr lang="th-TH" sz="1800" b="1" dirty="0">
              <a:solidFill>
                <a:schemeClr val="tx1"/>
              </a:solidFill>
              <a:latin typeface="TH SarabunPSK" pitchFamily="34" charset="-34"/>
            </a:endParaRPr>
          </a:p>
          <a:p>
            <a:pPr>
              <a:defRPr/>
            </a:pPr>
            <a:r>
              <a:rPr lang="th-TH" sz="1800" b="1" dirty="0">
                <a:solidFill>
                  <a:schemeClr val="tx1"/>
                </a:solidFill>
                <a:latin typeface="TH SarabunPSK" pitchFamily="34" charset="-34"/>
              </a:rPr>
              <a:t>2. </a:t>
            </a:r>
            <a:r>
              <a:rPr lang="th-TH" sz="1800" b="1" dirty="0">
                <a:latin typeface="TH SarabunPSK" pitchFamily="34" charset="-34"/>
              </a:rPr>
              <a:t>หลักสูตรปลัดอำเภอ</a:t>
            </a:r>
          </a:p>
          <a:p>
            <a:pPr>
              <a:defRPr/>
            </a:pPr>
            <a:r>
              <a:rPr lang="th-TH" sz="1800" b="1" dirty="0">
                <a:solidFill>
                  <a:schemeClr val="tx1"/>
                </a:solidFill>
                <a:latin typeface="TH SarabunPSK" pitchFamily="34" charset="-34"/>
              </a:rPr>
              <a:t>3. </a:t>
            </a:r>
            <a:r>
              <a:rPr lang="th-TH" sz="1800" b="1" dirty="0">
                <a:latin typeface="TH SarabunPSK" pitchFamily="34" charset="-34"/>
              </a:rPr>
              <a:t>การอบรมพัฒนาศักยภาพบุคลากร </a:t>
            </a:r>
          </a:p>
          <a:p>
            <a:pPr>
              <a:defRPr/>
            </a:pPr>
            <a:r>
              <a:rPr lang="th-TH" sz="1800" b="1" dirty="0">
                <a:latin typeface="TH SarabunPSK" pitchFamily="34" charset="-34"/>
              </a:rPr>
              <a:t>   ของสำนัก/กอง/จังหวัด</a:t>
            </a:r>
            <a:endParaRPr lang="th-TH" sz="1800" b="1" dirty="0">
              <a:solidFill>
                <a:schemeClr val="tx1"/>
              </a:solidFill>
              <a:latin typeface="TH SarabunPSK" pitchFamily="34" charset="-34"/>
            </a:endParaRPr>
          </a:p>
          <a:p>
            <a:pPr>
              <a:defRPr/>
            </a:pPr>
            <a:r>
              <a:rPr lang="th-TH" sz="1800" b="1" dirty="0">
                <a:solidFill>
                  <a:schemeClr val="tx1"/>
                </a:solidFill>
                <a:latin typeface="TH SarabunPSK" pitchFamily="34" charset="-34"/>
              </a:rPr>
              <a:t>4. </a:t>
            </a:r>
            <a:r>
              <a:rPr lang="th-TH" sz="1800" b="1" dirty="0">
                <a:latin typeface="TH SarabunPSK" pitchFamily="34" charset="-34"/>
              </a:rPr>
              <a:t>การมอบนโยบายของสำนัก/กอง </a:t>
            </a:r>
          </a:p>
          <a:p>
            <a:pPr algn="ctr">
              <a:defRPr/>
            </a:pPr>
            <a:r>
              <a:rPr lang="th-TH" sz="1800" b="1" dirty="0">
                <a:latin typeface="TH SarabunPSK" pitchFamily="34" charset="-34"/>
              </a:rPr>
              <a:t>ฯลฯ</a:t>
            </a:r>
          </a:p>
        </p:txBody>
      </p:sp>
      <p:sp>
        <p:nvSpPr>
          <p:cNvPr id="60" name="Down Arrow 59"/>
          <p:cNvSpPr/>
          <p:nvPr/>
        </p:nvSpPr>
        <p:spPr>
          <a:xfrm>
            <a:off x="993775" y="2606675"/>
            <a:ext cx="900113" cy="576263"/>
          </a:xfrm>
          <a:prstGeom prst="downArrow">
            <a:avLst>
              <a:gd name="adj1" fmla="val 61719"/>
              <a:gd name="adj2" fmla="val 51728"/>
            </a:avLst>
          </a:prstGeom>
          <a:solidFill>
            <a:srgbClr val="FF0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100" b="1" dirty="0">
                <a:latin typeface="TH Sarabun New" pitchFamily="34" charset="-34"/>
              </a:rPr>
              <a:t>แนวทาง</a:t>
            </a:r>
            <a:endParaRPr lang="en-US" sz="1100" b="1" dirty="0">
              <a:latin typeface="TH Sarabun New" pitchFamily="34" charset="-34"/>
            </a:endParaRPr>
          </a:p>
        </p:txBody>
      </p:sp>
      <p:cxnSp>
        <p:nvCxnSpPr>
          <p:cNvPr id="69" name="Elbow Connector 68"/>
          <p:cNvCxnSpPr>
            <a:stCxn id="26" idx="2"/>
            <a:endCxn id="30" idx="3"/>
          </p:cNvCxnSpPr>
          <p:nvPr/>
        </p:nvCxnSpPr>
        <p:spPr>
          <a:xfrm rot="5400000">
            <a:off x="4362451" y="917575"/>
            <a:ext cx="482600" cy="898525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Snip and Round Single Corner Rectangle 18"/>
          <p:cNvSpPr/>
          <p:nvPr/>
        </p:nvSpPr>
        <p:spPr>
          <a:xfrm>
            <a:off x="7954963" y="1622425"/>
            <a:ext cx="1871662" cy="942975"/>
          </a:xfrm>
          <a:prstGeom prst="snip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800" b="1" dirty="0">
                <a:solidFill>
                  <a:schemeClr val="bg1"/>
                </a:solidFill>
                <a:latin typeface="TH SarabunPSK" pitchFamily="34" charset="-34"/>
              </a:rPr>
              <a:t>การประเมินผลปฏิบัติงานของ   </a:t>
            </a:r>
          </a:p>
          <a:p>
            <a:pPr algn="ctr">
              <a:defRPr/>
            </a:pPr>
            <a:r>
              <a:rPr lang="th-TH" sz="1800" b="1" dirty="0">
                <a:solidFill>
                  <a:schemeClr val="bg1"/>
                </a:solidFill>
                <a:latin typeface="TH SarabunPSK" pitchFamily="34" charset="-34"/>
              </a:rPr>
              <a:t>ฝ่ายปกครอง</a:t>
            </a:r>
          </a:p>
        </p:txBody>
      </p:sp>
      <p:cxnSp>
        <p:nvCxnSpPr>
          <p:cNvPr id="27" name="Elbow Connector 26"/>
          <p:cNvCxnSpPr>
            <a:stCxn id="26" idx="2"/>
            <a:endCxn id="19" idx="3"/>
          </p:cNvCxnSpPr>
          <p:nvPr/>
        </p:nvCxnSpPr>
        <p:spPr>
          <a:xfrm rot="16200000" flipH="1">
            <a:off x="6722269" y="-545306"/>
            <a:ext cx="498475" cy="3836987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9" name="Flowchart: Document 28"/>
          <p:cNvSpPr/>
          <p:nvPr/>
        </p:nvSpPr>
        <p:spPr>
          <a:xfrm>
            <a:off x="7977188" y="3327400"/>
            <a:ext cx="1871662" cy="2333625"/>
          </a:xfrm>
          <a:prstGeom prst="flowChartDocumen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th-TH" sz="1800" b="1" dirty="0">
                <a:solidFill>
                  <a:schemeClr val="bg1"/>
                </a:solidFill>
                <a:latin typeface="TH SarabunPSK" pitchFamily="34" charset="-34"/>
              </a:rPr>
              <a:t>1. การประเมินผลการ</a:t>
            </a:r>
          </a:p>
          <a:p>
            <a:pPr>
              <a:defRPr/>
            </a:pPr>
            <a:r>
              <a:rPr lang="th-TH" sz="1800" b="1" dirty="0">
                <a:solidFill>
                  <a:schemeClr val="bg1"/>
                </a:solidFill>
                <a:latin typeface="TH SarabunPSK" pitchFamily="34" charset="-34"/>
              </a:rPr>
              <a:t>   ปฏิบัติงานของ</a:t>
            </a:r>
          </a:p>
          <a:p>
            <a:pPr>
              <a:defRPr/>
            </a:pPr>
            <a:r>
              <a:rPr lang="th-TH" sz="1800" b="1" dirty="0">
                <a:solidFill>
                  <a:schemeClr val="bg1"/>
                </a:solidFill>
                <a:latin typeface="TH SarabunPSK" pitchFamily="34" charset="-34"/>
              </a:rPr>
              <a:t>   ข้าราชการ</a:t>
            </a:r>
          </a:p>
          <a:p>
            <a:pPr>
              <a:defRPr/>
            </a:pPr>
            <a:r>
              <a:rPr lang="th-TH" sz="1800" b="1" dirty="0">
                <a:solidFill>
                  <a:schemeClr val="bg1"/>
                </a:solidFill>
                <a:latin typeface="TH SarabunPSK" pitchFamily="34" charset="-34"/>
              </a:rPr>
              <a:t>2. การประเมินผลการ</a:t>
            </a:r>
          </a:p>
          <a:p>
            <a:pPr>
              <a:defRPr/>
            </a:pPr>
            <a:r>
              <a:rPr lang="th-TH" sz="1800" b="1" dirty="0">
                <a:solidFill>
                  <a:schemeClr val="bg1"/>
                </a:solidFill>
                <a:latin typeface="TH SarabunPSK" pitchFamily="34" charset="-34"/>
              </a:rPr>
              <a:t>   ปฏิบัติงานของ </a:t>
            </a:r>
          </a:p>
          <a:p>
            <a:pPr>
              <a:defRPr/>
            </a:pPr>
            <a:r>
              <a:rPr lang="th-TH" sz="1800" b="1" dirty="0">
                <a:solidFill>
                  <a:schemeClr val="bg1"/>
                </a:solidFill>
                <a:latin typeface="TH SarabunPSK" pitchFamily="34" charset="-34"/>
              </a:rPr>
              <a:t>   ผู้ใหญ่บ้าน ทุก 5 ปี</a:t>
            </a:r>
          </a:p>
          <a:p>
            <a:pPr algn="ctr">
              <a:defRPr/>
            </a:pPr>
            <a:r>
              <a:rPr lang="th-TH" sz="1800" b="1" dirty="0">
                <a:solidFill>
                  <a:schemeClr val="bg1"/>
                </a:solidFill>
                <a:latin typeface="TH SarabunPSK" pitchFamily="34" charset="-34"/>
              </a:rPr>
              <a:t>ฯลฯ</a:t>
            </a:r>
          </a:p>
        </p:txBody>
      </p:sp>
      <p:sp>
        <p:nvSpPr>
          <p:cNvPr id="31" name="Down Arrow 30"/>
          <p:cNvSpPr/>
          <p:nvPr/>
        </p:nvSpPr>
        <p:spPr>
          <a:xfrm>
            <a:off x="8491538" y="2636838"/>
            <a:ext cx="939800" cy="576262"/>
          </a:xfrm>
          <a:prstGeom prst="downArrow">
            <a:avLst>
              <a:gd name="adj1" fmla="val 61719"/>
              <a:gd name="adj2" fmla="val 51728"/>
            </a:avLst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100" b="1" dirty="0">
                <a:latin typeface="TH Sarabun New" pitchFamily="34" charset="-34"/>
              </a:rPr>
              <a:t>แนวทาง</a:t>
            </a:r>
            <a:endParaRPr lang="en-US" sz="1100" b="1" dirty="0">
              <a:latin typeface="TH Sarabun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G:\งาน สบท\ป้าย กม\รูปภาพกิจกรรมของ กม\14บ้านสามขา\บ้านสามขา\วิว.jpg"/>
          <p:cNvPicPr>
            <a:picLocks noChangeAspect="1" noChangeArrowheads="1"/>
          </p:cNvPicPr>
          <p:nvPr/>
        </p:nvPicPr>
        <p:blipFill>
          <a:blip r:embed="rId2"/>
          <a:srcRect t="-2" b="7140"/>
          <a:stretch>
            <a:fillRect/>
          </a:stretch>
        </p:blipFill>
        <p:spPr bwMode="auto">
          <a:xfrm>
            <a:off x="-15875" y="-55563"/>
            <a:ext cx="9921875" cy="691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2" descr="ปากกา"/>
          <p:cNvPicPr>
            <a:picLocks noChangeAspect="1" noChangeArrowheads="1"/>
          </p:cNvPicPr>
          <p:nvPr/>
        </p:nvPicPr>
        <p:blipFill>
          <a:blip r:embed="rId3"/>
          <a:srcRect l="7559" t="26085" r="5531" b="23448"/>
          <a:stretch>
            <a:fillRect/>
          </a:stretch>
        </p:blipFill>
        <p:spPr bwMode="auto">
          <a:xfrm>
            <a:off x="452406" y="1000108"/>
            <a:ext cx="8596338" cy="195162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3314" name="Picture 2" descr="ผลการค้นหารูปภาพสำหรับ การจัด แผนพัฒนาหมู่บ้าน ชุมชน การ์ตูน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38422" y="3143248"/>
            <a:ext cx="4767088" cy="25288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ไหลเวียน">
  <a:themeElements>
    <a:clrScheme name="ไหลเวียน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ไหลเวียน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ไหลเวียน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1855</TotalTime>
  <Words>362</Words>
  <Application>Microsoft Office PowerPoint</Application>
  <PresentationFormat>กระดาษ A4 (210x297 มม.)</PresentationFormat>
  <Paragraphs>101</Paragraphs>
  <Slides>5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5</vt:i4>
      </vt:variant>
    </vt:vector>
  </HeadingPairs>
  <TitlesOfParts>
    <vt:vector size="6" baseType="lpstr">
      <vt:lpstr>ไหลเวียน</vt:lpstr>
      <vt:lpstr>ภาพนิ่ง 1</vt:lpstr>
      <vt:lpstr>ภาพนิ่ง 2</vt:lpstr>
      <vt:lpstr>ภาพนิ่ง 3</vt:lpstr>
      <vt:lpstr>ภาพนิ่ง 4</vt:lpstr>
      <vt:lpstr>ภาพนิ่ง 5</vt:lpstr>
    </vt:vector>
  </TitlesOfParts>
  <Company>PAB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director</dc:creator>
  <cp:lastModifiedBy>Atec</cp:lastModifiedBy>
  <cp:revision>185</cp:revision>
  <cp:lastPrinted>2013-12-11T10:09:51Z</cp:lastPrinted>
  <dcterms:created xsi:type="dcterms:W3CDTF">2013-11-22T02:10:42Z</dcterms:created>
  <dcterms:modified xsi:type="dcterms:W3CDTF">2016-12-20T15:35:16Z</dcterms:modified>
</cp:coreProperties>
</file>