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5" r:id="rId1"/>
    <p:sldMasterId id="2147483867" r:id="rId2"/>
  </p:sldMasterIdLst>
  <p:notesMasterIdLst>
    <p:notesMasterId r:id="rId11"/>
  </p:notesMasterIdLst>
  <p:handoutMasterIdLst>
    <p:handoutMasterId r:id="rId12"/>
  </p:handoutMasterIdLst>
  <p:sldIdLst>
    <p:sldId id="270" r:id="rId3"/>
    <p:sldId id="316" r:id="rId4"/>
    <p:sldId id="319" r:id="rId5"/>
    <p:sldId id="340" r:id="rId6"/>
    <p:sldId id="335" r:id="rId7"/>
    <p:sldId id="337" r:id="rId8"/>
    <p:sldId id="338" r:id="rId9"/>
    <p:sldId id="339" r:id="rId10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  <p:clrMru>
    <a:srgbClr val="000099"/>
    <a:srgbClr val="6666FF"/>
    <a:srgbClr val="800080"/>
    <a:srgbClr val="339966"/>
    <a:srgbClr val="CC3300"/>
    <a:srgbClr val="99CC00"/>
    <a:srgbClr val="FFCCFF"/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1" autoAdjust="0"/>
    <p:restoredTop sz="94660"/>
  </p:normalViewPr>
  <p:slideViewPr>
    <p:cSldViewPr>
      <p:cViewPr varScale="1">
        <p:scale>
          <a:sx n="70" d="100"/>
          <a:sy n="70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08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08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EBEF4D-3F0E-473A-84E2-902E0F24C04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32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1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371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71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8177FDA-75CE-4FE0-9913-6DF6A38AC44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23C3BB-BBE4-48B3-A82A-0F37A9D6C539}" type="slidenum">
              <a:rPr lang="en-US" smtClean="0"/>
              <a:pPr/>
              <a:t>1</a:t>
            </a:fld>
            <a:endParaRPr lang="th-TH" smtClean="0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h-TH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282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97283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grpSp>
          <p:nvGrpSpPr>
            <p:cNvPr id="97284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97285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286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287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288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289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290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291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292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293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294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295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</p:grpSp>
        <p:grpSp>
          <p:nvGrpSpPr>
            <p:cNvPr id="97296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97297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298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299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300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301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302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303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304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305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306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307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308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309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310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311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312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313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314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</p:grpSp>
        <p:grpSp>
          <p:nvGrpSpPr>
            <p:cNvPr id="97315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97316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317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318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319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320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321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322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323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324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325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326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327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328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329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330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331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332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</p:grpSp>
        <p:grpSp>
          <p:nvGrpSpPr>
            <p:cNvPr id="97333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97334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335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336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337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338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339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7340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grpSp>
            <p:nvGrpSpPr>
              <p:cNvPr id="97341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97342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9734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9734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9734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h-TH"/>
                </a:p>
              </p:txBody>
            </p:sp>
          </p:grpSp>
        </p:grpSp>
      </p:grpSp>
      <p:sp>
        <p:nvSpPr>
          <p:cNvPr id="9734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9734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97348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3A42FE1-F65E-49DE-912C-E288C995F2D2}" type="datetimeFigureOut">
              <a:rPr lang="th-TH"/>
              <a:pPr/>
              <a:t>06/12/55</a:t>
            </a:fld>
            <a:endParaRPr lang="th-TH"/>
          </a:p>
        </p:txBody>
      </p:sp>
      <p:sp>
        <p:nvSpPr>
          <p:cNvPr id="97349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7350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C62E494-7CD1-48FC-AD66-BD0E46CD33FC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EC252D-D3A7-408B-8829-F1BBE51E5A90}" type="datetimeFigureOut">
              <a:rPr lang="th-TH"/>
              <a:pPr/>
              <a:t>06/12/55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110DA-D2AF-44BE-94E7-C3C6E609BE84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26E25B-5567-4316-9E1C-7F3618913A37}" type="datetimeFigureOut">
              <a:rPr lang="th-TH"/>
              <a:pPr/>
              <a:t>06/12/55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55175-2D5F-4EC6-AAF4-DBED58E3AA74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th-TH" altLang="en-US"/>
              <a:t>คลิกเพื่อแก้ไขลักษณะต้นแบบชื่อเรื่อง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th-TH" altLang="en-US"/>
              <a:t>คลิกเพื่อแก้ไขลักษณะต้นแบบหัวข้อย่อย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E6420-0AD3-4DD4-8935-1DB2EEB367F9}" type="slidenum">
              <a:rPr lang="en-US" altLang="en-US"/>
              <a:pPr>
                <a:defRPr/>
              </a:pPr>
              <a:t>‹#›</a:t>
            </a:fld>
            <a:endParaRPr lang="th-TH" alt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D613D7-1183-48DE-9E73-7D0751AE8E81}" type="datetimeFigureOut">
              <a:rPr lang="th-TH"/>
              <a:pPr/>
              <a:t>06/12/55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D3B08-A6C1-4559-82F2-864EA06EDDB9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7506BB-0D18-4512-9FE5-1E93C1CA76DE}" type="datetimeFigureOut">
              <a:rPr lang="th-TH"/>
              <a:pPr/>
              <a:t>06/12/55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27A4A-830A-43D5-981C-131633F2EEE1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42D9DD-56CF-4D9F-9CAF-196E07F60C3C}" type="datetimeFigureOut">
              <a:rPr lang="th-TH"/>
              <a:pPr/>
              <a:t>06/12/55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1FE45D-3DBB-4C89-A8D5-6CDD6E4E7382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E99ECC-2D2D-452C-891E-2816A58F4A19}" type="datetimeFigureOut">
              <a:rPr lang="th-TH"/>
              <a:pPr/>
              <a:t>06/12/55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B8E93-6E93-4F1E-9B63-0E7562DB47F0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EFE957-C1CF-4CE1-AA82-00D0BAC22CBB}" type="datetimeFigureOut">
              <a:rPr lang="th-TH"/>
              <a:pPr/>
              <a:t>06/12/55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A0910-E8EA-478D-8ADF-D347608B4BCA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28BFDB-B921-4130-8AB1-2A0EE661364E}" type="datetimeFigureOut">
              <a:rPr lang="th-TH"/>
              <a:pPr/>
              <a:t>06/12/55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C3A2ED-95B2-4DB0-8965-1F42D8E8C20E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D45D56-E98D-4552-B63C-A87B2E484D4C}" type="datetimeFigureOut">
              <a:rPr lang="th-TH"/>
              <a:pPr/>
              <a:t>06/12/55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B6766-E4ED-4E0D-BEFE-74BC2BDA78AA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845779-76D1-4D8A-8099-DC54DC04BEE4}" type="datetimeFigureOut">
              <a:rPr lang="th-TH"/>
              <a:pPr/>
              <a:t>06/12/55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2A8DE-9F1B-4BBA-AF46-64B4085D7E04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grpSp>
        <p:nvGrpSpPr>
          <p:cNvPr id="96259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9626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grpSp>
          <p:nvGrpSpPr>
            <p:cNvPr id="96261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9626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26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26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26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26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26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26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26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27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27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27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</p:grpSp>
        <p:grpSp>
          <p:nvGrpSpPr>
            <p:cNvPr id="96273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9627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27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27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27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27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27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28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28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28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28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28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28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28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28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28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28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29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29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</p:grpSp>
        <p:grpSp>
          <p:nvGrpSpPr>
            <p:cNvPr id="96292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9629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29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29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29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29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29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29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30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30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30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30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30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30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30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30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30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30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</p:grpSp>
        <p:grpSp>
          <p:nvGrpSpPr>
            <p:cNvPr id="96310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9631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31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31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31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31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31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9631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grpSp>
            <p:nvGrpSpPr>
              <p:cNvPr id="96318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963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963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963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9632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h-TH"/>
                </a:p>
              </p:txBody>
            </p:sp>
          </p:grpSp>
        </p:grpSp>
      </p:grpSp>
      <p:sp>
        <p:nvSpPr>
          <p:cNvPr id="9632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9632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9632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C621DC4-28FB-4F95-A2DB-442130FFF463}" type="datetimeFigureOut">
              <a:rPr lang="th-TH"/>
              <a:pPr/>
              <a:t>06/12/55</a:t>
            </a:fld>
            <a:endParaRPr lang="th-TH"/>
          </a:p>
        </p:txBody>
      </p:sp>
      <p:sp>
        <p:nvSpPr>
          <p:cNvPr id="9632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th-TH"/>
          </a:p>
        </p:txBody>
      </p:sp>
      <p:sp>
        <p:nvSpPr>
          <p:cNvPr id="9632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48FF349-FF3C-4041-A8DC-B3153C0889B9}" type="slidenum">
              <a:rPr lang="th-TH"/>
              <a:pPr/>
              <a:t>‹#›</a:t>
            </a:fld>
            <a:endParaRPr lang="th-TH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ransition spd="med">
    <p:blinds dir="vert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ngsana New" pitchFamily="18" charset="-34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ngsana New" pitchFamily="18" charset="-34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ngsana New" pitchFamily="18" charset="-34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คลิกเพื่อแก้ไขลักษณะต้นแบบชื่อเรื่อง</a:t>
            </a:r>
          </a:p>
        </p:txBody>
      </p:sp>
      <p:sp>
        <p:nvSpPr>
          <p:cNvPr id="30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altLang="en-US" smtClean="0"/>
              <a:t>ระดับที่สอง</a:t>
            </a:r>
          </a:p>
          <a:p>
            <a:pPr lvl="2"/>
            <a:r>
              <a:rPr lang="th-TH" altLang="en-US" smtClean="0"/>
              <a:t>ระดับที่สาม</a:t>
            </a:r>
          </a:p>
          <a:p>
            <a:pPr lvl="3"/>
            <a:r>
              <a:rPr lang="th-TH" altLang="en-US" smtClean="0"/>
              <a:t>ระดับที่สี่</a:t>
            </a:r>
          </a:p>
          <a:p>
            <a:pPr lvl="4"/>
            <a:r>
              <a:rPr lang="th-TH" altLang="en-US" smtClean="0"/>
              <a:t>ระดับที่ห้า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th-TH" alt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th-TH" alt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D6DAA99E-DBF9-4A75-9641-04377939CF7F}" type="slidenum">
              <a:rPr lang="en-US" altLang="en-US"/>
              <a:pPr>
                <a:defRPr/>
              </a:pPr>
              <a:t>‹#›</a:t>
            </a:fld>
            <a:endParaRPr lang="th-TH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</p:sldLayoutIdLst>
  <p:transition spd="med">
    <p:blinds dir="vert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ngsana New" pitchFamily="18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ngsana New" pitchFamily="18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ngsana New" pitchFamily="18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ngsana New" pitchFamily="18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ngsana New" pitchFamily="18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ngsana New" pitchFamily="18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ngsana New" pitchFamily="18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45" name="Rectangle 9"/>
          <p:cNvSpPr>
            <a:spLocks noChangeArrowheads="1"/>
          </p:cNvSpPr>
          <p:nvPr/>
        </p:nvSpPr>
        <p:spPr bwMode="auto">
          <a:xfrm>
            <a:off x="838200" y="4876800"/>
            <a:ext cx="8077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th-TH" sz="5400" b="1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193546" name="Rectangle 10"/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09600"/>
            <a:ext cx="8458200" cy="53340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th-TH" sz="4400" b="1">
              <a:latin typeface="Browallia New" pitchFamily="34" charset="-34"/>
              <a:cs typeface="Browallia New" pitchFamily="34" charset="-34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th-TH" sz="4400" b="1">
                <a:latin typeface="Browallia New" pitchFamily="34" charset="-34"/>
                <a:cs typeface="Browallia New" pitchFamily="34" charset="-34"/>
              </a:rPr>
              <a:t>   การศึกษาเชิงวิจัยส่วนบุคคล</a:t>
            </a:r>
          </a:p>
          <a:p>
            <a:pPr marL="0" indent="0" algn="ctr">
              <a:buFont typeface="Wingdings" pitchFamily="2" charset="2"/>
              <a:buNone/>
            </a:pPr>
            <a:r>
              <a:rPr lang="th-TH" sz="4400" b="1">
                <a:latin typeface="Browallia New" pitchFamily="34" charset="-34"/>
                <a:cs typeface="Browallia New" pitchFamily="34" charset="-34"/>
              </a:rPr>
              <a:t>เรื่อง  </a:t>
            </a:r>
            <a:r>
              <a:rPr lang="th-TH" sz="4000" b="1">
                <a:latin typeface="Browallia New" pitchFamily="34" charset="-34"/>
                <a:cs typeface="Browallia New" pitchFamily="34" charset="-34"/>
              </a:rPr>
              <a:t>บทบาทของนายอำเภอในการอำนวยความเป็น</a:t>
            </a:r>
          </a:p>
          <a:p>
            <a:pPr marL="0" indent="0" algn="ctr">
              <a:buFont typeface="Wingdings" pitchFamily="2" charset="2"/>
              <a:buNone/>
            </a:pPr>
            <a:r>
              <a:rPr lang="th-TH" sz="4000" b="1">
                <a:latin typeface="Browallia New" pitchFamily="34" charset="-34"/>
                <a:cs typeface="Browallia New" pitchFamily="34" charset="-34"/>
              </a:rPr>
              <a:t>       ธรรมศึกษาเฉพาะความคิดเห็นของนักศึกษา</a:t>
            </a:r>
          </a:p>
          <a:p>
            <a:pPr marL="0" indent="0">
              <a:buFont typeface="Wingdings" pitchFamily="2" charset="2"/>
              <a:buNone/>
            </a:pPr>
            <a:r>
              <a:rPr lang="th-TH" sz="4000" b="1">
                <a:latin typeface="Browallia New" pitchFamily="34" charset="-34"/>
                <a:cs typeface="Browallia New" pitchFamily="34" charset="-34"/>
              </a:rPr>
              <a:t>            หลักสูตรนายอำเภอ รุ่นที่ 72</a:t>
            </a:r>
          </a:p>
          <a:p>
            <a:pPr marL="0" indent="0">
              <a:buFont typeface="Wingdings" pitchFamily="2" charset="2"/>
              <a:buNone/>
            </a:pPr>
            <a:r>
              <a:rPr lang="th-TH" sz="4000" b="1">
                <a:latin typeface="Browallia New" pitchFamily="34" charset="-34"/>
                <a:cs typeface="Browallia New" pitchFamily="34" charset="-34"/>
              </a:rPr>
              <a:t>  ผู้วิจัย  นายชาญชัย  วัฒนะรัตน์</a:t>
            </a:r>
          </a:p>
          <a:p>
            <a:pPr marL="0" indent="0">
              <a:buFont typeface="Wingdings" pitchFamily="2" charset="2"/>
              <a:buNone/>
            </a:pPr>
            <a:r>
              <a:rPr lang="th-TH" sz="4000" b="1">
                <a:latin typeface="Browallia New" pitchFamily="34" charset="-34"/>
                <a:cs typeface="Browallia New" pitchFamily="34" charset="-34"/>
              </a:rPr>
              <a:t>             ปลัดอำเภอเมืองสุโขทัย  จังหวัดสุโขทัย</a:t>
            </a:r>
          </a:p>
          <a:p>
            <a:pPr marL="0" indent="0">
              <a:buFont typeface="Wingdings" pitchFamily="2" charset="2"/>
              <a:buNone/>
            </a:pPr>
            <a:endParaRPr lang="th-TH" sz="4000" b="1"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865187"/>
          </a:xfrm>
        </p:spPr>
        <p:txBody>
          <a:bodyPr anchor="t" anchorCtr="0"/>
          <a:lstStyle/>
          <a:p>
            <a:r>
              <a:rPr lang="th-TH" sz="5700" b="1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1. วัตถุประสงค์ของการทำวิจัย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04800" y="1143000"/>
            <a:ext cx="8610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algn="thaiDist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v"/>
            </a:pPr>
            <a:r>
              <a:rPr lang="th-TH" sz="3400">
                <a:latin typeface="Browallia New" pitchFamily="34" charset="-34"/>
                <a:cs typeface="Browallia New" pitchFamily="34" charset="-34"/>
              </a:rPr>
              <a:t>เพื่อศึกษาบทบาทของนายอำเภอในการอำนวยความเป็นธรรมให้แก่ประชาชน ตามความคิดเห็นของนักเรียนนายอำเภอ รุ่นที่ 72</a:t>
            </a:r>
          </a:p>
          <a:p>
            <a:pPr marL="533400" indent="-533400" algn="thaiDist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v"/>
            </a:pPr>
            <a:r>
              <a:rPr lang="th-TH" sz="3400">
                <a:latin typeface="Browallia New" pitchFamily="34" charset="-34"/>
                <a:cs typeface="Browallia New" pitchFamily="34" charset="-34"/>
              </a:rPr>
              <a:t>เพื่อศึกษาศักยภาพของนายอำเภอในการอำนวยความเป็นธรรมให้แก่ประชาชน</a:t>
            </a:r>
          </a:p>
          <a:p>
            <a:pPr marL="533400" indent="-533400" algn="thaiDist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v"/>
            </a:pPr>
            <a:r>
              <a:rPr lang="th-TH" sz="3400">
                <a:latin typeface="Browallia New" pitchFamily="34" charset="-34"/>
                <a:cs typeface="Browallia New" pitchFamily="34" charset="-34"/>
              </a:rPr>
              <a:t>เพื่อศึกษาบทบาทของนายอำเภอในการอำนวยความเป็นธรรม ช่วยลดปัญหาความขัดแย้ง หรือข้อพิพาท </a:t>
            </a:r>
            <a:endParaRPr lang="en-US" sz="3400" b="1"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76200"/>
            <a:ext cx="8610600" cy="685800"/>
          </a:xfrm>
        </p:spPr>
        <p:txBody>
          <a:bodyPr anchor="t" anchorCtr="0"/>
          <a:lstStyle/>
          <a:p>
            <a:r>
              <a:rPr lang="th-TH" sz="4600" b="1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2. กรอบความคิดและระเบียบกฎหมายที่เกี่ยวข้อง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838200"/>
            <a:ext cx="8458200" cy="5257800"/>
          </a:xfrm>
        </p:spPr>
        <p:txBody>
          <a:bodyPr/>
          <a:lstStyle/>
          <a:p>
            <a:pPr algn="thaiDist">
              <a:buFont typeface="Wingdings" pitchFamily="2" charset="2"/>
              <a:buNone/>
            </a:pPr>
            <a:r>
              <a:rPr lang="th-TH" sz="3000" b="1">
                <a:latin typeface="Browallia New" pitchFamily="34" charset="-34"/>
                <a:cs typeface="Browallia New" pitchFamily="34" charset="-34"/>
              </a:rPr>
              <a:t>	</a:t>
            </a:r>
          </a:p>
          <a:p>
            <a:pPr marL="800100" lvl="1" indent="-457200" algn="thaiDist">
              <a:buSzPct val="66000"/>
              <a:buFont typeface="Wingdings" pitchFamily="2" charset="2"/>
              <a:buNone/>
            </a:pPr>
            <a:r>
              <a:rPr lang="th-TH" sz="3000" b="1">
                <a:latin typeface="Browallia New" pitchFamily="34" charset="-34"/>
                <a:cs typeface="Browallia New" pitchFamily="34" charset="-34"/>
              </a:rPr>
              <a:t>       </a:t>
            </a:r>
            <a:r>
              <a:rPr lang="th-TH" sz="3300">
                <a:latin typeface="Browallia New" pitchFamily="34" charset="-34"/>
                <a:cs typeface="Browallia New" pitchFamily="34" charset="-34"/>
              </a:rPr>
              <a:t>ในการศึกษาวิจัยครั้งนี้ ได้ทำการศึกษาเกี่ยวกับแนวคิดและทฤษฎี พร้อมทั้งศึกษาระเบียบกฎหมายที่เกี่ยวข้อง เพื่อพิจารณาตัวแบบสำหรับใช้ในการศึกษาวิเคราะห์ ซึ่งได้ศึกษาจากตำราวิชาการ บทความ และงานวิจัยที่เกี่ยวข้อง ดังนี้ </a:t>
            </a:r>
          </a:p>
          <a:p>
            <a:pPr lvl="2" algn="thaiDist">
              <a:buSzPct val="66000"/>
              <a:buFont typeface="Wingdings" pitchFamily="2" charset="2"/>
              <a:buChar char="Ø"/>
            </a:pPr>
            <a:r>
              <a:rPr lang="th-TH" sz="3400">
                <a:latin typeface="Browallia New" pitchFamily="34" charset="-34"/>
                <a:cs typeface="Browallia New" pitchFamily="34" charset="-34"/>
              </a:rPr>
              <a:t>แนวคิดและทฤษฎีเกี่ยวกับการอำนวยความเป็นธรรม</a:t>
            </a:r>
          </a:p>
          <a:p>
            <a:pPr lvl="2" algn="thaiDist">
              <a:buSzPct val="66000"/>
              <a:buFont typeface="Wingdings" pitchFamily="2" charset="2"/>
              <a:buChar char="Ø"/>
            </a:pPr>
            <a:r>
              <a:rPr lang="th-TH" sz="3400">
                <a:latin typeface="Browallia New" pitchFamily="34" charset="-34"/>
                <a:cs typeface="Browallia New" pitchFamily="34" charset="-34"/>
              </a:rPr>
              <a:t>แนวความคิดเกี่ยวกับบทบาท</a:t>
            </a:r>
          </a:p>
          <a:p>
            <a:pPr lvl="2" algn="thaiDist">
              <a:buSzPct val="66000"/>
              <a:buFont typeface="Wingdings" pitchFamily="2" charset="2"/>
              <a:buChar char="Ø"/>
            </a:pPr>
            <a:r>
              <a:rPr lang="th-TH" sz="3400">
                <a:latin typeface="Browallia New" pitchFamily="34" charset="-34"/>
                <a:cs typeface="Browallia New" pitchFamily="34" charset="-34"/>
              </a:rPr>
              <a:t>ระเบียบกฎหมายที่เกี่ยวกับอำนาจหน้าที่ของนายอำเภอ</a:t>
            </a:r>
          </a:p>
          <a:p>
            <a:pPr lvl="2" algn="thaiDist">
              <a:buSzPct val="66000"/>
              <a:buFont typeface="Wingdings" pitchFamily="2" charset="2"/>
              <a:buChar char="Ø"/>
            </a:pPr>
            <a:r>
              <a:rPr lang="th-TH" sz="3400">
                <a:latin typeface="Browallia New" pitchFamily="34" charset="-34"/>
                <a:cs typeface="Browallia New" pitchFamily="34" charset="-34"/>
              </a:rPr>
              <a:t>เอกสารและงานวิจัยที่เกี่ยวข้อง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กรอบความคิดในการศึกษา</a:t>
            </a:r>
          </a:p>
        </p:txBody>
      </p:sp>
      <p:graphicFrame>
        <p:nvGraphicFramePr>
          <p:cNvPr id="91179" name="Group 4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048000" cy="4525963"/>
        </p:xfrm>
        <a:graphic>
          <a:graphicData uri="http://schemas.openxmlformats.org/drawingml/2006/table">
            <a:tbl>
              <a:tblPr/>
              <a:tblGrid>
                <a:gridCol w="30480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ngsana New" pitchFamily="18" charset="-34"/>
                        </a:rPr>
                        <a:t>        </a:t>
                      </a: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ngsana New" pitchFamily="18" charset="-34"/>
                        </a:rPr>
                        <a:t>ตัวแปรอิสระ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ngsana New" pitchFamily="18" charset="-34"/>
                        </a:rPr>
                        <a:t>-เพศ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ngsana New" pitchFamily="18" charset="-34"/>
                        </a:rPr>
                        <a:t>-อายุ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ngsana New" pitchFamily="18" charset="-34"/>
                        </a:rPr>
                        <a:t>-ระดับการศึกษา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ngsana New" pitchFamily="18" charset="-34"/>
                        </a:rPr>
                        <a:t>-ประสบการณ์ในการทำงาน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ngsana New" pitchFamily="18" charset="-34"/>
                        </a:rPr>
                        <a:t>-ความรู้ความเป็นธรรมเข้าใจ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ngsana New" pitchFamily="18" charset="-34"/>
                        </a:rPr>
                        <a:t> เกี่ยวกับการอำนวยความเป็น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ngsana New" pitchFamily="18" charset="-34"/>
                        </a:rPr>
                        <a:t> ธรรม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1177" name="Group 41"/>
          <p:cNvGraphicFramePr>
            <a:graphicFrameLocks noGrp="1"/>
          </p:cNvGraphicFramePr>
          <p:nvPr>
            <p:ph sz="half" idx="2"/>
          </p:nvPr>
        </p:nvGraphicFramePr>
        <p:xfrm>
          <a:off x="4724400" y="1295400"/>
          <a:ext cx="4114800" cy="5138928"/>
        </p:xfrm>
        <a:graphic>
          <a:graphicData uri="http://schemas.openxmlformats.org/drawingml/2006/table">
            <a:tbl>
              <a:tblPr/>
              <a:tblGrid>
                <a:gridCol w="41148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ngsana New" pitchFamily="18" charset="-34"/>
                        </a:rPr>
                        <a:t>                ตัวแปรตาม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ngsana New" pitchFamily="18" charset="-34"/>
                        </a:rPr>
                        <a:t>บทบาทนายอำเภอด้าน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ngsana New" pitchFamily="18" charset="-34"/>
                        </a:rPr>
                        <a:t>-การอำนวยความเป็นธรรมคดีอาญา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ngsana New" pitchFamily="18" charset="-34"/>
                        </a:rPr>
                        <a:t>-การอำนวยความเป็นธรรมในทาง แพ่ง                                   -การอำนวยความเป็นธรรมในคดีปกครอง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ngsana New" pitchFamily="18" charset="-34"/>
                        </a:rPr>
                        <a:t>-การอำนวยความเป็นธรรมเพื่อแก้ไข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ngsana New" pitchFamily="18" charset="-34"/>
                        </a:rPr>
                        <a:t> ปัญหาความเดือดร้อนประชาชน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Char char="-"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ngsana New" pitchFamily="18" charset="-34"/>
                        </a:rPr>
                        <a:t>ด้านการอำนวยความเป็นธรรมเรื่องราว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ngsana New" pitchFamily="18" charset="-34"/>
                        </a:rPr>
                        <a:t> ร้องทุกข์ กล่าวโทษ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1178" name="AutoShape 42"/>
          <p:cNvSpPr>
            <a:spLocks noChangeArrowheads="1"/>
          </p:cNvSpPr>
          <p:nvPr/>
        </p:nvSpPr>
        <p:spPr bwMode="auto">
          <a:xfrm>
            <a:off x="3733800" y="37338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 spd="med"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685800"/>
          </a:xfrm>
        </p:spPr>
        <p:txBody>
          <a:bodyPr anchor="t" anchorCtr="0"/>
          <a:lstStyle/>
          <a:p>
            <a:r>
              <a:rPr lang="th-TH" sz="5700" b="1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3. วิธีการวิจัย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990600"/>
            <a:ext cx="8839200" cy="5486400"/>
          </a:xfrm>
        </p:spPr>
        <p:txBody>
          <a:bodyPr/>
          <a:lstStyle/>
          <a:p>
            <a:pPr marL="495300" indent="-495300">
              <a:buFont typeface="Wingdings" pitchFamily="2" charset="2"/>
              <a:buNone/>
            </a:pPr>
            <a:r>
              <a:rPr lang="th-TH" sz="3700" b="1">
                <a:latin typeface="Browallia New" pitchFamily="34" charset="-34"/>
                <a:cs typeface="Browallia New" pitchFamily="34" charset="-34"/>
              </a:rPr>
              <a:t>วิธีการศึกษา</a:t>
            </a:r>
          </a:p>
          <a:p>
            <a:pPr marL="495300" indent="-495300">
              <a:buFont typeface="Wingdings" pitchFamily="2" charset="2"/>
              <a:buChar char="v"/>
            </a:pPr>
            <a:r>
              <a:rPr lang="th-TH" sz="3000">
                <a:latin typeface="Browallia New" pitchFamily="34" charset="-34"/>
                <a:cs typeface="Browallia New" pitchFamily="34" charset="-34"/>
              </a:rPr>
              <a:t>ผู้ศึกษาทำการเก็บรวบรวมข้อมูลจากแหล่งข้อมูล 2 ประเภท</a:t>
            </a:r>
          </a:p>
          <a:p>
            <a:pPr marL="495300" indent="-495300">
              <a:buFont typeface="Wingdings" pitchFamily="2" charset="2"/>
              <a:buNone/>
            </a:pPr>
            <a:r>
              <a:rPr lang="th-TH" sz="3000">
                <a:latin typeface="Browallia New" pitchFamily="34" charset="-34"/>
                <a:cs typeface="Browallia New" pitchFamily="34" charset="-34"/>
              </a:rPr>
              <a:t>       1. ข้อมูลปฐมภูมิ (</a:t>
            </a:r>
            <a:r>
              <a:rPr lang="en-US" sz="3000">
                <a:latin typeface="Browallia New" pitchFamily="34" charset="-34"/>
                <a:cs typeface="Browallia New" pitchFamily="34" charset="-34"/>
              </a:rPr>
              <a:t>Primary data) </a:t>
            </a:r>
            <a:r>
              <a:rPr lang="th-TH" sz="3000">
                <a:latin typeface="Browallia New" pitchFamily="34" charset="-34"/>
                <a:cs typeface="Browallia New" pitchFamily="34" charset="-34"/>
              </a:rPr>
              <a:t>เป็นข้อมูลที่รวบรวมจากประชากรที่เป็นนักศึกษานายอำเภอ รุ่นที่ 72 จำนวน 90 คน โดยใช้แบบสอบถามเป็นเครื่องมือ </a:t>
            </a:r>
          </a:p>
          <a:p>
            <a:pPr marL="495300" indent="-495300">
              <a:buFont typeface="Wingdings" pitchFamily="2" charset="2"/>
              <a:buChar char="v"/>
            </a:pPr>
            <a:r>
              <a:rPr lang="th-TH" sz="3000">
                <a:latin typeface="Browallia New" pitchFamily="34" charset="-34"/>
                <a:cs typeface="Browallia New" pitchFamily="34" charset="-34"/>
              </a:rPr>
              <a:t>2. ข้อมูลทุติยภูมิ (</a:t>
            </a:r>
            <a:r>
              <a:rPr lang="en-US" sz="3000">
                <a:latin typeface="Browallia New" pitchFamily="34" charset="-34"/>
                <a:cs typeface="Browallia New" pitchFamily="34" charset="-34"/>
              </a:rPr>
              <a:t>Secondary data) </a:t>
            </a:r>
            <a:r>
              <a:rPr lang="th-TH" sz="3000">
                <a:latin typeface="Browallia New" pitchFamily="34" charset="-34"/>
                <a:cs typeface="Browallia New" pitchFamily="34" charset="-34"/>
              </a:rPr>
              <a:t>เป็นการศึกษาจากเอกสาร (</a:t>
            </a:r>
            <a:r>
              <a:rPr lang="en-US" sz="3000">
                <a:latin typeface="Browallia New" pitchFamily="34" charset="-34"/>
                <a:cs typeface="Browallia New" pitchFamily="34" charset="-34"/>
              </a:rPr>
              <a:t>Documentary Research) </a:t>
            </a:r>
            <a:r>
              <a:rPr lang="th-TH" sz="3000">
                <a:latin typeface="Browallia New" pitchFamily="34" charset="-34"/>
                <a:cs typeface="Browallia New" pitchFamily="34" charset="-34"/>
              </a:rPr>
              <a:t>การเก็บรวบรวมข้อมูลจากระเบียบกฎหมาย หนังสือสั่งการ รายงาน บทความ หรือแหล่งข้อมูลจากหน่วยงานที่เกี่ยวข้อง</a:t>
            </a:r>
            <a:endParaRPr lang="en-US" sz="3000">
              <a:latin typeface="Browallia New" pitchFamily="34" charset="-34"/>
              <a:cs typeface="Browallia New" pitchFamily="34" charset="-34"/>
            </a:endParaRPr>
          </a:p>
          <a:p>
            <a:pPr marL="495300" indent="-495300">
              <a:buFont typeface="Wingdings" pitchFamily="2" charset="2"/>
              <a:buChar char="v"/>
            </a:pPr>
            <a:r>
              <a:rPr lang="th-TH" sz="2900">
                <a:latin typeface="Browallia New" pitchFamily="34" charset="-34"/>
                <a:cs typeface="Browallia New" pitchFamily="34" charset="-34"/>
              </a:rPr>
              <a:t>ขอบเขตการศึกษา</a:t>
            </a:r>
          </a:p>
          <a:p>
            <a:pPr marL="495300" indent="-495300">
              <a:buFont typeface="Wingdings" pitchFamily="2" charset="2"/>
              <a:buNone/>
            </a:pPr>
            <a:r>
              <a:rPr lang="th-TH" sz="2900">
                <a:latin typeface="Browallia New" pitchFamily="34" charset="-34"/>
                <a:cs typeface="Browallia New" pitchFamily="34" charset="-34"/>
              </a:rPr>
              <a:t>      ศึกษาเกี่ยวกับบทบาทของนายอำเภอในการอำนวยความเป็นธรรม จากความคิดเห็นของนักศึกษานายอำเภอ รุ่นที่ 72</a:t>
            </a:r>
            <a:endParaRPr lang="en-US" sz="2900"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4</a:t>
            </a:r>
            <a:r>
              <a:rPr lang="th-TH" sz="6000"/>
              <a:t>.</a:t>
            </a:r>
            <a:r>
              <a:rPr lang="en-US" sz="6000"/>
              <a:t> </a:t>
            </a:r>
            <a:r>
              <a:rPr lang="th-TH" sz="6000"/>
              <a:t>ผลการวิจัย</a:t>
            </a:r>
            <a:br>
              <a:rPr lang="th-TH" sz="6000"/>
            </a:br>
            <a:r>
              <a:rPr lang="th-TH" sz="2400"/>
              <a:t>(ทอดแบบ </a:t>
            </a:r>
            <a:r>
              <a:rPr lang="en-US" sz="2400"/>
              <a:t>90 </a:t>
            </a:r>
            <a:r>
              <a:rPr lang="th-TH" sz="2400"/>
              <a:t>ชุดได้รับแบบสอบถาม </a:t>
            </a:r>
            <a:r>
              <a:rPr lang="en-US" sz="2400"/>
              <a:t>80 </a:t>
            </a:r>
            <a:r>
              <a:rPr lang="th-TH" sz="2400"/>
              <a:t>ชุด)</a:t>
            </a:r>
            <a:br>
              <a:rPr lang="th-TH" sz="2400"/>
            </a:br>
            <a:r>
              <a:rPr lang="th-TH" sz="4000"/>
              <a:t>บทบาทนายอำเภอในการอำนวยความเป็นธรรม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   1</a:t>
            </a:r>
            <a:r>
              <a:rPr lang="th-TH"/>
              <a:t>.คดีอาญา นายอำเภอมีบทบาทอยู่ในระดับปานกลาง</a:t>
            </a:r>
          </a:p>
          <a:p>
            <a:pPr>
              <a:buFont typeface="Wingdings" pitchFamily="2" charset="2"/>
              <a:buNone/>
            </a:pPr>
            <a:r>
              <a:rPr lang="en-US"/>
              <a:t>   2</a:t>
            </a:r>
            <a:r>
              <a:rPr lang="th-TH"/>
              <a:t>.คดีแพ่ง  นายอำเภอมีบทบาทอยู่ในระดับปานกลาง</a:t>
            </a:r>
          </a:p>
          <a:p>
            <a:pPr>
              <a:buFont typeface="Wingdings" pitchFamily="2" charset="2"/>
              <a:buNone/>
            </a:pPr>
            <a:r>
              <a:rPr lang="en-US"/>
              <a:t>   3</a:t>
            </a:r>
            <a:r>
              <a:rPr lang="th-TH"/>
              <a:t>.คดีปกครองนายอำเภอมีบทบาทอยู่ในระดับปานกลาง</a:t>
            </a:r>
          </a:p>
          <a:p>
            <a:pPr>
              <a:buFont typeface="Wingdings" pitchFamily="2" charset="2"/>
              <a:buNone/>
            </a:pPr>
            <a:r>
              <a:rPr lang="en-US"/>
              <a:t>   4</a:t>
            </a:r>
            <a:r>
              <a:rPr lang="th-TH"/>
              <a:t>.การแก้ไขปัญหาความเดือดร้อนประชาชนนายอำเภอมีบทบาทอยู่ใน</a:t>
            </a:r>
          </a:p>
          <a:p>
            <a:pPr>
              <a:buFont typeface="Wingdings" pitchFamily="2" charset="2"/>
              <a:buNone/>
            </a:pPr>
            <a:r>
              <a:rPr lang="th-TH"/>
              <a:t>      ระดับปานกลาง</a:t>
            </a:r>
          </a:p>
          <a:p>
            <a:pPr>
              <a:buFont typeface="Wingdings" pitchFamily="2" charset="2"/>
              <a:buNone/>
            </a:pPr>
            <a:r>
              <a:rPr lang="en-US"/>
              <a:t>   5</a:t>
            </a:r>
            <a:r>
              <a:rPr lang="th-TH"/>
              <a:t>.ด้านการร้องทุกข์กล่าวโทษแจ้งเบาะแสการกระทำผิดกฎหมาย</a:t>
            </a:r>
          </a:p>
          <a:p>
            <a:pPr>
              <a:buFont typeface="Wingdings" pitchFamily="2" charset="2"/>
              <a:buNone/>
            </a:pPr>
            <a:r>
              <a:rPr lang="th-TH"/>
              <a:t>      นายอำเภอมีบทบาทอยู่ในระดับมาก</a:t>
            </a:r>
          </a:p>
        </p:txBody>
      </p:sp>
    </p:spTree>
  </p:cSld>
  <p:clrMapOvr>
    <a:masterClrMapping/>
  </p:clrMapOvr>
  <p:transition spd="med"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6000"/>
              <a:t>ข้อเสนอแนะ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/>
              <a:t>มีเจ้าหน้าที่รับผิดชอบงานอำนวยความเป็นธรรมโดยเฉพาะ</a:t>
            </a:r>
          </a:p>
          <a:p>
            <a:r>
              <a:rPr lang="th-TH"/>
              <a:t>นายอำเภอต้องมีความรู้ ความเข้าใจ ให้ความสำคัญ เอาใจใส่งานอำนวยความเป็นธรรม</a:t>
            </a:r>
          </a:p>
          <a:p>
            <a:r>
              <a:rPr lang="th-TH"/>
              <a:t>มีการประชาสัมพันธ์บทบาทนายอำเภอในการอำนวยความเป็นธรรม</a:t>
            </a:r>
          </a:p>
          <a:p>
            <a:r>
              <a:rPr lang="th-TH"/>
              <a:t>นายอำเภอดำเนินการตามบทบาทหน้าที่ตามที่กฎหมายกำหนด</a:t>
            </a:r>
          </a:p>
          <a:p>
            <a:r>
              <a:rPr lang="th-TH"/>
              <a:t>นำเทคโนโลยีมาใช้ในการปฎิบัติงาน</a:t>
            </a:r>
          </a:p>
          <a:p>
            <a:pPr>
              <a:buFont typeface="Wingdings" pitchFamily="2" charset="2"/>
              <a:buNone/>
            </a:pPr>
            <a:r>
              <a:rPr lang="th-TH"/>
              <a:t>                         </a:t>
            </a:r>
            <a:endParaRPr lang="th-TH" sz="5400"/>
          </a:p>
        </p:txBody>
      </p:sp>
    </p:spTree>
  </p:cSld>
  <p:clrMapOvr>
    <a:masterClrMapping/>
  </p:clrMapOvr>
  <p:transition spd="med"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h-TH" sz="7200"/>
              <a:t>         </a:t>
            </a:r>
          </a:p>
          <a:p>
            <a:pPr>
              <a:buFont typeface="Wingdings" pitchFamily="2" charset="2"/>
              <a:buNone/>
            </a:pPr>
            <a:r>
              <a:rPr lang="th-TH" sz="7200"/>
              <a:t>        </a:t>
            </a:r>
            <a:r>
              <a:rPr lang="th-TH" sz="8000"/>
              <a:t>จบการนำเสนอ</a:t>
            </a:r>
          </a:p>
          <a:p>
            <a:pPr>
              <a:buFont typeface="Wingdings" pitchFamily="2" charset="2"/>
              <a:buNone/>
            </a:pPr>
            <a:r>
              <a:rPr lang="th-TH" sz="7200"/>
              <a:t>          </a:t>
            </a:r>
            <a:endParaRPr lang="th-TH"/>
          </a:p>
        </p:txBody>
      </p:sp>
    </p:spTree>
  </p:cSld>
  <p:clrMapOvr>
    <a:masterClrMapping/>
  </p:clrMapOvr>
  <p:transition spd="med">
    <p:blinds dir="vert"/>
  </p:transition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2_Edg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Refined</Template>
  <TotalTime>2260</TotalTime>
  <Words>448</Words>
  <Application>Microsoft PowerPoint</Application>
  <PresentationFormat>นำเสนอทางหน้าจอ (4:3)</PresentationFormat>
  <Paragraphs>61</Paragraphs>
  <Slides>8</Slides>
  <Notes>1</Notes>
  <HiddenSlides>0</HiddenSlides>
  <MMClips>0</MMClips>
  <ScaleCrop>false</ScaleCrop>
  <HeadingPairs>
    <vt:vector size="6" baseType="variant">
      <vt:variant>
        <vt:lpstr>แบบอักษรที่ถูกใช้</vt:lpstr>
      </vt:variant>
      <vt:variant>
        <vt:i4>6</vt:i4>
      </vt:variant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8</vt:i4>
      </vt:variant>
    </vt:vector>
  </HeadingPairs>
  <TitlesOfParts>
    <vt:vector size="16" baseType="lpstr">
      <vt:lpstr>Arial</vt:lpstr>
      <vt:lpstr>Angsana New</vt:lpstr>
      <vt:lpstr>Garamond</vt:lpstr>
      <vt:lpstr>Wingdings</vt:lpstr>
      <vt:lpstr>Tahoma</vt:lpstr>
      <vt:lpstr>Browallia New</vt:lpstr>
      <vt:lpstr>Ripple</vt:lpstr>
      <vt:lpstr>2_Edge</vt:lpstr>
      <vt:lpstr>ภาพนิ่ง 1</vt:lpstr>
      <vt:lpstr>1. วัตถุประสงค์ของการทำวิจัย</vt:lpstr>
      <vt:lpstr>2. กรอบความคิดและระเบียบกฎหมายที่เกี่ยวข้อง</vt:lpstr>
      <vt:lpstr>กรอบความคิดในการศึกษา</vt:lpstr>
      <vt:lpstr>3. วิธีการวิจัย</vt:lpstr>
      <vt:lpstr>4. ผลการวิจัย (ทอดแบบ 90 ชุดได้รับแบบสอบถาม 80 ชุด) บทบาทนายอำเภอในการอำนวยความเป็นธรรม</vt:lpstr>
      <vt:lpstr>ข้อเสนอแนะ</vt:lpstr>
      <vt:lpstr>ภาพนิ่ง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เรื่อง</dc:title>
  <dc:creator>MICROSOFT</dc:creator>
  <cp:lastModifiedBy>HP</cp:lastModifiedBy>
  <cp:revision>166</cp:revision>
  <cp:lastPrinted>1601-01-01T00:00:00Z</cp:lastPrinted>
  <dcterms:created xsi:type="dcterms:W3CDTF">2007-07-01T20:38:29Z</dcterms:created>
  <dcterms:modified xsi:type="dcterms:W3CDTF">2012-12-06T12:22:12Z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