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5" r:id="rId5"/>
    <p:sldId id="270" r:id="rId6"/>
    <p:sldId id="271" r:id="rId7"/>
    <p:sldId id="272" r:id="rId8"/>
    <p:sldId id="274" r:id="rId9"/>
    <p:sldId id="276" r:id="rId10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6546-EBA5-45E0-9FBC-C1B24E2FF18E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E762-BA69-46E2-9420-A8F00BCAF2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87624" y="5301208"/>
            <a:ext cx="6984776" cy="1152128"/>
          </a:xfrm>
          <a:solidFill>
            <a:srgbClr val="00B050"/>
          </a:solidFill>
          <a:ln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โดย นายวิสูติ  ซื่อพัฒนะ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เลขประจำตัว       นอ.72.5478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12968" cy="1656184"/>
          </a:xfrm>
          <a:solidFill>
            <a:srgbClr val="00B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ปัญหาและอุปสรรคในการจัดทำงบประมาณตามภารกิจถ่ายโอน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ขององค์การบริหารส่วนตำบล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อำเภอหนองแสง     จังหวัดอุดรธานี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61926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1. กฎหมายรัฐธรรมนูญ พ.ศ. 2550  และ</a:t>
            </a:r>
            <a:r>
              <a:rPr lang="th-TH" sz="31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1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1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2. พระราชบัญญัติ กำหนดแผนและขั้นตอนการกระจายอำนาจให้แก่องค์กรปกครองส่วน </a:t>
            </a:r>
            <a:br>
              <a:rPr lang="th-TH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ท้องถิ่น    พ.ศ. 2542  กำหนดให้มีการกระจายอำนาจและการถ่ายโอนภารกิจจากราชการ</a:t>
            </a:r>
            <a:br>
              <a:rPr lang="th-TH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ส่วนกลางให้องค์การบริหารส่วนตำบล  </a:t>
            </a:r>
            <a:r>
              <a:rPr lang="th-TH" sz="2700" dirty="0" smtClean="0">
                <a:solidFill>
                  <a:srgbClr val="FF3300"/>
                </a:solidFill>
                <a:latin typeface="AngsanaUPC" pitchFamily="18" charset="-34"/>
                <a:cs typeface="AngsanaUPC" pitchFamily="18" charset="-34"/>
              </a:rPr>
              <a:t>จำนวน </a:t>
            </a:r>
            <a:r>
              <a:rPr lang="en-US" sz="2700" dirty="0" smtClean="0">
                <a:solidFill>
                  <a:srgbClr val="FF3300"/>
                </a:solidFill>
                <a:latin typeface="AngsanaUPC" pitchFamily="18" charset="-34"/>
                <a:cs typeface="AngsanaUPC" pitchFamily="18" charset="-34"/>
              </a:rPr>
              <a:t>6 </a:t>
            </a:r>
            <a:r>
              <a:rPr lang="th-TH" sz="2700" dirty="0" smtClean="0">
                <a:solidFill>
                  <a:srgbClr val="FF3300"/>
                </a:solidFill>
                <a:latin typeface="AngsanaUPC" pitchFamily="18" charset="-34"/>
                <a:cs typeface="AngsanaUPC" pitchFamily="18" charset="-34"/>
              </a:rPr>
              <a:t>ภารกิจ 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คือ  </a:t>
            </a:r>
            <a:br>
              <a:rPr lang="th-TH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 1) ภารกิจด้านโครงสร้างพื้นฐาน                            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2)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ภารกิจด้านงานส่งเสริมคุณภาพชีวิต </a:t>
            </a:r>
            <a:br>
              <a:rPr lang="th-TH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3)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ภารกิจด้านการจัดระเบียบชุมชน/สังคม  และการรักษาความสงบเรียบร้อย    </a:t>
            </a:r>
            <a:br>
              <a:rPr lang="th-TH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4)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ภารกิจด้านการวางแผน   การส่งเสริมการลงทุน  พาณิชยก</a:t>
            </a:r>
            <a:r>
              <a:rPr lang="th-TH" sz="2700" dirty="0" err="1" smtClean="0">
                <a:latin typeface="AngsanaUPC" pitchFamily="18" charset="-34"/>
                <a:cs typeface="AngsanaUPC" pitchFamily="18" charset="-34"/>
              </a:rPr>
              <a:t>รรม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และการท่องเที่ยว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    5) 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ภารกิจด้านการบริหารจัดการ และการอนุรักษ์ทรัพยากรธรรมชาติสิ่งแวดล้อม   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   6)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ภารกิจด้าน</a:t>
            </a:r>
            <a:r>
              <a:rPr lang="th-TH" sz="2700" dirty="0" err="1" smtClean="0">
                <a:latin typeface="AngsanaUPC" pitchFamily="18" charset="-34"/>
                <a:cs typeface="AngsanaUPC" pitchFamily="18" charset="-34"/>
              </a:rPr>
              <a:t>ศิลปะวัฒนธรรม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จารีตประเพณีและภูมิปัญญาท้องถิ่น 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7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     ผู้ศึกษาพบเห็นความแตกต่างระหว่างการจัดทำงบประมาณรายจ่ายตามอำนาจหน้าที่และตามภารกิจถ่ายโอนขององค์การบริหารส่วนตำบลทั้ง 3 แห่งของอำเภอหนอง</a:t>
            </a:r>
            <a:r>
              <a:rPr lang="th-TH" sz="2700" dirty="0" err="1" smtClean="0">
                <a:latin typeface="AngsanaUPC" pitchFamily="18" charset="-34"/>
                <a:cs typeface="AngsanaUPC" pitchFamily="18" charset="-34"/>
              </a:rPr>
              <a:t>แสงจ.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อุดรธานี มีความเหลื่อมล้ำกันเป็นอย่างมาก</a:t>
            </a: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700" dirty="0" smtClean="0">
                <a:latin typeface="AngsanaUPC" pitchFamily="18" charset="-34"/>
                <a:cs typeface="AngsanaUPC" pitchFamily="18" charset="-34"/>
              </a:rPr>
              <a:t>จึงต้องการศึกษาถึงปัญหาการจัดทำงบประมาณตามภารกิจถ่ายโอนว่าประสพปัญหาในการปฏิบัติ ในการจัดทำแต่ละขั้นตอนอย่างไร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700" dirty="0" smtClean="0">
                <a:latin typeface="AngsanaUPC" pitchFamily="18" charset="-34"/>
                <a:cs typeface="AngsanaUPC" pitchFamily="18" charset="-34"/>
              </a:rPr>
            </a:br>
            <a:endParaRPr lang="th-TH" sz="27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24936" cy="1008112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ประวัติความเป็นมาและวัตถุประสงค์ของการศึกษา</a:t>
            </a: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63367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indent="457200" algn="l" fontAlgn="base">
              <a:spcAft>
                <a:spcPct val="0"/>
              </a:spcAft>
              <a:tabLst>
                <a:tab pos="685800" algn="l"/>
              </a:tabLst>
            </a:pPr>
            <a: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/>
            </a:r>
            <a:b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</a:br>
            <a:r>
              <a:rPr lang="th-TH" sz="3200" b="1" dirty="0" smtClean="0">
                <a:solidFill>
                  <a:srgbClr val="FF33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กรอบแนวคิด ทฤษฏี และสมมติฐาน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en-US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</a:t>
            </a:r>
            <a:r>
              <a:rPr lang="en-US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-</a:t>
            </a: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กฎหมายรัฐธรรมนูญ ปี พ.ศ. </a:t>
            </a:r>
            <a:r>
              <a:rPr lang="en-US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2550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en-US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-</a:t>
            </a: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พระราชบัญญัติกำหนดแผนและขั้นตอนการกระจายอำนาจให้แก่องค์กรปกครองส่วน </a:t>
            </a:r>
            <a:b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ท้องถิ่น  พ.ศ.2542    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th-TH" sz="2800" b="1" dirty="0" smtClean="0">
                <a:solidFill>
                  <a:srgbClr val="FF33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สมมุติฐานในการศึกษา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th-TH" sz="2400" dirty="0" smtClean="0">
                <a:latin typeface="Arial" pitchFamily="34" charset="0"/>
                <a:cs typeface="Angsana New" pitchFamily="18" charset="-34"/>
              </a:rPr>
              <a:t>             1. </a:t>
            </a: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ความชัดเจนในการถ่ายโอนภารกิจและงบประมาณ ขององค์การบริหารส่วน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ำบลมีผลโดยตรงในการลดปัญหาและอุปสรรคในการจัดทำงบประมาณตามภารกิจถ่ายโอนขององค์การบริหารส่วนตำบล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th-TH" sz="2400" dirty="0" smtClean="0">
                <a:latin typeface="Arial" pitchFamily="34" charset="0"/>
                <a:cs typeface="Angsana New" pitchFamily="18" charset="-34"/>
              </a:rPr>
              <a:t>            </a:t>
            </a: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2. การบริหารจัดทำงบประมาณตามภารกิจถ่ายโอน   ขององค์การบริหารส่วนตำบลที่เหมาะสมกับภารกิจมีผลโดยตรง  ในการลดปัญหาและอุปสรรคในการจัดทำงบประมาณตามภารกิจถ่ายโอนขององค์การบริหารส่วนตำบล</a:t>
            </a:r>
            <a:r>
              <a:rPr lang="en-US" sz="2400" dirty="0" smtClean="0">
                <a:latin typeface="Arial" pitchFamily="34" charset="0"/>
                <a:cs typeface="Angsana New" pitchFamily="18" charset="-34"/>
              </a:rPr>
              <a:t/>
            </a:r>
            <a:br>
              <a:rPr lang="en-US" sz="2400" dirty="0" smtClean="0">
                <a:latin typeface="Arial" pitchFamily="34" charset="0"/>
                <a:cs typeface="Angsana New" pitchFamily="18" charset="-34"/>
              </a:rPr>
            </a:br>
            <a:r>
              <a:rPr lang="th-TH" sz="2400" dirty="0" smtClean="0">
                <a:latin typeface="Arial" pitchFamily="34" charset="0"/>
                <a:cs typeface="Angsana New" pitchFamily="18" charset="-34"/>
              </a:rPr>
              <a:t>            </a:t>
            </a:r>
            <a:r>
              <a:rPr lang="th-TH" sz="2400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3. การมีส่วนร่วมในการจัดทำงบประมาณของประชาชนอย่างทั่วถึงมีผลโดยตรงต่อการลดปัญหา และอุปสรรคในการจัดทำงบประมาณตามภารกิจถ่ายโอนขององค์การบริหารส่วนตำบล</a:t>
            </a:r>
            <a:endParaRPr lang="en-US" sz="2400" dirty="0" smtClean="0"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6597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indent="457200" algn="l" fontAlgn="base">
              <a:spcAft>
                <a:spcPct val="0"/>
              </a:spcAft>
              <a:tabLst>
                <a:tab pos="685800" algn="l"/>
              </a:tabLst>
            </a:pPr>
            <a: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/>
            </a:r>
            <a:b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</a:br>
            <a: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/>
            </a:r>
            <a:br>
              <a:rPr lang="th-TH" sz="2400" b="1" dirty="0" smtClean="0">
                <a:latin typeface="Angsana New" pitchFamily="18" charset="-34"/>
                <a:ea typeface="Times New Roman" pitchFamily="18" charset="0"/>
                <a:cs typeface="Angsana New" pitchFamily="18" charset="-34"/>
              </a:rPr>
            </a:br>
            <a:endParaRPr lang="en-US" sz="2400" dirty="0" smtClean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>
            <a:off x="395536" y="818764"/>
            <a:ext cx="849694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3200" noProof="0" dirty="0" smtClean="0">
                <a:solidFill>
                  <a:srgbClr val="FF3300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วิธีวิจัย</a:t>
            </a:r>
            <a:endParaRPr lang="th-TH" sz="3200" dirty="0" smtClean="0">
              <a:solidFill>
                <a:srgbClr val="FF3300"/>
              </a:solidFill>
              <a:latin typeface="Angsana New" pitchFamily="18" charset="-34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การศึกษาค้นคว้าในครั้งนี้     เป็น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การศึกษาเชิงสำรวจ    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Survey  Research 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)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มีวัตถุประสงค์ที่สำคัญคือ  เพื่อศึกษาปัญหาและอุปสรรคในการจัดทำงบประมาณตามภารกิจถ่ายโอนขององค์การบริหารส่วนตำบล  ในเขตพื้นที่</a:t>
            </a:r>
            <a:r>
              <a:rPr kumimoji="0" lang="th-T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อำเภอห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หนองแสง     จังหวัดอุดรธานี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	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-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ประชากรที่ใช้ในการศึกษา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ครั้งนี้   คือ    ผู้เกี่ยวข้องในการจัดทำงบประมาณขององค์การบริหารส่วนตำบลในพื้นที่ทั้งหมด 3 แห่ง ของอำเภอหนองแสง  จังหวัดอุดรธานี  ประกอบด้วย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นายกองค์การบริหารส่วนตำบล  ปลัด </a:t>
            </a:r>
            <a:r>
              <a:rPr kumimoji="0" lang="th-T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อบต.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ผู้อำนวยการกองคลัง ผู้อำนวยการกองช่าง/  หัวหน้าส่วนโยธา  ประธานสภา </a:t>
            </a:r>
            <a:r>
              <a:rPr kumimoji="0" lang="th-T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อบต.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กำนัน จำนวน  อย่างละ  3 คน รวม  18  คน  ผู้ใหญ่บ้าน จำนวน 16 คน และประธานประชาคมหมู่บ้าน จำนวน 16 คน ผู้ช่วยผู้ใหญ่บ้าน จำนวน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20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คน และสมาชิกสภา</a:t>
            </a:r>
            <a:r>
              <a:rPr kumimoji="0" lang="th-T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อบต.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จำนวน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30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คน รวมทั้งหมดจำนวน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100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คน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             - 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เครื่องมือที่ใช้ในการศึกษา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ได้แก่    แบบสอบถามที่ผู้ศึกษาสร้างขึ้น  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             -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สถิติที่ใช้ในการวิเคราะห์ข้อมูล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คือ  ค่าร้อยละ ค่าเฉลี่ย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Aritmetic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Mean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)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และค่าเบี่ยงเบนมาตรฐาน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S.D.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             - 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วิเคราะห์ข้อมูลโดยใช้โปรแกรมสำเร็จรูป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SPSS  for window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6408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th-TH" sz="3200" b="1" dirty="0" smtClean="0">
                <a:solidFill>
                  <a:srgbClr val="FF3300"/>
                </a:solidFill>
              </a:rPr>
              <a:t>ผลการศึกษา และข้อเสนอแนะ</a:t>
            </a:r>
            <a:r>
              <a:rPr lang="th-TH" sz="3200" dirty="0" smtClean="0">
                <a:solidFill>
                  <a:srgbClr val="FF3300"/>
                </a:solidFill>
              </a:rPr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    ปัญหาและอุปสรรคในการจัดทำงบประมาณตามภารกิจถ่ายโอน</a:t>
            </a:r>
            <a:br>
              <a:rPr lang="th-TH" sz="3200" dirty="0" smtClean="0"/>
            </a:br>
            <a:r>
              <a:rPr lang="th-TH" sz="3200" dirty="0" smtClean="0"/>
              <a:t>ขององค์การบริหารส่วนตำบล (รายด้าน)   พบว่า 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dirty="0" smtClean="0"/>
              <a:t>- </a:t>
            </a:r>
            <a:r>
              <a:rPr lang="th-TH" sz="3200" b="1" dirty="0" smtClean="0"/>
              <a:t>ด้านความชัดเจนในถ่ายโอนภารกิจและงบประมาณของ </a:t>
            </a:r>
            <a:r>
              <a:rPr lang="th-TH" sz="3200" b="1" dirty="0" err="1" smtClean="0"/>
              <a:t>อบต.</a:t>
            </a:r>
            <a:r>
              <a:rPr lang="th-TH" sz="3200" dirty="0" smtClean="0"/>
              <a:t> รายได้และ   รายจ่ายของ </a:t>
            </a:r>
            <a:r>
              <a:rPr lang="th-TH" sz="3200" dirty="0" err="1" smtClean="0"/>
              <a:t>อบต.</a:t>
            </a:r>
            <a:r>
              <a:rPr lang="th-TH" sz="3200" dirty="0" smtClean="0"/>
              <a:t> ในปีงบประมาณ 2554ไม่สอดคล้องกับภารกิจถ่ายโอน </a:t>
            </a:r>
            <a:br>
              <a:rPr lang="th-TH" sz="3200" dirty="0" smtClean="0"/>
            </a:br>
            <a:r>
              <a:rPr lang="th-TH" sz="3200" b="1" dirty="0" smtClean="0"/>
              <a:t>ด้านการบริหารจัดทำงบประมาณตามภารกิจถ่ายโอน </a:t>
            </a:r>
            <a:r>
              <a:rPr lang="th-TH" sz="3200" dirty="0" smtClean="0"/>
              <a:t>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   การจัดตั้งงบประมาณตามภารกิจถ่ายโอนของ </a:t>
            </a:r>
            <a:r>
              <a:rPr lang="th-TH" sz="3200" dirty="0" err="1" smtClean="0"/>
              <a:t>อบต</a:t>
            </a:r>
            <a:r>
              <a:rPr lang="th-TH" sz="3200" dirty="0" smtClean="0"/>
              <a:t> . ไม่ครอบคลุมภารกิจ</a:t>
            </a:r>
            <a:br>
              <a:rPr lang="th-TH" sz="3200" dirty="0" smtClean="0"/>
            </a:br>
            <a:r>
              <a:rPr lang="th-TH" sz="3200" dirty="0" smtClean="0"/>
              <a:t>ทั้ง   6   ด้านที่ได้รับการถ่ายโอน </a:t>
            </a:r>
            <a:br>
              <a:rPr lang="th-TH" sz="3200" dirty="0" smtClean="0"/>
            </a:br>
            <a:r>
              <a:rPr lang="th-TH" sz="3200" b="1" dirty="0" smtClean="0"/>
              <a:t>ด้านการมีส่วนร่วมของประชาชนในการจัดทำงบประมาณ </a:t>
            </a:r>
            <a:r>
              <a:rPr lang="th-TH" sz="3200" dirty="0" smtClean="0"/>
              <a:t>  </a:t>
            </a:r>
            <a:br>
              <a:rPr lang="th-TH" sz="3200" dirty="0" smtClean="0"/>
            </a:br>
            <a:r>
              <a:rPr lang="th-TH" sz="3200" dirty="0" smtClean="0"/>
              <a:t>        พบว่า </a:t>
            </a:r>
            <a:r>
              <a:rPr lang="th-TH" sz="3200" dirty="0" err="1" smtClean="0"/>
              <a:t>อบต.</a:t>
            </a:r>
            <a:r>
              <a:rPr lang="th-TH" sz="3200" dirty="0" smtClean="0"/>
              <a:t>ไม่จัดช่องทางให้ประชาชนโดยทั่วไปได้รับข่าวสารข้อมูลเกี่ยวกับการกระจายอำนาจ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6408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th-TH" sz="3200" b="1" dirty="0" smtClean="0"/>
              <a:t>ปัญหา และอุปสรรคในการจัดทำงบประมาณตามภารกิจถ่ายโอน (ร้อยละ)</a:t>
            </a:r>
            <a:br>
              <a:rPr lang="th-TH" sz="3200" b="1" dirty="0" smtClean="0"/>
            </a:br>
            <a:r>
              <a:rPr lang="th-TH" sz="3200" b="1" dirty="0" smtClean="0"/>
              <a:t>ด้านความชัดเจนในการถ่ายโอนภารกิจและงบประมาณ</a:t>
            </a:r>
            <a:r>
              <a:rPr lang="en-US" sz="3200" b="1" dirty="0" smtClean="0"/>
              <a:t>      </a:t>
            </a:r>
            <a:r>
              <a:rPr lang="th-TH" sz="3200" dirty="0" smtClean="0"/>
              <a:t>ปัญหาที่มีความสำคัญมากที่สุด คือการฝึกอบรมเพื่อเตรียมความพร้อมให้แก่องค์การบริหารส่วนตำบล</a:t>
            </a:r>
            <a:br>
              <a:rPr lang="th-TH" sz="3200" dirty="0" smtClean="0"/>
            </a:br>
            <a:r>
              <a:rPr lang="th-TH" sz="3200" b="1" dirty="0" smtClean="0"/>
              <a:t>ด้านการบริหารจัดทำงบประมาณตามภารกิจถ่ายโอน</a:t>
            </a:r>
            <a:r>
              <a:rPr lang="th-TH" sz="3200" dirty="0" smtClean="0"/>
              <a:t> ปัญหาที่ให้ความสำคัญมากที่สุด คือ    การจัดสรรงบประมาณตามภารกิจถ่ายโอนมีน้อยไม่เหมาะสม </a:t>
            </a:r>
            <a:br>
              <a:rPr lang="th-TH" sz="3200" dirty="0" smtClean="0"/>
            </a:br>
            <a:r>
              <a:rPr lang="th-TH" sz="3200" dirty="0" smtClean="0"/>
              <a:t> </a:t>
            </a:r>
            <a:r>
              <a:rPr lang="th-TH" sz="3200" b="1" dirty="0" smtClean="0"/>
              <a:t>ด้านการมีส่วนร่วมของประชาชนในการจัดทำงบประมาณ</a:t>
            </a:r>
            <a:r>
              <a:rPr lang="th-TH" sz="3200" dirty="0" smtClean="0"/>
              <a:t>          ปัญหาที่ให้ความสำคัญมากที่สุด  คือ การจัดทำแผนและโครงการของ </a:t>
            </a:r>
            <a:r>
              <a:rPr lang="th-TH" sz="3200" dirty="0" err="1" smtClean="0"/>
              <a:t>อบต.</a:t>
            </a:r>
            <a:r>
              <a:rPr lang="th-TH" sz="3200" dirty="0" smtClean="0"/>
              <a:t> ขาดความโปร่งใสและการมีส่วนร่วมจากประชาชน และ  แผนงาน/โครงการส่วนใหญ่ไม่ใช่เป็นความต้องการของประชาชนที่ต้องการให้ปฏิบัติจริง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6408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th-TH" sz="3200" b="1" dirty="0" smtClean="0"/>
              <a:t>แนวทางแก้ไขปัญหาในการปฏิบัติงาน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</a:t>
            </a:r>
            <a:r>
              <a:rPr lang="th-TH" sz="3200" b="1" dirty="0" smtClean="0"/>
              <a:t>ด้านความชัดเจนในการถ่ายโอนภารกิจและงบประมาณ</a:t>
            </a:r>
            <a:r>
              <a:rPr lang="th-TH" sz="3200" dirty="0" smtClean="0"/>
              <a:t>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          ส่วนราชการที่ถ่ายโอนควรจัดให้มีการประชุมชี้แจงทุกภารกิจอย่างต่อเนื่อง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</a:t>
            </a:r>
            <a:r>
              <a:rPr lang="th-TH" sz="3200" b="1" dirty="0" smtClean="0"/>
              <a:t>ด้านการบริหารจัดทำงบประมาณตามภารกิจถ่ายโอน</a:t>
            </a:r>
            <a:r>
              <a:rPr lang="th-TH" sz="3200" dirty="0" smtClean="0"/>
              <a:t>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           ควรลดขั้นตอนการปฏิบัติให้คล่องตัวมากขึ้น      และอบรมสร้างความรู้ให้แก่บุคลากรท้องถิ่น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</a:t>
            </a:r>
            <a:r>
              <a:rPr lang="th-TH" sz="3200" b="1" dirty="0" smtClean="0"/>
              <a:t>ด้านการมีส่วนร่วมของประชาชนในการจัดทำงบประมาณ</a:t>
            </a:r>
            <a:r>
              <a:rPr lang="th-TH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              ควรเปิดโอกาสให้ประชาชนมีส่วนร่วมในการดำเนินงานของ  </a:t>
            </a:r>
            <a:r>
              <a:rPr lang="th-TH" sz="3200" dirty="0" err="1" smtClean="0"/>
              <a:t>อปท.</a:t>
            </a:r>
            <a:r>
              <a:rPr lang="th-TH" sz="3200" dirty="0" smtClean="0"/>
              <a:t> เพื่อลดความขัดแย้งระหว่าง </a:t>
            </a:r>
            <a:r>
              <a:rPr lang="th-TH" sz="3200" dirty="0" err="1" smtClean="0"/>
              <a:t>อบต.</a:t>
            </a:r>
            <a:r>
              <a:rPr lang="th-TH" sz="3200" dirty="0" smtClean="0"/>
              <a:t>และผู้นำหมู่บ้าน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6408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th-TH" sz="4800" dirty="0" smtClean="0"/>
              <a:t>*  การอภิปรายผล</a:t>
            </a:r>
            <a:br>
              <a:rPr lang="th-TH" sz="4800" dirty="0" smtClean="0"/>
            </a:br>
            <a:r>
              <a:rPr lang="th-TH" sz="4800" dirty="0" smtClean="0"/>
              <a:t>* ข้อเสนอแนะการวิจัย</a:t>
            </a:r>
            <a:br>
              <a:rPr lang="th-TH" sz="4800" dirty="0" smtClean="0"/>
            </a:br>
            <a:r>
              <a:rPr lang="th-TH" sz="4800" dirty="0" smtClean="0"/>
              <a:t>       - ด้านนโยบายการกระจายอำนาจ</a:t>
            </a:r>
            <a:br>
              <a:rPr lang="th-TH" sz="4800" dirty="0" smtClean="0"/>
            </a:br>
            <a:r>
              <a:rPr lang="th-TH" sz="4800" dirty="0" smtClean="0"/>
              <a:t>       -  ด้านงบประมาณ</a:t>
            </a:r>
            <a:br>
              <a:rPr lang="th-TH" sz="4800" dirty="0" smtClean="0"/>
            </a:br>
            <a:r>
              <a:rPr lang="th-TH" sz="4800" dirty="0" smtClean="0"/>
              <a:t>       -   ด้านการมีส่วนร่วมของประชาชน</a:t>
            </a:r>
            <a:br>
              <a:rPr lang="th-TH" sz="4800" dirty="0" smtClean="0"/>
            </a:br>
            <a:r>
              <a:rPr lang="th-TH" sz="4800" dirty="0" smtClean="0"/>
              <a:t>       -   ด้านอื่นๆ  </a:t>
            </a:r>
            <a:br>
              <a:rPr lang="th-TH" sz="4800" dirty="0" smtClean="0"/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8143_digital_art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ชื่อเรื่อง 5"/>
          <p:cNvSpPr>
            <a:spLocks noGrp="1"/>
          </p:cNvSpPr>
          <p:nvPr>
            <p:ph type="ctrTitle"/>
          </p:nvPr>
        </p:nvSpPr>
        <p:spPr>
          <a:xfrm>
            <a:off x="971600" y="4725144"/>
            <a:ext cx="7772400" cy="1470025"/>
          </a:xfrm>
        </p:spPr>
        <p:txBody>
          <a:bodyPr>
            <a:normAutofit/>
          </a:bodyPr>
          <a:lstStyle/>
          <a:p>
            <a:r>
              <a:rPr lang="th-TH" sz="8800" dirty="0" smtClean="0">
                <a:solidFill>
                  <a:srgbClr val="FF0000"/>
                </a:solidFill>
              </a:rPr>
              <a:t>สวัสดี</a:t>
            </a:r>
            <a:endParaRPr lang="th-TH" sz="8800" dirty="0">
              <a:solidFill>
                <a:srgbClr val="FF0000"/>
              </a:solidFill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 bwMode="auto">
          <a:xfrm>
            <a:off x="304800" y="1554162"/>
            <a:ext cx="8686800" cy="504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9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112</Words>
  <Application>Microsoft Office PowerPoint</Application>
  <PresentationFormat>นำเสนอทางหน้าจอ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โดย นายวิสูติ  ซื่อพัฒนะ เลขประจำตัว       นอ.72.5478</vt:lpstr>
      <vt:lpstr>   1. กฎหมายรัฐธรรมนูญ พ.ศ. 2550  และ  2. พระราชบัญญัติ กำหนดแผนและขั้นตอนการกระจายอำนาจให้แก่องค์กรปกครองส่วน      ท้องถิ่น    พ.ศ. 2542  กำหนดให้มีการกระจายอำนาจและการถ่ายโอนภารกิจจากราชการ     ส่วนกลางให้องค์การบริหารส่วนตำบล  จำนวน 6 ภารกิจ  คือ        1) ภารกิจด้านโครงสร้างพื้นฐาน                             2) ภารกิจด้านงานส่งเสริมคุณภาพชีวิต       3) ภารกิจด้านการจัดระเบียบชุมชน/สังคม  และการรักษาความสงบเรียบร้อย          4) ภารกิจด้านการวางแผน   การส่งเสริมการลงทุน  พาณิชยกรรมและการท่องเที่ยว       5)  ภารกิจด้านการบริหารจัดการ และการอนุรักษ์ทรัพยากรธรรมชาติสิ่งแวดล้อม         6) ภารกิจด้านศิลปะวัฒนธรรมจารีตประเพณีและภูมิปัญญาท้องถิ่น           ผู้ศึกษาพบเห็นความแตกต่างระหว่างการจัดทำงบประมาณรายจ่ายตามอำนาจหน้าที่และตามภารกิจถ่ายโอนขององค์การบริหารส่วนตำบลทั้ง 3 แห่งของอำเภอหนองแสงจ.อุดรธานี มีความเหลื่อมล้ำกันเป็นอย่างมาก จึงต้องการศึกษาถึงปัญหาการจัดทำงบประมาณตามภารกิจถ่ายโอนว่าประสพปัญหาในการปฏิบัติ ในการจัดทำแต่ละขั้นตอนอย่างไร   </vt:lpstr>
      <vt:lpstr> กรอบแนวคิด ทฤษฏี และสมมติฐาน             -กฎหมายรัฐธรรมนูญ ปี พ.ศ. 2550             -พระราชบัญญัติกำหนดแผนและขั้นตอนการกระจายอำนาจให้แก่องค์กรปกครองส่วน               ท้องถิ่น  พ.ศ.2542     สมมุติฐานในการศึกษา              1. ความชัดเจนในการถ่ายโอนภารกิจและงบประมาณ ขององค์การบริหารส่วน ตำบลมีผลโดยตรงในการลดปัญหาและอุปสรรคในการจัดทำงบประมาณตามภารกิจถ่ายโอนขององค์การบริหารส่วนตำบล             2. การบริหารจัดทำงบประมาณตามภารกิจถ่ายโอน   ขององค์การบริหารส่วนตำบลที่เหมาะสมกับภารกิจมีผลโดยตรง  ในการลดปัญหาและอุปสรรคในการจัดทำงบประมาณตามภารกิจถ่ายโอนขององค์การบริหารส่วนตำบล             3. การมีส่วนร่วมในการจัดทำงบประมาณของประชาชนอย่างทั่วถึงมีผลโดยตรงต่อการลดปัญหา และอุปสรรคในการจัดทำงบประมาณตามภารกิจถ่ายโอนขององค์การบริหารส่วนตำบล</vt:lpstr>
      <vt:lpstr>  </vt:lpstr>
      <vt:lpstr>ผลการศึกษา และข้อเสนอแนะ        ปัญหาและอุปสรรคในการจัดทำงบประมาณตามภารกิจถ่ายโอน ขององค์การบริหารส่วนตำบล (รายด้าน)   พบว่า  - ด้านความชัดเจนในถ่ายโอนภารกิจและงบประมาณของ อบต. รายได้และ   รายจ่ายของ อบต. ในปีงบประมาณ 2554ไม่สอดคล้องกับภารกิจถ่ายโอน  ด้านการบริหารจัดทำงบประมาณตามภารกิจถ่ายโอน           การจัดตั้งงบประมาณตามภารกิจถ่ายโอนของ อบต . ไม่ครอบคลุมภารกิจ ทั้ง   6   ด้านที่ได้รับการถ่ายโอน  ด้านการมีส่วนร่วมของประชาชนในการจัดทำงบประมาณ            พบว่า อบต.ไม่จัดช่องทางให้ประชาชนโดยทั่วไปได้รับข่าวสารข้อมูลเกี่ยวกับการกระจายอำนาจ  </vt:lpstr>
      <vt:lpstr>ปัญหา และอุปสรรคในการจัดทำงบประมาณตามภารกิจถ่ายโอน (ร้อยละ) ด้านความชัดเจนในการถ่ายโอนภารกิจและงบประมาณ      ปัญหาที่มีความสำคัญมากที่สุด คือการฝึกอบรมเพื่อเตรียมความพร้อมให้แก่องค์การบริหารส่วนตำบล ด้านการบริหารจัดทำงบประมาณตามภารกิจถ่ายโอน ปัญหาที่ให้ความสำคัญมากที่สุด คือ    การจัดสรรงบประมาณตามภารกิจถ่ายโอนมีน้อยไม่เหมาะสม   ด้านการมีส่วนร่วมของประชาชนในการจัดทำงบประมาณ          ปัญหาที่ให้ความสำคัญมากที่สุด  คือ การจัดทำแผนและโครงการของ อบต. ขาดความโปร่งใสและการมีส่วนร่วมจากประชาชน และ  แผนงาน/โครงการส่วนใหญ่ไม่ใช่เป็นความต้องการของประชาชนที่ต้องการให้ปฏิบัติจริง </vt:lpstr>
      <vt:lpstr>แนวทางแก้ไขปัญหาในการปฏิบัติงาน   ด้านความชัดเจนในการถ่ายโอนภารกิจและงบประมาณ               ส่วนราชการที่ถ่ายโอนควรจัดให้มีการประชุมชี้แจงทุกภารกิจอย่างต่อเนื่อง    ด้านการบริหารจัดทำงบประมาณตามภารกิจถ่ายโอน                     ควรลดขั้นตอนการปฏิบัติให้คล่องตัวมากขึ้น      และอบรมสร้างความรู้ให้แก่บุคลากรท้องถิ่น    ด้านการมีส่วนร่วมของประชาชนในการจัดทำงบประมาณ                ควรเปิดโอกาสให้ประชาชนมีส่วนร่วมในการดำเนินงานของ  อปท. เพื่อลดความขัดแย้งระหว่าง อบต.และผู้นำหมู่บ้าน  </vt:lpstr>
      <vt:lpstr>*  การอภิปรายผล * ข้อเสนอแนะการวิจัย        - ด้านนโยบายการกระจายอำนาจ        -  ด้านงบประมาณ        -   ด้านการมีส่วนร่วมของประชาชน        -   ด้านอื่นๆ   </vt:lpstr>
      <vt:lpstr>สวัสดี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moi</dc:creator>
  <cp:lastModifiedBy>moi</cp:lastModifiedBy>
  <cp:revision>52</cp:revision>
  <dcterms:created xsi:type="dcterms:W3CDTF">2012-12-02T00:48:42Z</dcterms:created>
  <dcterms:modified xsi:type="dcterms:W3CDTF">2012-12-05T15:15:58Z</dcterms:modified>
</cp:coreProperties>
</file>