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D1059-BA8A-42D0-914C-8B725B763EE2}" type="datetimeFigureOut">
              <a:rPr lang="th-TH" smtClean="0"/>
              <a:pPr/>
              <a:t>05/12/55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6AA73-ACA6-4DD5-AC90-1F9569F725F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6AA73-ACA6-4DD5-AC90-1F9569F725F9}" type="slidenum">
              <a:rPr lang="th-TH" smtClean="0"/>
              <a:pPr/>
              <a:t>5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1509-2510-42C2-9C0F-385946F3B1A6}" type="datetimeFigureOut">
              <a:rPr lang="th-TH" smtClean="0"/>
              <a:pPr/>
              <a:t>05/12/55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0371-A7B9-42D6-B3B0-DBFAD0D9C77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1509-2510-42C2-9C0F-385946F3B1A6}" type="datetimeFigureOut">
              <a:rPr lang="th-TH" smtClean="0"/>
              <a:pPr/>
              <a:t>05/12/55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0371-A7B9-42D6-B3B0-DBFAD0D9C77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1509-2510-42C2-9C0F-385946F3B1A6}" type="datetimeFigureOut">
              <a:rPr lang="th-TH" smtClean="0"/>
              <a:pPr/>
              <a:t>05/12/55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0371-A7B9-42D6-B3B0-DBFAD0D9C77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1509-2510-42C2-9C0F-385946F3B1A6}" type="datetimeFigureOut">
              <a:rPr lang="th-TH" smtClean="0"/>
              <a:pPr/>
              <a:t>05/12/55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0371-A7B9-42D6-B3B0-DBFAD0D9C77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1509-2510-42C2-9C0F-385946F3B1A6}" type="datetimeFigureOut">
              <a:rPr lang="th-TH" smtClean="0"/>
              <a:pPr/>
              <a:t>05/12/55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0371-A7B9-42D6-B3B0-DBFAD0D9C77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1509-2510-42C2-9C0F-385946F3B1A6}" type="datetimeFigureOut">
              <a:rPr lang="th-TH" smtClean="0"/>
              <a:pPr/>
              <a:t>05/12/55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0371-A7B9-42D6-B3B0-DBFAD0D9C77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1509-2510-42C2-9C0F-385946F3B1A6}" type="datetimeFigureOut">
              <a:rPr lang="th-TH" smtClean="0"/>
              <a:pPr/>
              <a:t>05/12/55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0371-A7B9-42D6-B3B0-DBFAD0D9C77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1509-2510-42C2-9C0F-385946F3B1A6}" type="datetimeFigureOut">
              <a:rPr lang="th-TH" smtClean="0"/>
              <a:pPr/>
              <a:t>05/12/55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0371-A7B9-42D6-B3B0-DBFAD0D9C77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1509-2510-42C2-9C0F-385946F3B1A6}" type="datetimeFigureOut">
              <a:rPr lang="th-TH" smtClean="0"/>
              <a:pPr/>
              <a:t>05/12/55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0371-A7B9-42D6-B3B0-DBFAD0D9C77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1509-2510-42C2-9C0F-385946F3B1A6}" type="datetimeFigureOut">
              <a:rPr lang="th-TH" smtClean="0"/>
              <a:pPr/>
              <a:t>05/12/55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0371-A7B9-42D6-B3B0-DBFAD0D9C77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1509-2510-42C2-9C0F-385946F3B1A6}" type="datetimeFigureOut">
              <a:rPr lang="th-TH" smtClean="0"/>
              <a:pPr/>
              <a:t>05/12/55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0371-A7B9-42D6-B3B0-DBFAD0D9C77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41509-2510-42C2-9C0F-385946F3B1A6}" type="datetimeFigureOut">
              <a:rPr lang="th-TH" smtClean="0"/>
              <a:pPr/>
              <a:t>05/12/55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B0371-A7B9-42D6-B3B0-DBFAD0D9C77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1857364"/>
            <a:ext cx="7772400" cy="2857520"/>
          </a:xfrm>
        </p:spPr>
        <p:txBody>
          <a:bodyPr/>
          <a:lstStyle/>
          <a:p>
            <a:pPr eaLnBrk="1" hangingPunct="1">
              <a:defRPr/>
            </a:pPr>
            <a:r>
              <a:rPr lang="th-TH" sz="4800" b="1" dirty="0" smtClean="0">
                <a:solidFill>
                  <a:schemeClr val="bg1"/>
                </a:solidFill>
                <a:latin typeface="Cordia New" pitchFamily="34" charset="-34"/>
              </a:rPr>
              <a:t>การพัฒนาประสิทธิภาพการให้บริการประชาชนด้านการขออนุญาตอาวุธปืนของศูนย์บริการประชาชน (กรมการปกครอง)</a:t>
            </a:r>
            <a:r>
              <a:rPr lang="en-US" sz="4800" b="1" dirty="0" smtClean="0">
                <a:solidFill>
                  <a:schemeClr val="bg1"/>
                </a:solidFill>
                <a:latin typeface="Cordia New" pitchFamily="34" charset="-34"/>
              </a:rPr>
              <a:t> </a:t>
            </a:r>
            <a:endParaRPr lang="th-TH" sz="4800" b="1" dirty="0" smtClean="0">
              <a:solidFill>
                <a:schemeClr val="bg1"/>
              </a:solidFill>
              <a:latin typeface="Cordia New" pitchFamily="34" charset="-34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500694" y="4786322"/>
            <a:ext cx="3286148" cy="1714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3200" b="1" dirty="0" smtClean="0">
                <a:solidFill>
                  <a:schemeClr val="bg1"/>
                </a:solidFill>
                <a:latin typeface="Cordia New" pitchFamily="34" charset="-34"/>
                <a:ea typeface="+mj-ea"/>
                <a:cs typeface="+mj-cs"/>
              </a:rPr>
              <a:t>ผู้จัดทำ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dia New" pitchFamily="34" charset="-34"/>
                <a:ea typeface="+mj-ea"/>
                <a:cs typeface="+mj-cs"/>
              </a:rPr>
              <a:t>นายสุ</a:t>
            </a:r>
            <a:r>
              <a:rPr kumimoji="0" lang="th-TH" sz="32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dia New" pitchFamily="34" charset="-34"/>
                <a:ea typeface="+mj-ea"/>
                <a:cs typeface="+mj-cs"/>
              </a:rPr>
              <a:t>ภโชค</a:t>
            </a:r>
            <a:r>
              <a:rPr kumimoji="0" lang="th-TH" sz="3200" b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dia New" pitchFamily="34" charset="-34"/>
                <a:ea typeface="+mj-ea"/>
                <a:cs typeface="+mj-cs"/>
              </a:rPr>
              <a:t>  </a:t>
            </a:r>
            <a:r>
              <a:rPr kumimoji="0" lang="th-TH" sz="3200" b="1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dia New" pitchFamily="34" charset="-34"/>
                <a:ea typeface="+mj-ea"/>
                <a:cs typeface="+mj-cs"/>
              </a:rPr>
              <a:t>ศิลป</a:t>
            </a:r>
            <a:r>
              <a:rPr kumimoji="0" lang="th-TH" sz="3200" b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dia New" pitchFamily="34" charset="-34"/>
                <a:ea typeface="+mj-ea"/>
                <a:cs typeface="+mj-cs"/>
              </a:rPr>
              <a:t>คุณ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3200" b="1" baseline="0" dirty="0" smtClean="0">
                <a:solidFill>
                  <a:schemeClr val="bg1"/>
                </a:solidFill>
                <a:latin typeface="Cordia New" pitchFamily="34" charset="-34"/>
                <a:ea typeface="+mj-ea"/>
                <a:cs typeface="+mj-cs"/>
              </a:rPr>
              <a:t>เลขประจำตัว นอ.725492</a:t>
            </a:r>
            <a:endParaRPr kumimoji="0" lang="th-TH" sz="3200" b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rdia New" pitchFamily="34" charset="-34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785794"/>
            <a:ext cx="8215370" cy="1071570"/>
          </a:xfrm>
        </p:spPr>
        <p:txBody>
          <a:bodyPr/>
          <a:lstStyle/>
          <a:p>
            <a:pPr eaLnBrk="1" hangingPunct="1">
              <a:defRPr/>
            </a:pPr>
            <a:r>
              <a:rPr lang="th-TH" b="1" dirty="0" smtClean="0">
                <a:solidFill>
                  <a:schemeClr val="bg1"/>
                </a:solidFill>
              </a:rPr>
              <a:t>วัตถุประสงค์ของการศึกษา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214554"/>
            <a:ext cx="8429684" cy="2857520"/>
          </a:xfrm>
        </p:spPr>
        <p:txBody>
          <a:bodyPr>
            <a:normAutofit/>
          </a:bodyPr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1.เพื่อศึกษาประสิทธิภาพการให้บริการประชาชนด้านการขออนุญาต 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th-TH" dirty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  อาวุธปืนของศูนย์บริการประชาชน (กรมการปกครอง) 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endParaRPr lang="th-TH" sz="1500" dirty="0" smtClean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2.เพื่อศึกษาปัจจัยที่มีผลต่อประสิทธิภาพการให้บริการประชาชนด้าน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th-TH" dirty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  การขออนุญาตอาวุธปืนของศูนย์บริการประชาชน (กรมการปกครอง)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285750"/>
            <a:ext cx="6472238" cy="642920"/>
          </a:xfrm>
          <a:solidFill>
            <a:schemeClr val="tx2">
              <a:lumMod val="60000"/>
              <a:lumOff val="40000"/>
              <a:alpha val="20000"/>
            </a:schemeClr>
          </a:solidFill>
          <a:ln w="38100" cmpd="dbl">
            <a:noFill/>
          </a:ln>
        </p:spPr>
        <p:txBody>
          <a:bodyPr>
            <a:normAutofit/>
          </a:bodyPr>
          <a:lstStyle/>
          <a:p>
            <a:pPr eaLnBrk="1" hangingPunct="1"/>
            <a:r>
              <a:rPr lang="th-TH" sz="3600" b="1" dirty="0" smtClean="0">
                <a:solidFill>
                  <a:schemeClr val="bg1"/>
                </a:solidFill>
                <a:effectLst/>
              </a:rPr>
              <a:t>วิธีและขอบเขตการศึกษา</a:t>
            </a:r>
            <a:r>
              <a:rPr lang="en-US" sz="3600" b="1" dirty="0" smtClean="0">
                <a:solidFill>
                  <a:schemeClr val="bg1"/>
                </a:solidFill>
                <a:effectLst/>
              </a:rPr>
              <a:t> </a:t>
            </a:r>
            <a:endParaRPr lang="th-TH" sz="3600" b="1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00034" y="1142984"/>
            <a:ext cx="8215370" cy="5369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 eaLnBrk="1" hangingPunct="1">
              <a:lnSpc>
                <a:spcPct val="80000"/>
              </a:lnSpc>
            </a:pPr>
            <a:r>
              <a:rPr lang="th-TH" b="1" spc="-30" dirty="0">
                <a:solidFill>
                  <a:srgbClr val="000066"/>
                </a:solidFill>
              </a:rPr>
              <a:t>	</a:t>
            </a:r>
            <a:r>
              <a:rPr lang="th-TH" spc="-30" dirty="0" smtClean="0">
                <a:solidFill>
                  <a:schemeClr val="bg1"/>
                </a:solidFill>
                <a:effectLst/>
              </a:rPr>
              <a:t>เป็นการศึกษาเชิงปริมาณ โดยใช้แบบสอบถามเป็นเครื่องมือในการเก็บรวบรวมข้อมูลจากเจ้าหน้าที่ที่ปฏิบัติงานในศูนย์บริการประชาชน  สำนักการสอบสวนและนิติการ กรมการปกครอง โดยผู้วิจัยได้กำหนดขอบเขตการวิจัยไว้  ดังนี้ </a:t>
            </a:r>
          </a:p>
          <a:p>
            <a:pPr algn="thaiDist" eaLnBrk="1" hangingPunct="1">
              <a:lnSpc>
                <a:spcPct val="80000"/>
              </a:lnSpc>
              <a:buFontTx/>
              <a:buNone/>
            </a:pPr>
            <a:endParaRPr lang="th-TH" sz="1600" b="1" dirty="0" smtClean="0">
              <a:solidFill>
                <a:schemeClr val="bg1"/>
              </a:solidFill>
              <a:effectLst/>
            </a:endParaRPr>
          </a:p>
          <a:p>
            <a:pPr algn="thaiDist" eaLnBrk="1" hangingPunct="1">
              <a:lnSpc>
                <a:spcPct val="80000"/>
              </a:lnSpc>
              <a:buFontTx/>
              <a:buNone/>
            </a:pPr>
            <a:r>
              <a:rPr lang="th-TH" b="1" dirty="0" smtClean="0">
                <a:solidFill>
                  <a:schemeClr val="bg1"/>
                </a:solidFill>
                <a:effectLst/>
              </a:rPr>
              <a:t>1.ขอบเขตด้านเนื้อหา </a:t>
            </a:r>
          </a:p>
          <a:p>
            <a:pPr algn="thaiDist" eaLnBrk="1" hangingPunct="1">
              <a:lnSpc>
                <a:spcPct val="80000"/>
              </a:lnSpc>
              <a:buFontTx/>
              <a:buNone/>
            </a:pPr>
            <a:r>
              <a:rPr lang="th-TH" sz="2800" b="1" dirty="0">
                <a:solidFill>
                  <a:schemeClr val="bg1"/>
                </a:solidFill>
              </a:rPr>
              <a:t>	</a:t>
            </a:r>
            <a:r>
              <a:rPr lang="th-TH" b="1" dirty="0" smtClean="0">
                <a:solidFill>
                  <a:schemeClr val="bg1"/>
                </a:solidFill>
                <a:effectLst/>
              </a:rPr>
              <a:t>ตัวแปรอิสระ</a:t>
            </a:r>
          </a:p>
          <a:p>
            <a:pPr algn="thaiDist" eaLnBrk="1" hangingPunct="1">
              <a:lnSpc>
                <a:spcPct val="80000"/>
              </a:lnSpc>
              <a:buFontTx/>
              <a:buNone/>
            </a:pPr>
            <a:r>
              <a:rPr lang="th-TH" sz="2800" dirty="0" smtClean="0">
                <a:solidFill>
                  <a:schemeClr val="bg1"/>
                </a:solidFill>
                <a:effectLst/>
              </a:rPr>
              <a:t> 	</a:t>
            </a:r>
            <a:r>
              <a:rPr lang="th-TH" sz="2700" dirty="0" smtClean="0">
                <a:solidFill>
                  <a:schemeClr val="bg1"/>
                </a:solidFill>
                <a:effectLst/>
              </a:rPr>
              <a:t>คือ  ปัจจัยที่มีผลต่อประสิทธิภาพการให้บริการประชาชนด้านการขออนุญาตอาวุธปืนของศูนย์บริการประชาชน (กรมการปกครอง)  2  ด้าน คือ </a:t>
            </a:r>
          </a:p>
          <a:p>
            <a:pPr algn="thaiDist" eaLnBrk="1" hangingPunct="1">
              <a:lnSpc>
                <a:spcPct val="80000"/>
              </a:lnSpc>
              <a:buFontTx/>
              <a:buNone/>
            </a:pPr>
            <a:r>
              <a:rPr lang="th-TH" sz="2700" dirty="0" smtClean="0">
                <a:solidFill>
                  <a:schemeClr val="bg1"/>
                </a:solidFill>
                <a:effectLst/>
              </a:rPr>
              <a:t>	1.สภาพปัญหา ด้านบุคลากร ด้านวัสดุอุปกรณ์ ด้านการบริหารจัดการ</a:t>
            </a:r>
          </a:p>
          <a:p>
            <a:pPr algn="thaiDist" eaLnBrk="1" hangingPunct="1">
              <a:lnSpc>
                <a:spcPct val="80000"/>
              </a:lnSpc>
              <a:buFontTx/>
              <a:buNone/>
            </a:pPr>
            <a:r>
              <a:rPr lang="th-TH" sz="2700" dirty="0" smtClean="0">
                <a:solidFill>
                  <a:schemeClr val="bg1"/>
                </a:solidFill>
                <a:effectLst/>
              </a:rPr>
              <a:t>	2.สภาพองค์การ ภาวะผู้นำ ความยึดมั่นผูกพันต่อองค์การ สถานการณ์ ความ  </a:t>
            </a:r>
          </a:p>
          <a:p>
            <a:pPr algn="thaiDist" eaLnBrk="1" hangingPunct="1">
              <a:lnSpc>
                <a:spcPct val="80000"/>
              </a:lnSpc>
              <a:buFontTx/>
              <a:buNone/>
            </a:pPr>
            <a:r>
              <a:rPr lang="th-TH" sz="2700" dirty="0">
                <a:solidFill>
                  <a:schemeClr val="bg1"/>
                </a:solidFill>
              </a:rPr>
              <a:t>	</a:t>
            </a:r>
            <a:r>
              <a:rPr lang="th-TH" sz="2700" dirty="0" smtClean="0">
                <a:solidFill>
                  <a:schemeClr val="bg1"/>
                </a:solidFill>
              </a:rPr>
              <a:t> </a:t>
            </a:r>
            <a:r>
              <a:rPr lang="th-TH" sz="2700" dirty="0">
                <a:solidFill>
                  <a:schemeClr val="bg1"/>
                </a:solidFill>
              </a:rPr>
              <a:t> </a:t>
            </a:r>
            <a:r>
              <a:rPr lang="th-TH" sz="2700" dirty="0" smtClean="0">
                <a:solidFill>
                  <a:schemeClr val="bg1"/>
                </a:solidFill>
                <a:effectLst/>
              </a:rPr>
              <a:t>ขัดแย้ง สถานการณ์การบริหารจัดการ</a:t>
            </a:r>
          </a:p>
          <a:p>
            <a:pPr algn="thaiDist" eaLnBrk="1" hangingPunct="1">
              <a:lnSpc>
                <a:spcPct val="80000"/>
              </a:lnSpc>
              <a:buFontTx/>
              <a:buNone/>
            </a:pPr>
            <a:endParaRPr lang="th-TH" sz="2700" dirty="0" smtClean="0">
              <a:solidFill>
                <a:schemeClr val="bg1"/>
              </a:solidFill>
              <a:effectLst/>
            </a:endParaRPr>
          </a:p>
          <a:p>
            <a:pPr algn="thaiDist" eaLnBrk="1" hangingPunct="1">
              <a:lnSpc>
                <a:spcPct val="80000"/>
              </a:lnSpc>
              <a:buFontTx/>
              <a:buNone/>
            </a:pPr>
            <a:r>
              <a:rPr lang="th-TH" sz="2700" dirty="0" smtClean="0">
                <a:solidFill>
                  <a:schemeClr val="bg1"/>
                </a:solidFill>
                <a:effectLst/>
              </a:rPr>
              <a:t>	</a:t>
            </a:r>
            <a:r>
              <a:rPr lang="th-TH" b="1" dirty="0" smtClean="0">
                <a:solidFill>
                  <a:schemeClr val="bg1"/>
                </a:solidFill>
                <a:effectLst/>
              </a:rPr>
              <a:t>ตัวแปรตาม </a:t>
            </a:r>
          </a:p>
          <a:p>
            <a:pPr algn="thaiDist" eaLnBrk="1" hangingPunct="1">
              <a:lnSpc>
                <a:spcPct val="80000"/>
              </a:lnSpc>
              <a:buFontTx/>
              <a:buNone/>
            </a:pPr>
            <a:r>
              <a:rPr lang="th-TH" sz="2700" dirty="0" smtClean="0">
                <a:solidFill>
                  <a:schemeClr val="bg1"/>
                </a:solidFill>
                <a:effectLst/>
              </a:rPr>
              <a:t> 	คือ  ประสิทธิภาพการให้บริการประชาชนด้านการขออนุญาตอาวุธปืนของศูนย์บริการประชาชน (กรมการปกครอง)4 ด้าน คือ การประหยัดทรัพยากร การใช้แรงงาน  การใช้งบประมาณ  การใช้เวลา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600201"/>
            <a:ext cx="8001056" cy="3114684"/>
          </a:xfrm>
        </p:spPr>
        <p:txBody>
          <a:bodyPr>
            <a:normAutofit fontScale="92500"/>
          </a:bodyPr>
          <a:lstStyle/>
          <a:p>
            <a:pPr eaLnBrk="1" hangingPunct="1">
              <a:buNone/>
              <a:defRPr/>
            </a:pPr>
            <a:r>
              <a:rPr lang="th-TH" sz="3000" b="1" dirty="0" smtClean="0">
                <a:solidFill>
                  <a:schemeClr val="bg1"/>
                </a:solidFill>
                <a:latin typeface="Cordia New" pitchFamily="34" charset="-34"/>
              </a:rPr>
              <a:t>2.ขอบเขตด้านประชากร </a:t>
            </a:r>
          </a:p>
          <a:p>
            <a:pPr eaLnBrk="1" hangingPunct="1">
              <a:buNone/>
              <a:defRPr/>
            </a:pPr>
            <a:r>
              <a:rPr lang="th-TH" sz="2800" dirty="0" smtClean="0">
                <a:solidFill>
                  <a:schemeClr val="bg1"/>
                </a:solidFill>
              </a:rPr>
              <a:t>	</a:t>
            </a:r>
            <a:r>
              <a:rPr lang="th-TH" sz="2900" dirty="0" smtClean="0">
                <a:solidFill>
                  <a:schemeClr val="bg1"/>
                </a:solidFill>
              </a:rPr>
              <a:t>- ประชากรที่ใช้ในการศึกษา คือ บุคลากรเจ้าหน้าที่ซึ่งปฏิบัติงานในศูนย์บริการ</a:t>
            </a:r>
          </a:p>
          <a:p>
            <a:pPr eaLnBrk="1" hangingPunct="1">
              <a:buNone/>
              <a:defRPr/>
            </a:pPr>
            <a:r>
              <a:rPr lang="th-TH" sz="2900" dirty="0" smtClean="0">
                <a:solidFill>
                  <a:schemeClr val="bg1"/>
                </a:solidFill>
              </a:rPr>
              <a:t>ประชาชน   สำนักการสอบสวนและนิติการ (กรมการปกครอง)</a:t>
            </a:r>
          </a:p>
          <a:p>
            <a:pPr eaLnBrk="1" hangingPunct="1">
              <a:buNone/>
              <a:defRPr/>
            </a:pPr>
            <a:endParaRPr lang="th-TH" sz="2800" dirty="0" smtClean="0">
              <a:solidFill>
                <a:schemeClr val="bg1"/>
              </a:solidFill>
            </a:endParaRPr>
          </a:p>
          <a:p>
            <a:pPr eaLnBrk="1" hangingPunct="1">
              <a:buNone/>
              <a:defRPr/>
            </a:pPr>
            <a:r>
              <a:rPr lang="th-TH" sz="3000" b="1" dirty="0" smtClean="0">
                <a:solidFill>
                  <a:schemeClr val="bg1"/>
                </a:solidFill>
              </a:rPr>
              <a:t>3.ขอบเขตด้านระยะเวลา </a:t>
            </a:r>
          </a:p>
          <a:p>
            <a:pPr eaLnBrk="1" hangingPunct="1">
              <a:buNone/>
              <a:defRPr/>
            </a:pPr>
            <a:r>
              <a:rPr lang="th-TH" sz="2800" dirty="0" smtClean="0">
                <a:solidFill>
                  <a:schemeClr val="bg1"/>
                </a:solidFill>
              </a:rPr>
              <a:t>	</a:t>
            </a:r>
            <a:r>
              <a:rPr lang="th-TH" sz="2900" dirty="0" smtClean="0">
                <a:solidFill>
                  <a:schemeClr val="bg1"/>
                </a:solidFill>
              </a:rPr>
              <a:t>- ระยะเวลาที่ใช้ในการดำเนินการคือระหว่างเดือนกันยายน  -  พฤศจิกายน 2555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285750"/>
            <a:ext cx="6472238" cy="642920"/>
          </a:xfrm>
          <a:solidFill>
            <a:schemeClr val="tx2">
              <a:lumMod val="60000"/>
              <a:lumOff val="40000"/>
              <a:alpha val="20000"/>
            </a:schemeClr>
          </a:solidFill>
          <a:ln w="38100" cmpd="dbl">
            <a:noFill/>
          </a:ln>
        </p:spPr>
        <p:txBody>
          <a:bodyPr>
            <a:normAutofit/>
          </a:bodyPr>
          <a:lstStyle/>
          <a:p>
            <a:pPr eaLnBrk="1" hangingPunct="1"/>
            <a:r>
              <a:rPr lang="th-TH" sz="3600" b="1" dirty="0" smtClean="0">
                <a:solidFill>
                  <a:schemeClr val="bg1"/>
                </a:solidFill>
                <a:effectLst/>
              </a:rPr>
              <a:t>วิธีและขอบเขตการศึกษา</a:t>
            </a:r>
            <a:r>
              <a:rPr lang="en-US" sz="3600" b="1" dirty="0" smtClean="0">
                <a:solidFill>
                  <a:schemeClr val="bg1"/>
                </a:solidFill>
                <a:effectLst/>
              </a:rPr>
              <a:t> </a:t>
            </a:r>
            <a:endParaRPr lang="th-TH" sz="3600" b="1" dirty="0" smtClean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allAtOnce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h-TH" sz="4000" b="1" dirty="0" smtClean="0">
                <a:solidFill>
                  <a:schemeClr val="bg1"/>
                </a:solidFill>
                <a:cs typeface="+mn-cs"/>
              </a:rPr>
              <a:t>ผลการวิจัย</a:t>
            </a:r>
            <a:r>
              <a:rPr lang="en-US" sz="4000" b="1" dirty="0" smtClean="0">
                <a:cs typeface="+mn-cs"/>
              </a:rPr>
              <a:t> </a:t>
            </a:r>
            <a:endParaRPr lang="th-TH" sz="4000" b="1" dirty="0" smtClean="0">
              <a:cs typeface="+mn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71472" y="1214422"/>
            <a:ext cx="8072494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b="1" dirty="0" smtClean="0">
                <a:solidFill>
                  <a:schemeClr val="bg1"/>
                </a:solidFill>
                <a:effectLst/>
              </a:rPr>
              <a:t>ความคิดเห็นเกี่ยวกับสภาพปัญหา</a:t>
            </a:r>
          </a:p>
          <a:p>
            <a:pPr algn="just"/>
            <a:endParaRPr lang="th-TH" sz="900" b="1" dirty="0" smtClean="0">
              <a:solidFill>
                <a:schemeClr val="bg1"/>
              </a:solidFill>
              <a:effectLst/>
            </a:endParaRPr>
          </a:p>
          <a:p>
            <a:pPr algn="thaiDist"/>
            <a:r>
              <a:rPr lang="th-TH" b="1" dirty="0" smtClean="0">
                <a:solidFill>
                  <a:schemeClr val="bg1"/>
                </a:solidFill>
                <a:effectLst/>
              </a:rPr>
              <a:t>	</a:t>
            </a:r>
            <a:r>
              <a:rPr lang="th-TH" dirty="0" smtClean="0">
                <a:solidFill>
                  <a:schemeClr val="bg1"/>
                </a:solidFill>
                <a:effectLst/>
              </a:rPr>
              <a:t>-กลุ่มตัวอย่างมีความคิดเห็นเกี่ยวกับสภาพปัญหาอยู่ในระดับปานกลาง โดยมีค่าเฉลี่ยเท่ากับ 3.35 และเมื่อพิจารณาเป็นรายด้านพบว่า ด้านวัสดุอุปกรณ์ มีค่าเฉลี่ยสูงสุด รองลงมาคือด้านบุคลากร และด้านการบริหารจัดการ มีค่าเฉลี่ยต่ำสุด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71472" y="3896875"/>
            <a:ext cx="8072494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h-TH" b="1" dirty="0" smtClean="0">
                <a:solidFill>
                  <a:schemeClr val="bg1"/>
                </a:solidFill>
                <a:effectLst/>
              </a:rPr>
              <a:t>ความคิดเห็นเกี่ยวกับสภาพองค์การ</a:t>
            </a:r>
          </a:p>
          <a:p>
            <a:pPr algn="just"/>
            <a:endParaRPr lang="th-TH" sz="900" b="1" dirty="0" smtClean="0">
              <a:solidFill>
                <a:schemeClr val="bg1"/>
              </a:solidFill>
              <a:effectLst/>
            </a:endParaRPr>
          </a:p>
          <a:p>
            <a:pPr algn="thaiDist"/>
            <a:r>
              <a:rPr lang="th-TH" b="1" dirty="0" smtClean="0">
                <a:solidFill>
                  <a:schemeClr val="bg1"/>
                </a:solidFill>
                <a:effectLst/>
              </a:rPr>
              <a:t>	</a:t>
            </a:r>
            <a:r>
              <a:rPr lang="th-TH" dirty="0" smtClean="0">
                <a:solidFill>
                  <a:schemeClr val="bg1"/>
                </a:solidFill>
                <a:effectLst/>
              </a:rPr>
              <a:t>-กลุ่มตัวอย่างเห็นว่าสภาพองค์การอยู่ในระดับปานกลางและเมื่อพิจารณาเป็นรายด้านพบว่าด้านความยึดมั่นผูกพันต่อองค์การมีค่าเฉลี่ยสูงสุด รองลงมาคือด้านสถานการณ์ความขัดแย้ง  และด้านสถานการณ์การบริหารจัดการมีค่าเฉลี่ยต่ำสุด</a:t>
            </a:r>
          </a:p>
        </p:txBody>
      </p:sp>
      <p:sp>
        <p:nvSpPr>
          <p:cNvPr id="6" name="ดาว 5 แฉก 5"/>
          <p:cNvSpPr/>
          <p:nvPr/>
        </p:nvSpPr>
        <p:spPr>
          <a:xfrm rot="987535">
            <a:off x="5456552" y="332516"/>
            <a:ext cx="955325" cy="83511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ดาว 5 แฉก 6"/>
          <p:cNvSpPr/>
          <p:nvPr/>
        </p:nvSpPr>
        <p:spPr>
          <a:xfrm rot="987535">
            <a:off x="6242370" y="403953"/>
            <a:ext cx="955325" cy="83511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ดาว 5 แฉก 7"/>
          <p:cNvSpPr/>
          <p:nvPr/>
        </p:nvSpPr>
        <p:spPr>
          <a:xfrm rot="20516844">
            <a:off x="2718495" y="303177"/>
            <a:ext cx="955325" cy="83511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ดาว 5 แฉก 8"/>
          <p:cNvSpPr/>
          <p:nvPr/>
        </p:nvSpPr>
        <p:spPr>
          <a:xfrm rot="20381496">
            <a:off x="1972588" y="425556"/>
            <a:ext cx="955325" cy="835119"/>
          </a:xfrm>
          <a:prstGeom prst="star5">
            <a:avLst>
              <a:gd name="adj" fmla="val 18899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4" grpId="0" build="allAtOnce"/>
      <p:bldP spid="5" grpId="0" build="allAtOnce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00034" y="1682155"/>
            <a:ext cx="8143932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chemeClr val="bg1"/>
                </a:solidFill>
                <a:effectLst/>
              </a:rPr>
              <a:t>การพัฒนาประสิทธิภาพการให้บริการประชาชนด้านการขออนุญาตอาวุธปืนของศูนย์บริการประชาชน (กรมการปกครอง)</a:t>
            </a:r>
          </a:p>
          <a:p>
            <a:endParaRPr lang="th-TH" sz="900" b="1" dirty="0" smtClean="0">
              <a:solidFill>
                <a:schemeClr val="bg1"/>
              </a:solidFill>
              <a:effectLst/>
            </a:endParaRPr>
          </a:p>
          <a:p>
            <a:pPr algn="thaiDist"/>
            <a:r>
              <a:rPr lang="th-TH" dirty="0" smtClean="0">
                <a:solidFill>
                  <a:schemeClr val="bg1"/>
                </a:solidFill>
                <a:effectLst/>
              </a:rPr>
              <a:t>	-กลุ่มตัวอย่างเห็นด้วยกับการพัฒนาประสิทธิภาพการให้บริการประชาชนด้านการขออนุญาตอาวุธปืนของศูนย์บริการประชาชน (กรมการปกครอง) อยู่ในระดับปานกลาง และเมื่อพิจารณาเป็นรายด้านพบว่าด้านการใช้เวลา มีค่าเฉลี่ยสูงสุด รองลงคือด้านการประหยัดทรัพยากร และด้านการใช้งบประมาณ  และด้านการใช้แรงงาน มีค่าเฉลี่ยต่ำสุด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596" y="285728"/>
            <a:ext cx="8229600" cy="561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ผลการวิจัย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 </a:t>
            </a:r>
            <a:endParaRPr kumimoji="0" lang="th-TH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  <p:sp>
        <p:nvSpPr>
          <p:cNvPr id="6" name="ดาว 5 แฉก 5"/>
          <p:cNvSpPr/>
          <p:nvPr/>
        </p:nvSpPr>
        <p:spPr>
          <a:xfrm rot="987535">
            <a:off x="5427948" y="299659"/>
            <a:ext cx="955325" cy="83511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ดาว 5 แฉก 6"/>
          <p:cNvSpPr/>
          <p:nvPr/>
        </p:nvSpPr>
        <p:spPr>
          <a:xfrm rot="987535">
            <a:off x="6213766" y="371096"/>
            <a:ext cx="955325" cy="83511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ดาว 5 แฉก 7"/>
          <p:cNvSpPr/>
          <p:nvPr/>
        </p:nvSpPr>
        <p:spPr>
          <a:xfrm rot="20516844">
            <a:off x="2689891" y="270320"/>
            <a:ext cx="955325" cy="83511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ดาว 5 แฉก 8"/>
          <p:cNvSpPr/>
          <p:nvPr/>
        </p:nvSpPr>
        <p:spPr>
          <a:xfrm rot="20381496">
            <a:off x="1943984" y="392699"/>
            <a:ext cx="955325" cy="835119"/>
          </a:xfrm>
          <a:prstGeom prst="star5">
            <a:avLst>
              <a:gd name="adj" fmla="val 18899"/>
              <a:gd name="hf" fmla="val 105146"/>
              <a:gd name="vf" fmla="val 1105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1000" t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h-TH" sz="4000" b="1" dirty="0" smtClean="0">
                <a:solidFill>
                  <a:schemeClr val="bg1"/>
                </a:solidFill>
                <a:cs typeface="+mn-cs"/>
              </a:rPr>
              <a:t>ข้อเสนอแนะ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endParaRPr lang="th-TH" sz="4000" dirty="0" smtClean="0">
              <a:solidFill>
                <a:schemeClr val="bg1"/>
              </a:solidFill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57158" y="1214422"/>
            <a:ext cx="8429684" cy="491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thaiDist">
              <a:lnSpc>
                <a:spcPct val="80000"/>
              </a:lnSpc>
              <a:buClr>
                <a:srgbClr val="660066"/>
              </a:buClr>
              <a:defRPr/>
            </a:pPr>
            <a:r>
              <a:rPr lang="th-TH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1. ควรมีการเร่งรัด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ปรับปรุงระบบการบริหารจัดการด้าน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บริการให้มี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ความ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ทันสมัย</a:t>
            </a:r>
          </a:p>
          <a:p>
            <a:pPr marL="609600" indent="-609600" algn="thaiDist">
              <a:lnSpc>
                <a:spcPct val="80000"/>
              </a:lnSpc>
              <a:buClr>
                <a:srgbClr val="660066"/>
              </a:buClr>
              <a:defRPr/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สอดคล้อง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กับความต้องการของประชาชน โดยอาจนำระบบ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เทคโนโลยีสารสนเทศ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มา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ใช้</a:t>
            </a:r>
          </a:p>
          <a:p>
            <a:pPr marL="609600" indent="-609600" algn="thaiDist">
              <a:lnSpc>
                <a:spcPct val="80000"/>
              </a:lnSpc>
              <a:buClr>
                <a:srgbClr val="660066"/>
              </a:buClr>
              <a:defRPr/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อย่าง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ครอบคลุม เต็มประสิทธิภาพ</a:t>
            </a:r>
          </a:p>
          <a:p>
            <a:pPr marL="609600" indent="-609600" algn="thaiDist">
              <a:lnSpc>
                <a:spcPct val="80000"/>
              </a:lnSpc>
              <a:buClr>
                <a:srgbClr val="660066"/>
              </a:buClr>
              <a:defRPr/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	2.ควรส่งเสริมการ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ปลุกจิตสำนึกด้านการบริการ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ให้กับบุคลากรให้มากยิ่งขึ้น</a:t>
            </a:r>
          </a:p>
          <a:p>
            <a:pPr marL="609600" indent="-609600" algn="thaiDist">
              <a:lnSpc>
                <a:spcPct val="80000"/>
              </a:lnSpc>
              <a:buClr>
                <a:srgbClr val="660066"/>
              </a:buClr>
              <a:defRPr/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	3.กรมการ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ปกคาองต้องใช้ระบบการบริหารจัดการสำนักงานอย่าง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มีประสิทธิภาพ</a:t>
            </a:r>
          </a:p>
          <a:p>
            <a:pPr marL="609600" indent="-609600" algn="thaiDist">
              <a:lnSpc>
                <a:spcPct val="80000"/>
              </a:lnSpc>
              <a:buClr>
                <a:srgbClr val="660066"/>
              </a:buClr>
              <a:defRPr/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สม่ำเสมอ เช่น อาจ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มี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การนำกิจกรรม 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5 ส 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เข้ามาใช้</a:t>
            </a:r>
            <a:endParaRPr lang="th-TH" dirty="0">
              <a:solidFill>
                <a:schemeClr val="bg1"/>
              </a:solidFill>
              <a:latin typeface="AngsanaUPC" pitchFamily="18" charset="-34"/>
            </a:endParaRPr>
          </a:p>
          <a:p>
            <a:pPr marL="609600" indent="-609600" algn="thaiDist">
              <a:lnSpc>
                <a:spcPct val="80000"/>
              </a:lnSpc>
              <a:buClr>
                <a:srgbClr val="660066"/>
              </a:buClr>
              <a:defRPr/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	4.ผู้บริหารพึงเอา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ใจใส่ดูแลการให้บังคับบัญชา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กับผู้ใต้บังคับบัญชา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ให้เป็นไป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ตาม</a:t>
            </a:r>
          </a:p>
          <a:p>
            <a:pPr marL="609600" indent="-609600" algn="thaiDist">
              <a:lnSpc>
                <a:spcPct val="80000"/>
              </a:lnSpc>
              <a:buClr>
                <a:srgbClr val="660066"/>
              </a:buClr>
              <a:defRPr/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ระเบียบ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แบบแผนที่ทางราชการกำหนด</a:t>
            </a:r>
          </a:p>
          <a:p>
            <a:pPr marL="609600" indent="-609600" algn="thaiDist">
              <a:lnSpc>
                <a:spcPct val="80000"/>
              </a:lnSpc>
              <a:buClr>
                <a:srgbClr val="660066"/>
              </a:buClr>
              <a:defRPr/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	5.กรมการ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ปกครองจึงควรต้องเร่งรัดให้ภาวะผู้นำในทุกระดับให้มีความคิด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ริเริ่ม</a:t>
            </a:r>
          </a:p>
          <a:p>
            <a:pPr marL="609600" indent="-609600" algn="thaiDist">
              <a:lnSpc>
                <a:spcPct val="80000"/>
              </a:lnSpc>
              <a:buClr>
                <a:srgbClr val="660066"/>
              </a:buClr>
              <a:defRPr/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สร้างสรรค์ 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โดยการศึกษาดูงาน การสร้างองค์การแห่งการเรียนรู้ด้านการบริการ เป็น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ต้น</a:t>
            </a:r>
          </a:p>
          <a:p>
            <a:pPr marL="609600" indent="-609600">
              <a:lnSpc>
                <a:spcPct val="80000"/>
              </a:lnSpc>
              <a:buClr>
                <a:srgbClr val="660066"/>
              </a:buClr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	6.ผู้บริหาร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กรมการปกครองจึงต้องเร่งรัดปลุกจิตสำนึกในการรักองค์การ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ของ</a:t>
            </a:r>
          </a:p>
          <a:p>
            <a:pPr marL="609600" indent="-609600">
              <a:lnSpc>
                <a:spcPct val="80000"/>
              </a:lnSpc>
              <a:buClr>
                <a:srgbClr val="660066"/>
              </a:buClr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บุคลากร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ให้เพิ่มมากยิ่งขึ้น โดยต้องมีการสร้างขวัญ กำลังใจให้กับบุคลากรอย่าง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เป็น</a:t>
            </a:r>
          </a:p>
          <a:p>
            <a:pPr marL="609600" indent="-609600">
              <a:lnSpc>
                <a:spcPct val="80000"/>
              </a:lnSpc>
              <a:buClr>
                <a:srgbClr val="660066"/>
              </a:buClr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รูปธรรม</a:t>
            </a:r>
            <a:endParaRPr lang="th-TH" dirty="0">
              <a:solidFill>
                <a:schemeClr val="bg1"/>
              </a:solidFill>
              <a:latin typeface="AngsanaUPC" pitchFamily="18" charset="-34"/>
            </a:endParaRPr>
          </a:p>
          <a:p>
            <a:pPr marL="609600" indent="-609600" algn="thaiDist">
              <a:lnSpc>
                <a:spcPct val="80000"/>
              </a:lnSpc>
              <a:buClr>
                <a:srgbClr val="660066"/>
              </a:buClr>
              <a:defRPr/>
            </a:pPr>
            <a:endParaRPr lang="th-TH" dirty="0">
              <a:solidFill>
                <a:schemeClr val="bg1"/>
              </a:solidFill>
              <a:latin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500034" y="928670"/>
            <a:ext cx="8286808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buClr>
                <a:srgbClr val="660066"/>
              </a:buClr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	7.ต้องพยายามสร้าง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ความปรองดองให้เกิดขึ้นในองค์การ 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อย่าให้ปัญหาความ</a:t>
            </a:r>
          </a:p>
          <a:p>
            <a:pPr marL="609600" indent="-609600">
              <a:lnSpc>
                <a:spcPct val="80000"/>
              </a:lnSpc>
              <a:buClr>
                <a:srgbClr val="660066"/>
              </a:buClr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ขัดแย้ง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ลุกลามบานปลายจนแก้ไขไม่ได้ โดยกรมการ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ปกครองอาจส่งเสริมการ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มี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ส่วน</a:t>
            </a:r>
          </a:p>
          <a:p>
            <a:pPr marL="609600" indent="-609600">
              <a:lnSpc>
                <a:spcPct val="80000"/>
              </a:lnSpc>
              <a:buClr>
                <a:srgbClr val="660066"/>
              </a:buClr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ร่วม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ให้พนักงานทุกคนได้มาแสดงความคิดเห็นเกี่ยวกับแนว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ทางการให้บริการของ</a:t>
            </a:r>
          </a:p>
          <a:p>
            <a:pPr marL="609600" indent="-609600">
              <a:lnSpc>
                <a:spcPct val="80000"/>
              </a:lnSpc>
              <a:buClr>
                <a:srgbClr val="660066"/>
              </a:buClr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กรมการ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ปกครองอย่างทั่วถึง และนำหลักการ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ของการมีส่วนร่วมเข้ามาใช้</a:t>
            </a:r>
          </a:p>
          <a:p>
            <a:pPr marL="609600" indent="-609600">
              <a:lnSpc>
                <a:spcPct val="80000"/>
              </a:lnSpc>
              <a:buClr>
                <a:srgbClr val="660066"/>
              </a:buClr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	8.กรมการ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ปกครองต้องเร่งเสริมสร้างระบบการควบคุมงานในการบริหาร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จัดการ</a:t>
            </a:r>
          </a:p>
          <a:p>
            <a:pPr marL="609600" indent="-609600">
              <a:lnSpc>
                <a:spcPct val="80000"/>
              </a:lnSpc>
              <a:buClr>
                <a:srgbClr val="660066"/>
              </a:buClr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ใน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องค์การของกรมการปกครองให้มีประสิทธิภาพมากยิ่งขึ้น โดยต้องยึดถือ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ภารกิจ</a:t>
            </a:r>
          </a:p>
          <a:p>
            <a:pPr marL="609600" indent="-609600">
              <a:lnSpc>
                <a:spcPct val="80000"/>
              </a:lnSpc>
              <a:buClr>
                <a:srgbClr val="660066"/>
              </a:buClr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กรมการ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ปกครองตามพระราชกฤษฎาการแบ่งส่วนราชการกรมการปกครอง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ของ</a:t>
            </a:r>
          </a:p>
          <a:p>
            <a:pPr marL="609600" indent="-609600">
              <a:lnSpc>
                <a:spcPct val="80000"/>
              </a:lnSpc>
              <a:buClr>
                <a:srgbClr val="660066"/>
              </a:buClr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กระทรวงมหาดไทย 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รวมทั้งต้องคำนึงถึงบทบาทภารกิจด้านการบริการของ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กรมการ</a:t>
            </a:r>
          </a:p>
          <a:p>
            <a:pPr marL="609600" indent="-609600">
              <a:lnSpc>
                <a:spcPct val="80000"/>
              </a:lnSpc>
              <a:buClr>
                <a:srgbClr val="660066"/>
              </a:buClr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ปกครอง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ประกอบด้วย</a:t>
            </a:r>
          </a:p>
          <a:p>
            <a:pPr marL="609600" indent="-609600">
              <a:lnSpc>
                <a:spcPct val="80000"/>
              </a:lnSpc>
              <a:buClr>
                <a:srgbClr val="660066"/>
              </a:buClr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	9.กรมการ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ปกครองต้องเร่งรัดการจัดทำแผนกระจายทรัพยากรให้เป็นธรรม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และ</a:t>
            </a:r>
          </a:p>
          <a:p>
            <a:pPr marL="609600" indent="-609600">
              <a:lnSpc>
                <a:spcPct val="80000"/>
              </a:lnSpc>
              <a:buClr>
                <a:srgbClr val="660066"/>
              </a:buClr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ทั่วถึง 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เพราะทรัพยากรทางการบริหารเป็นสิ่งสำคัญในการดำเนินงานด้านการบริการ </a:t>
            </a:r>
            <a:endParaRPr lang="th-TH" dirty="0" smtClean="0">
              <a:solidFill>
                <a:schemeClr val="bg1"/>
              </a:solidFill>
              <a:latin typeface="AngsanaUPC" pitchFamily="18" charset="-34"/>
            </a:endParaRPr>
          </a:p>
          <a:p>
            <a:pPr marL="609600" indent="-609600">
              <a:lnSpc>
                <a:spcPct val="80000"/>
              </a:lnSpc>
              <a:buClr>
                <a:srgbClr val="660066"/>
              </a:buClr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และ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ยังเป็นสิ่งสำคัญในการสร้างขวัญกำลังใจว่าแต่ละส่วนงานมีการ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กระจาย</a:t>
            </a:r>
          </a:p>
          <a:p>
            <a:pPr marL="609600" indent="-609600">
              <a:lnSpc>
                <a:spcPct val="80000"/>
              </a:lnSpc>
              <a:buClr>
                <a:srgbClr val="660066"/>
              </a:buClr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ทรัพยากร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อย่างเป็นธรรม ไม่มีความลำเอียงจะทำให้องค์การเกิดความสามัคคี</a:t>
            </a: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และ</a:t>
            </a:r>
          </a:p>
          <a:p>
            <a:pPr marL="609600" indent="-609600">
              <a:lnSpc>
                <a:spcPct val="80000"/>
              </a:lnSpc>
              <a:buClr>
                <a:srgbClr val="660066"/>
              </a:buClr>
            </a:pPr>
            <a:r>
              <a:rPr lang="th-TH" dirty="0" smtClean="0">
                <a:solidFill>
                  <a:schemeClr val="bg1"/>
                </a:solidFill>
                <a:latin typeface="AngsanaUPC" pitchFamily="18" charset="-34"/>
              </a:rPr>
              <a:t>ร่วมกัน</a:t>
            </a:r>
            <a:r>
              <a:rPr lang="th-TH" dirty="0">
                <a:solidFill>
                  <a:schemeClr val="bg1"/>
                </a:solidFill>
                <a:latin typeface="AngsanaUPC" pitchFamily="18" charset="-34"/>
              </a:rPr>
              <a:t>พัฒนาองค์การต่อไป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3116"/>
            <a:ext cx="8229600" cy="164307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8000" b="1" dirty="0" smtClean="0">
                <a:solidFill>
                  <a:schemeClr val="bg1"/>
                </a:solidFill>
                <a:cs typeface="+mn-cs"/>
              </a:rPr>
              <a:t>The End</a:t>
            </a:r>
            <a:endParaRPr lang="th-TH" sz="8000" dirty="0" smtClean="0">
              <a:solidFill>
                <a:schemeClr val="bg1"/>
              </a:solidFill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-142876" y="3643314"/>
            <a:ext cx="94297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400" b="1" dirty="0" smtClean="0">
                <a:solidFill>
                  <a:schemeClr val="bg1"/>
                </a:solidFill>
              </a:rPr>
              <a:t>จบแล้วครับ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endParaRPr lang="th-TH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allAtOnce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129</Words>
  <Application>Microsoft Office PowerPoint</Application>
  <PresentationFormat>นำเสนอทางหน้าจอ (4:3)</PresentationFormat>
  <Paragraphs>71</Paragraphs>
  <Slides>9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ชุดรูปแบบของ Office</vt:lpstr>
      <vt:lpstr>การพัฒนาประสิทธิภาพการให้บริการประชาชนด้านการขออนุญาตอาวุธปืนของศูนย์บริการประชาชน (กรมการปกครอง) </vt:lpstr>
      <vt:lpstr>วัตถุประสงค์ของการศึกษา</vt:lpstr>
      <vt:lpstr>วิธีและขอบเขตการศึกษา </vt:lpstr>
      <vt:lpstr>วิธีและขอบเขตการศึกษา </vt:lpstr>
      <vt:lpstr>ผลการวิจัย </vt:lpstr>
      <vt:lpstr>ภาพนิ่ง 6</vt:lpstr>
      <vt:lpstr>ข้อเสนอแนะ </vt:lpstr>
      <vt:lpstr>ภาพนิ่ง 8</vt:lpstr>
      <vt:lpstr>The End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การพัฒนาประสิทธิภาพการให้บริการประชาชนด้านการขออนุญาตอาวุธปืนของศูนย์บริการประชาชน (กรมการปกครอง) </dc:title>
  <dc:creator>eye</dc:creator>
  <cp:lastModifiedBy>Original</cp:lastModifiedBy>
  <cp:revision>33</cp:revision>
  <dcterms:created xsi:type="dcterms:W3CDTF">2012-12-04T02:51:03Z</dcterms:created>
  <dcterms:modified xsi:type="dcterms:W3CDTF">2012-12-05T16:05:38Z</dcterms:modified>
</cp:coreProperties>
</file>