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0" r:id="rId3"/>
    <p:sldId id="291" r:id="rId4"/>
    <p:sldId id="292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288" r:id="rId28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64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วงรี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วงรี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ชื่อเรื่อง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22" name="ชื่อเรื่องรอง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6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759E79-9AC7-446F-BCDE-6C101FD7A5AF}" type="datetimeFigureOut">
              <a:rPr lang="th-TH"/>
              <a:pPr>
                <a:defRPr/>
              </a:pPr>
              <a:t>25/12/61</a:t>
            </a:fld>
            <a:endParaRPr lang="th-TH"/>
          </a:p>
        </p:txBody>
      </p:sp>
      <p:sp>
        <p:nvSpPr>
          <p:cNvPr id="7" name="ตัวยึดท้ายกระดา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8" name="ตัวยึด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96790D-B4B9-4B06-AE42-8DE71F6DB83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318F9-9D76-421B-9AC2-81ABEAFADCA0}" type="datetimeFigureOut">
              <a:rPr lang="th-TH"/>
              <a:pPr>
                <a:defRPr/>
              </a:pPr>
              <a:t>25/12/61</a:t>
            </a:fld>
            <a:endParaRPr lang="th-TH"/>
          </a:p>
        </p:txBody>
      </p:sp>
      <p:sp>
        <p:nvSpPr>
          <p:cNvPr id="5" name="ตัวยึดท้ายกระดา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68876-03C0-4DAA-8C8F-B82526BCBEA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70155-FCAE-4DA0-9DB5-B2072AF9F8DC}" type="datetimeFigureOut">
              <a:rPr lang="th-TH"/>
              <a:pPr>
                <a:defRPr/>
              </a:pPr>
              <a:t>25/12/61</a:t>
            </a:fld>
            <a:endParaRPr lang="th-TH"/>
          </a:p>
        </p:txBody>
      </p:sp>
      <p:sp>
        <p:nvSpPr>
          <p:cNvPr id="5" name="ตัวยึดท้ายกระดา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D6AC9-8BF2-4BC5-9F7E-70A45B89085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F5835-EDC5-469B-A4C4-C93D087D7EB8}" type="datetimeFigureOut">
              <a:rPr lang="th-TH"/>
              <a:pPr>
                <a:defRPr/>
              </a:pPr>
              <a:t>25/12/61</a:t>
            </a:fld>
            <a:endParaRPr lang="th-TH"/>
          </a:p>
        </p:txBody>
      </p:sp>
      <p:sp>
        <p:nvSpPr>
          <p:cNvPr id="5" name="ตัวยึดท้ายกระดา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925D5-1273-422C-A949-24380A281BB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วงรี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วงรี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F77C8F-2CFD-43DA-98D6-325FCB61E8A1}" type="datetimeFigureOut">
              <a:rPr lang="th-TH"/>
              <a:pPr>
                <a:defRPr/>
              </a:pPr>
              <a:t>25/12/61</a:t>
            </a:fld>
            <a:endParaRPr lang="th-TH"/>
          </a:p>
        </p:txBody>
      </p:sp>
      <p:sp>
        <p:nvSpPr>
          <p:cNvPr id="9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10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45F9CE-62A3-40B5-AF07-2FEB996A0B8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B777D-AC15-45B5-9B7A-3385BF08DD44}" type="datetimeFigureOut">
              <a:rPr lang="th-TH"/>
              <a:pPr>
                <a:defRPr/>
              </a:pPr>
              <a:t>25/12/61</a:t>
            </a:fld>
            <a:endParaRPr lang="th-TH"/>
          </a:p>
        </p:txBody>
      </p:sp>
      <p:sp>
        <p:nvSpPr>
          <p:cNvPr id="6" name="ตัวยึดท้ายกระดา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9B2E6-5D2E-4F2F-81D3-8598A259E43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04FACE-8720-43A1-AD8D-B093C080ADAF}" type="datetimeFigureOut">
              <a:rPr lang="th-TH"/>
              <a:pPr>
                <a:defRPr/>
              </a:pPr>
              <a:t>25/12/61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18FDF0-D8BB-45EA-A192-2FC526B6F3B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2CECB-A827-4048-BC33-9D6EF07D73EE}" type="datetimeFigureOut">
              <a:rPr lang="th-TH"/>
              <a:pPr>
                <a:defRPr/>
              </a:pPr>
              <a:t>25/12/61</a:t>
            </a:fld>
            <a:endParaRPr lang="th-TH"/>
          </a:p>
        </p:txBody>
      </p:sp>
      <p:sp>
        <p:nvSpPr>
          <p:cNvPr id="4" name="ตัวยึดท้ายกระดา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E8E4F-7B37-4204-9ACB-B89A19466F5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สี่เหลี่ยมผืนผ้า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C54724-0316-42A5-94EA-C5C4D5C5992A}" type="datetimeFigureOut">
              <a:rPr lang="th-TH"/>
              <a:pPr>
                <a:defRPr/>
              </a:pPr>
              <a:t>25/12/61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839D36-0E60-4A22-B31A-471E7B8C0D2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6CBBE1-12B1-4BDE-B810-74A944C8B0F7}" type="datetimeFigureOut">
              <a:rPr lang="th-TH"/>
              <a:pPr>
                <a:defRPr/>
              </a:pPr>
              <a:t>25/12/61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E9C837-8F7D-4D4C-8E98-ACE6EF96109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แผนผังลำดับงาน: กระบวนการ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แผนผังลำดับงาน: กระบวนการ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334813-7EE6-461B-BCE7-F87D15CA9A81}" type="datetimeFigureOut">
              <a:rPr lang="th-TH"/>
              <a:pPr>
                <a:defRPr/>
              </a:pPr>
              <a:t>25/12/61</a:t>
            </a:fld>
            <a:endParaRPr lang="th-TH"/>
          </a:p>
        </p:txBody>
      </p:sp>
      <p:sp>
        <p:nvSpPr>
          <p:cNvPr id="9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10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8A81EA-4763-4615-B6FF-8B3B5BDBF00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วงกลม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วงรี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โดนัท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ตัวยึดชื่อเรื่อง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33" name="ตัวยึดข้อความ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en-US" smtClean="0"/>
              <a:t>ระดับที่สอง</a:t>
            </a:r>
          </a:p>
          <a:p>
            <a:pPr lvl="2"/>
            <a:r>
              <a:rPr lang="th-TH" altLang="en-US" smtClean="0"/>
              <a:t>ระดับที่สาม</a:t>
            </a:r>
          </a:p>
          <a:p>
            <a:pPr lvl="3"/>
            <a:r>
              <a:rPr lang="th-TH" altLang="en-US" smtClean="0"/>
              <a:t>ระดับที่สี่</a:t>
            </a:r>
          </a:p>
          <a:p>
            <a:pPr lvl="4"/>
            <a:r>
              <a:rPr lang="th-TH" altLang="en-US" smtClean="0"/>
              <a:t>ระดับที่ห้า</a:t>
            </a:r>
            <a:endParaRPr lang="en-US" altLang="en-US" smtClean="0"/>
          </a:p>
        </p:txBody>
      </p:sp>
      <p:sp>
        <p:nvSpPr>
          <p:cNvPr id="24" name="ตัวยึดวันที่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3D5C933-5A43-4198-9A6C-507F6C4F9E1B}" type="datetimeFigureOut">
              <a:rPr lang="th-TH"/>
              <a:pPr>
                <a:defRPr/>
              </a:pPr>
              <a:t>25/12/61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1799AD3-B9D0-4DCC-8AFF-0B3CFEFA70E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15" name="สี่เหลี่ยมผืนผ้า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14" r:id="rId2"/>
    <p:sldLayoutId id="2147483820" r:id="rId3"/>
    <p:sldLayoutId id="2147483815" r:id="rId4"/>
    <p:sldLayoutId id="2147483821" r:id="rId5"/>
    <p:sldLayoutId id="2147483816" r:id="rId6"/>
    <p:sldLayoutId id="2147483822" r:id="rId7"/>
    <p:sldLayoutId id="2147483823" r:id="rId8"/>
    <p:sldLayoutId id="2147483824" r:id="rId9"/>
    <p:sldLayoutId id="2147483817" r:id="rId10"/>
    <p:sldLayoutId id="21474838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cs typeface="Cordia New" pitchFamily="34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cs typeface="Cordia New" pitchFamily="34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cs typeface="Cordia New" pitchFamily="34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cs typeface="Cordia New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cs typeface="Cordia New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cs typeface="Cordia New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cs typeface="Cordia New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cs typeface="Cordia New" pitchFamily="34" charset="-34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447800" y="911225"/>
            <a:ext cx="7407275" cy="9175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6000" b="1" dirty="0" smtClean="0">
                <a:solidFill>
                  <a:schemeClr val="accent3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คุณลักษณะของข้าราชการ</a:t>
            </a:r>
            <a:br>
              <a:rPr lang="th-TH" sz="6000" b="1" dirty="0" smtClean="0">
                <a:solidFill>
                  <a:schemeClr val="accent3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6000" b="1" dirty="0" smtClean="0">
                <a:solidFill>
                  <a:schemeClr val="accent3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ในศตวรรษที่ 21</a:t>
            </a:r>
            <a:endParaRPr lang="th-TH" sz="6000" b="1" dirty="0">
              <a:solidFill>
                <a:schemeClr val="accent3">
                  <a:lumMod val="75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ชื่อเรื่องรอง 3"/>
          <p:cNvSpPr>
            <a:spLocks noGrp="1"/>
          </p:cNvSpPr>
          <p:nvPr>
            <p:ph type="subTitle" idx="1"/>
          </p:nvPr>
        </p:nvSpPr>
        <p:spPr>
          <a:xfrm>
            <a:off x="1066800" y="1849438"/>
            <a:ext cx="7772400" cy="46275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h-TH" sz="4000" b="1" dirty="0" smtClean="0">
              <a:solidFill>
                <a:schemeClr val="accent4">
                  <a:lumMod val="50000"/>
                </a:schemeClr>
              </a:solidFill>
              <a:latin typeface="Angsana New" pitchFamily="18" charset="-34"/>
              <a:cs typeface="Angsana New" pitchFamily="18" charset="-34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h-TH" sz="4000" b="1" dirty="0" smtClean="0">
                <a:solidFill>
                  <a:schemeClr val="accent4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การปฐมนิเทศข้าราชการบรรจุใหม่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h-TH" sz="4000" b="1" dirty="0" smtClean="0">
                <a:solidFill>
                  <a:schemeClr val="accent4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วันที่ 25 ธันวาคม 2561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h-TH" sz="4000" b="1" dirty="0" smtClean="0">
                <a:solidFill>
                  <a:schemeClr val="accent4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ณ วิทยาลัยการปกครอง อำเภอธัญบุรี จังหวัดปทุมธานี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h-TH" sz="2800" b="1" dirty="0" smtClean="0">
              <a:latin typeface="Angsana New" pitchFamily="18" charset="-34"/>
              <a:cs typeface="Angsana New" pitchFamily="18" charset="-34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h-TH" sz="3200" b="1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นายจักรพันธ์ </a:t>
            </a:r>
            <a:r>
              <a:rPr lang="th-TH" sz="3200" b="1" dirty="0" err="1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รัตน</a:t>
            </a:r>
            <a:r>
              <a:rPr lang="th-TH" sz="3200" b="1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เสถียร หัวหน้ากลุ่มงานวิเทศสัมพันธ์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h-TH" sz="3200" b="1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กลุ่มงานวิเทศสัมพันธ์ กองวิชาการและแผนงาน</a:t>
            </a:r>
            <a:endParaRPr lang="th-TH" sz="3200" b="1" dirty="0">
              <a:solidFill>
                <a:schemeClr val="accent6">
                  <a:lumMod val="75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53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3. </a:t>
            </a:r>
            <a:r>
              <a:rPr lang="en-US" sz="53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Put first things first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ทำสิ่งที่สำคัญก่อน</a:t>
            </a:r>
            <a:endParaRPr lang="en-US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pPr marL="82550" indent="0">
              <a:buFont typeface="Wingdings 2" pitchFamily="18" charset="2"/>
              <a:buNone/>
              <a:defRPr/>
            </a:pPr>
            <a:r>
              <a:rPr lang="th-TH" sz="3600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พฤติกรรม</a:t>
            </a:r>
          </a:p>
          <a:p>
            <a:pPr>
              <a:defRPr/>
            </a:pP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มุ่งเน้นสิ่งที่มีความสำคัญมากในลำดับต้นๆ</a:t>
            </a:r>
          </a:p>
          <a:p>
            <a:pPr>
              <a:defRPr/>
            </a:pP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ขจัดสิ่งที่ไม่สำคัญออกไป</a:t>
            </a:r>
          </a:p>
          <a:p>
            <a:pPr>
              <a:defRPr/>
            </a:pP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วางแผนรายสัปดาห์</a:t>
            </a:r>
          </a:p>
          <a:p>
            <a:pPr>
              <a:defRPr/>
            </a:pP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วางแผนรายวัน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3556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r>
              <a:rPr lang="th-TH" altLang="en-US" sz="3600" b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ผลลัพธ์</a:t>
            </a:r>
          </a:p>
          <a:p>
            <a:r>
              <a:rPr lang="th-TH" altLang="en-US" sz="3200" smtClean="0">
                <a:latin typeface="Angsana New" pitchFamily="18" charset="-34"/>
                <a:cs typeface="Angsana New" pitchFamily="18" charset="-34"/>
              </a:rPr>
              <a:t>เสริมสร้างความสามารถในการจัดการและเพิ่มผลผลิต</a:t>
            </a:r>
          </a:p>
          <a:p>
            <a:r>
              <a:rPr lang="th-TH" altLang="en-US" sz="3200" smtClean="0">
                <a:latin typeface="Angsana New" pitchFamily="18" charset="-34"/>
                <a:cs typeface="Angsana New" pitchFamily="18" charset="-34"/>
              </a:rPr>
              <a:t>ลดภาวะวิกฤติ</a:t>
            </a:r>
          </a:p>
          <a:p>
            <a:r>
              <a:rPr lang="th-TH" altLang="en-US" sz="3200" smtClean="0">
                <a:latin typeface="Angsana New" pitchFamily="18" charset="-34"/>
                <a:cs typeface="Angsana New" pitchFamily="18" charset="-34"/>
              </a:rPr>
              <a:t>ความน่าไว้วางใจ</a:t>
            </a:r>
          </a:p>
          <a:p>
            <a:r>
              <a:rPr lang="th-TH" altLang="en-US" sz="3200" smtClean="0">
                <a:latin typeface="Angsana New" pitchFamily="18" charset="-34"/>
                <a:cs typeface="Angsana New" pitchFamily="18" charset="-34"/>
              </a:rPr>
              <a:t>เกิดความสมดุลและความสงบสุขในชีวิต</a:t>
            </a:r>
            <a:endParaRPr lang="en-US" altLang="en-US" sz="320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152400"/>
            <a:ext cx="74993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h-TH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มุ่งเน้นสิ่งที่มีความสำคัญมากลำดับต้นๆ</a:t>
            </a:r>
            <a:br>
              <a:rPr lang="th-TH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ขจัดสิ่งที่ไม่สำคัญออกไป</a:t>
            </a:r>
            <a:endParaRPr lang="en-US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143000" y="1387475"/>
          <a:ext cx="7696199" cy="5394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690"/>
                <a:gridCol w="3221665"/>
                <a:gridCol w="2973844"/>
              </a:tblGrid>
              <a:tr h="518099">
                <a:tc>
                  <a:txBody>
                    <a:bodyPr/>
                    <a:lstStyle/>
                    <a:p>
                      <a:endParaRPr lang="en-US" sz="18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เร่งด่วน</a:t>
                      </a:r>
                      <a:endParaRPr lang="en-US" sz="28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ไม่เร่งด่วน</a:t>
                      </a:r>
                      <a:endParaRPr lang="en-US" sz="28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T="45715" marB="45715"/>
                </a:tc>
              </a:tr>
              <a:tr h="2102872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สำคัญ</a:t>
                      </a:r>
                      <a:endParaRPr lang="en-US" sz="32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ภาวะวิกฤติ</a:t>
                      </a:r>
                    </a:p>
                    <a:p>
                      <a:r>
                        <a:rPr lang="th-TH" sz="22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ปัญหาเร่งด่วน</a:t>
                      </a:r>
                    </a:p>
                    <a:p>
                      <a:r>
                        <a:rPr lang="th-TH" sz="22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โครงการ การเตรียมการการประชุม รายงานที่ใกล้กำหนดแล้วเสร็จ</a:t>
                      </a:r>
                      <a:endParaRPr lang="en-US" sz="22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การเตรียมการ</a:t>
                      </a:r>
                    </a:p>
                    <a:p>
                      <a:r>
                        <a:rPr lang="th-TH" sz="22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การป้องกัน</a:t>
                      </a:r>
                    </a:p>
                    <a:p>
                      <a:r>
                        <a:rPr lang="th-TH" sz="22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การวางแผน</a:t>
                      </a:r>
                    </a:p>
                    <a:p>
                      <a:r>
                        <a:rPr lang="th-TH" sz="22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การสร้างความสัมพันธ์</a:t>
                      </a:r>
                    </a:p>
                    <a:p>
                      <a:r>
                        <a:rPr lang="th-TH" sz="22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การพักผ่อนหย่อนใจ</a:t>
                      </a:r>
                    </a:p>
                    <a:p>
                      <a:r>
                        <a:rPr lang="th-TH" sz="22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การสร้างความชัดเจนของค่านิยม</a:t>
                      </a:r>
                    </a:p>
                  </a:txBody>
                  <a:tcPr marT="45715" marB="45715"/>
                </a:tc>
              </a:tr>
              <a:tr h="2773354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ไม่สำคัญ</a:t>
                      </a:r>
                      <a:endParaRPr lang="en-US" sz="32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การถูกขัดจังหวะที่ไม่จำเป็น</a:t>
                      </a:r>
                    </a:p>
                    <a:p>
                      <a:r>
                        <a:rPr lang="th-TH" sz="22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รายงานที่ไม่จำเป็น</a:t>
                      </a:r>
                    </a:p>
                    <a:p>
                      <a:r>
                        <a:rPr lang="th-TH" sz="22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การประชุม โทรศัพท์ จดหมาย อีเมลล์ที่ไม่สำคัญ</a:t>
                      </a:r>
                    </a:p>
                    <a:p>
                      <a:r>
                        <a:rPr lang="th-TH" sz="22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ปัญหาเล็กๆ น้อยๆ ของคนอื่น</a:t>
                      </a:r>
                    </a:p>
                    <a:p>
                      <a:endParaRPr lang="th-TH" sz="2200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เรื่องไร้สาระ</a:t>
                      </a:r>
                    </a:p>
                    <a:p>
                      <a:r>
                        <a:rPr lang="th-TH" sz="22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เรื่องชาวบ้าน</a:t>
                      </a:r>
                    </a:p>
                    <a:p>
                      <a:r>
                        <a:rPr lang="th-TH" sz="22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โทรศัพท์ จดหมาย อีเมลล์ที่ไม่เกี่ยวกับเรา</a:t>
                      </a:r>
                    </a:p>
                    <a:p>
                      <a:r>
                        <a:rPr lang="th-TH" sz="22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การเสียเวลา</a:t>
                      </a:r>
                    </a:p>
                    <a:p>
                      <a:r>
                        <a:rPr lang="th-TH" sz="22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การฆ่าเวลา</a:t>
                      </a:r>
                    </a:p>
                    <a:p>
                      <a:r>
                        <a:rPr lang="th-TH" sz="22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การใช้เวลามากไปกับการดู</a:t>
                      </a:r>
                      <a:r>
                        <a:rPr lang="th-TH" sz="2200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ทีวี </a:t>
                      </a:r>
                      <a:r>
                        <a:rPr lang="en-US" sz="2200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</a:t>
                      </a:r>
                      <a:r>
                        <a:rPr lang="th-TH" sz="2200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เล่นเน็ต การพักผ่อน</a:t>
                      </a:r>
                      <a:endParaRPr lang="th-TH" sz="2200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T="45715" marB="4571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th-TH" sz="4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วางแผนรายสัปดาห์</a:t>
            </a:r>
            <a:endParaRPr lang="en-US" sz="4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pPr marL="82550" indent="0">
              <a:buFont typeface="Wingdings 2" pitchFamily="18" charset="2"/>
              <a:buNone/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 </a:t>
            </a:r>
            <a:r>
              <a:rPr lang="th-TH" sz="3200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ทบทวนปณิธานและบทบาท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เลือกบทบาทในชีวิตส่วนตัวและการทำงาน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ไม่ควรเลือกเกิน 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7 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บทบาท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ระลึกไว้ว่าบางบทบาทเป็นบทบาทที่เรามีอยู่ตลอดชีวิต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ใช้ความคิดสร้างสรรค์</a:t>
            </a:r>
            <a:endParaRPr lang="en-US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pPr marL="82550" indent="0">
              <a:buFont typeface="Wingdings 2" pitchFamily="18" charset="2"/>
              <a:buNone/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 </a:t>
            </a:r>
            <a:r>
              <a:rPr lang="th-TH" sz="3200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เลือกก้อนหินก้อนใหญ่ </a:t>
            </a:r>
            <a:r>
              <a:rPr lang="th-TH" u="sng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มาจาก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จิตสำนึก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ปณิธาน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เป้าหมาย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โครงการสำคัญ</a:t>
            </a:r>
          </a:p>
          <a:p>
            <a:pPr marL="82550" indent="0">
              <a:buFont typeface="Wingdings 2" pitchFamily="18" charset="2"/>
              <a:buNone/>
              <a:defRPr/>
            </a:pPr>
            <a:r>
              <a:rPr lang="th-TH" u="sng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อาจเป็น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งานหลัก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การนัดหมาย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สิ่งที่ต้องการมุ่งเน้น</a:t>
            </a:r>
            <a:endParaRPr lang="en-US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762000"/>
            <a:ext cx="74993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ถ้าคุณจะทำงานให้ได้ผลดีที่สุด คุณจำเป็นต้องมีเครื่องมือที่ดีด้วยเช่นกัน และระบบการวางแผนที่มีประสิทธิผลนั้นควรจะ</a:t>
            </a:r>
            <a:endParaRPr lang="en-US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2667000"/>
            <a:ext cx="6870700" cy="3505200"/>
          </a:xfrm>
        </p:spPr>
        <p:txBody>
          <a:bodyPr/>
          <a:lstStyle/>
          <a:p>
            <a:r>
              <a:rPr lang="th-TH" altLang="en-US" sz="3600" b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ผสมผสานเป็นระบบเดียว </a:t>
            </a:r>
            <a:r>
              <a:rPr lang="th-TH" altLang="en-US" sz="3600" smtClean="0">
                <a:latin typeface="Angsana New" pitchFamily="18" charset="-34"/>
                <a:cs typeface="Angsana New" pitchFamily="18" charset="-34"/>
              </a:rPr>
              <a:t>โดยส่วนสำคัญทั้ง </a:t>
            </a:r>
            <a:r>
              <a:rPr lang="en-US" altLang="en-US" sz="3600" smtClean="0">
                <a:latin typeface="Angsana New" pitchFamily="18" charset="-34"/>
                <a:cs typeface="Angsana New" pitchFamily="18" charset="-34"/>
              </a:rPr>
              <a:t>4 </a:t>
            </a:r>
            <a:r>
              <a:rPr lang="th-TH" altLang="en-US" sz="3600" smtClean="0">
                <a:latin typeface="Angsana New" pitchFamily="18" charset="-34"/>
                <a:cs typeface="Angsana New" pitchFamily="18" charset="-34"/>
              </a:rPr>
              <a:t>ส่วน ได้แก่ งานหลัก การนัดหมาย บันทึก และข้อมูลบุคคลติดต่อ จะต้องรวมอยู่ในระบบเดียวกัน</a:t>
            </a:r>
          </a:p>
          <a:p>
            <a:r>
              <a:rPr lang="th-TH" altLang="en-US" sz="3600" b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พกพาได้ </a:t>
            </a:r>
            <a:r>
              <a:rPr lang="th-TH" altLang="en-US" sz="3600" smtClean="0">
                <a:latin typeface="Angsana New" pitchFamily="18" charset="-34"/>
                <a:cs typeface="Angsana New" pitchFamily="18" charset="-34"/>
              </a:rPr>
              <a:t>คุณสามารถพกติดตัวได้ตลอดเวลา</a:t>
            </a:r>
          </a:p>
          <a:p>
            <a:r>
              <a:rPr lang="th-TH" altLang="en-US" sz="3600" b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ปรับแต่งได้ตามความต้องการ </a:t>
            </a:r>
            <a:r>
              <a:rPr lang="th-TH" altLang="en-US" sz="3600" smtClean="0">
                <a:latin typeface="Angsana New" pitchFamily="18" charset="-34"/>
                <a:cs typeface="Angsana New" pitchFamily="18" charset="-34"/>
              </a:rPr>
              <a:t>คือ สามารถปรับใช้ได้ตามความต้องการของคุณเอง</a:t>
            </a:r>
            <a:endParaRPr lang="en-US" altLang="en-US" sz="360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n-US" sz="5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The 7 habits of highly effective people</a:t>
            </a:r>
            <a:r>
              <a:rPr lang="en-US" sz="5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sz="5000" b="1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2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(Franklin Covey 2005)</a:t>
            </a:r>
            <a:endParaRPr lang="th-TH" sz="50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27651" name="Picture 3" descr="D:\งานรัก\งานทั่วไป\บรรยายทั่วไป\7 habits cycl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47800" y="990600"/>
            <a:ext cx="5638800" cy="5499100"/>
          </a:xfrm>
          <a:noFill/>
        </p:spPr>
      </p:pic>
      <p:sp>
        <p:nvSpPr>
          <p:cNvPr id="27652" name="สี่เหลี่ยมผืนผ้า 7"/>
          <p:cNvSpPr>
            <a:spLocks noChangeArrowheads="1"/>
          </p:cNvSpPr>
          <p:nvPr/>
        </p:nvSpPr>
        <p:spPr bwMode="auto">
          <a:xfrm>
            <a:off x="1066800" y="6248400"/>
            <a:ext cx="7772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800"/>
              <a:t>From:https://www.google.co.th/search?q=7+habits+of+highly+effective&amp;tbm=isch&amp;tbs=rimg:CZVc1J48oJ3DIjgKkj9qEnByotVebWvHe9aHEQX98RwLiWOoum9xBlx4DOwqkXDWDgYtrNvTSb3Tcykrj2tkx29c_1CoSCQqSP2oScHKiEZ5NrP1E8JB-KhIJ1V5ta8d71ocRTLw3s_1f5nXYqEgkRBf3xHAuJYxGUeTte7Gm1bSoSCai6b3EGXHgMEdoXAgsbqB_1bKhIJ7CqRcNYOBi0Rgv8hHRBavaQqEgms29NJvdNzKRHW-ZlbUCoDoSoSCSuPa2THb1z8EfNNfymmdrbb&amp;tbo=u#imgrc=EQX98RwLiWN4nM%3A</a:t>
            </a:r>
            <a:endParaRPr lang="th-TH" alt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497763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h-TH" dirty="0" smtClean="0"/>
              <a:t>ชัยชนะส่วนตนเพื่อชัยชนะส่วนรวม (มหาตมะ คานธี)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1295400"/>
          <a:ext cx="7620000" cy="5091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1068"/>
                <a:gridCol w="4068932"/>
              </a:tblGrid>
              <a:tr h="5790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การฝากบัญชีออมใจ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การถอนบัญชีออมใจ</a:t>
                      </a:r>
                    </a:p>
                  </a:txBody>
                  <a:tcPr marT="45718" marB="45718"/>
                </a:tc>
              </a:tr>
              <a:tr h="503914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เข้าใจผู้อื่นก่อน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คิดเองว่าคุณเข้าใจ</a:t>
                      </a:r>
                    </a:p>
                  </a:txBody>
                  <a:tcPr marT="45718" marB="45718"/>
                </a:tc>
              </a:tr>
              <a:tr h="744266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แสดงความเมตตา สุภาพ เคารพ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แสดงความโหดร้าย หยาบคาย ขาดความเคารพ</a:t>
                      </a:r>
                    </a:p>
                  </a:txBody>
                  <a:tcPr marT="45718" marB="45718"/>
                </a:tc>
              </a:tr>
              <a:tr h="503914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รักษาสัญญา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ไม่รักษาสัญญา</a:t>
                      </a:r>
                    </a:p>
                  </a:txBody>
                  <a:tcPr marT="45718" marB="45718"/>
                </a:tc>
              </a:tr>
              <a:tr h="503914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ซื่อสัตย์ต่อผู้ไม่อยู่ในเหตุการณ์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ไม่ซื่อตรงต่อกัน นินทาลับหลัง</a:t>
                      </a:r>
                    </a:p>
                  </a:txBody>
                  <a:tcPr marT="45718" marB="45718"/>
                </a:tc>
              </a:tr>
              <a:tr h="744266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สร้างความคาดหวังต่อกันที่ชัดเจน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สร้างความคาดหวังต่อกันที่ไม่ชัดเจน</a:t>
                      </a:r>
                    </a:p>
                  </a:txBody>
                  <a:tcPr marT="45718" marB="45718"/>
                </a:tc>
              </a:tr>
              <a:tr h="503914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กล่าวขอโทษ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หยิ่งยโส</a:t>
                      </a:r>
                    </a:p>
                  </a:txBody>
                  <a:tcPr marT="45718" marB="45718"/>
                </a:tc>
              </a:tr>
              <a:tr h="503914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ให้ข้อคิดเห็นสะท้อนกลับ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ไม่ให้ข้อคิดเห็น ด่าอย่างเดียว</a:t>
                      </a:r>
                    </a:p>
                  </a:txBody>
                  <a:tcPr marT="45718" marB="45718"/>
                </a:tc>
              </a:tr>
              <a:tr h="503914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ให้อภัย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คับข้องใจ อิจฉาริษยา</a:t>
                      </a:r>
                      <a:endParaRPr lang="en-US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T="45718" marB="4571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th-TH" sz="44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กฏของการสร้างบัญชีออมใจ</a:t>
            </a:r>
            <a:endParaRPr lang="en-US" sz="4400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524000"/>
            <a:ext cx="7391400" cy="4664075"/>
          </a:xfrm>
        </p:spPr>
        <p:txBody>
          <a:bodyPr/>
          <a:lstStyle/>
          <a:p>
            <a:r>
              <a:rPr lang="th-TH" altLang="en-US" sz="3600" smtClean="0">
                <a:latin typeface="Angsana New" pitchFamily="18" charset="-34"/>
                <a:cs typeface="Angsana New" pitchFamily="18" charset="-34"/>
              </a:rPr>
              <a:t>เราอาจต้องฝากบัญชีออมใจถึง </a:t>
            </a:r>
            <a:r>
              <a:rPr lang="en-US" altLang="en-US" sz="3600" smtClean="0">
                <a:latin typeface="Angsana New" pitchFamily="18" charset="-34"/>
                <a:cs typeface="Angsana New" pitchFamily="18" charset="-34"/>
              </a:rPr>
              <a:t>5 </a:t>
            </a:r>
            <a:r>
              <a:rPr lang="th-TH" altLang="en-US" sz="3600" smtClean="0">
                <a:latin typeface="Angsana New" pitchFamily="18" charset="-34"/>
                <a:cs typeface="Angsana New" pitchFamily="18" charset="-34"/>
              </a:rPr>
              <a:t>ครั้ง เพื่อชดเชยการถอนแค่ครั้งเดียว</a:t>
            </a:r>
          </a:p>
          <a:p>
            <a:r>
              <a:rPr lang="th-TH" altLang="en-US" sz="3600" smtClean="0">
                <a:latin typeface="Angsana New" pitchFamily="18" charset="-34"/>
                <a:cs typeface="Angsana New" pitchFamily="18" charset="-34"/>
              </a:rPr>
              <a:t>สกุลเงินของผู้อื่นกับเราอาจไม่เหมือนกัน การตีความในกรณีการฝากให้คนนึง อาจเป็นการถอนสำหรับอีกคนนึงก็เป็นได้</a:t>
            </a:r>
          </a:p>
          <a:p>
            <a:r>
              <a:rPr lang="th-TH" altLang="en-US" sz="3600" smtClean="0">
                <a:latin typeface="Angsana New" pitchFamily="18" charset="-34"/>
                <a:cs typeface="Angsana New" pitchFamily="18" charset="-34"/>
              </a:rPr>
              <a:t>ต้องทำการฝากอย่างจริงใจและต่อเนื่อง การฝากเล็กๆ น้อยๆ อย่างต่อเนื่องจะเพิ่มบัญชีออมใจให้มากขึ้น</a:t>
            </a:r>
            <a:endParaRPr lang="en-US" altLang="en-US" sz="360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4. </a:t>
            </a:r>
            <a:r>
              <a:rPr lang="en-US" sz="48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Think win-win</a:t>
            </a:r>
            <a:r>
              <a:rPr lang="en-US" sz="4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sz="4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4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คิดแบบชนะ-ชนะ</a:t>
            </a:r>
            <a:endParaRPr lang="en-US" sz="4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pPr marL="82550" indent="0">
              <a:buFont typeface="Wingdings 2" pitchFamily="18" charset="2"/>
              <a:buNone/>
              <a:defRPr/>
            </a:pPr>
            <a:r>
              <a:rPr lang="th-TH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กรอบความคิด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th-TH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แบบไม่มีประสิทธิผล (ไม่ได้เรื่อง)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สิ่งต่างๆ มีจำกัดยิ่งคุณได้มากเท่าไร ฉันก็ได้น้อยลงเท่านั้น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th-TH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แบบมีประสิทธิผล (โอเคเลย)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สิ่งต่างๆ มีมากมายสำหรับพวกเราทุกคน และยังมีมากพอสำหรับคนอื่นด้วย</a:t>
            </a:r>
            <a:endParaRPr lang="en-US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82550" indent="0">
              <a:buFont typeface="Wingdings 2" pitchFamily="18" charset="2"/>
              <a:buNone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pPr marL="82550" indent="0">
              <a:buFont typeface="Wingdings 2" pitchFamily="18" charset="2"/>
              <a:buNone/>
              <a:defRPr/>
            </a:pPr>
            <a:r>
              <a:rPr lang="th-TH" sz="3200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พฤติกรรม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รักษาความสมดุลระหว่างความกล้าหาญและความใส่ใจผู้อื่น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แสวงหาผลประโยชน์ร่วมกัน</a:t>
            </a:r>
          </a:p>
          <a:p>
            <a:pPr marL="82550" indent="0">
              <a:buFont typeface="Wingdings 2" pitchFamily="18" charset="2"/>
              <a:buNone/>
              <a:defRPr/>
            </a:pPr>
            <a:r>
              <a:rPr lang="th-TH" sz="3200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ผลลัพธ์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แก้ไขปัญหาได้เร็วขี้น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ทีมงานมีส่วนร่วม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ความใจกว้าง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สัมพันธภาพที่แน่นแฟ้น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th-TH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ชนะ-ชนะ 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“ลองหาคำตอบที่ดีสำหรับพวกเราทั้งคู่”</a:t>
            </a:r>
            <a:endParaRPr lang="en-US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524000"/>
            <a:ext cx="3873500" cy="4664075"/>
          </a:xfrm>
        </p:spPr>
        <p:txBody>
          <a:bodyPr/>
          <a:lstStyle/>
          <a:p>
            <a:pPr marL="82550" indent="0">
              <a:buFont typeface="Wingdings 2" pitchFamily="18" charset="2"/>
              <a:buNone/>
            </a:pPr>
            <a:r>
              <a:rPr lang="th-TH" altLang="en-US" sz="3600" smtClean="0">
                <a:latin typeface="Angsana New" pitchFamily="18" charset="-34"/>
                <a:cs typeface="Angsana New" pitchFamily="18" charset="-34"/>
              </a:rPr>
              <a:t>บุคคลที่ฝึกปฏิบัติ ชนะ-ชนะ คือ ผู้ที่เลือกกระทำไปสู่ชัยชนะและพยายามทำให้แน่ใจถึงชัยชนะของผู้อื่นด้วยเช่นกัน พวกเขาจะหาคำตอบที่ให้ตัวเองมีความสุข และในขณะเดียวกันก็สร้างความพึงพอใจให้กับผู้อื่นด้วย</a:t>
            </a:r>
            <a:endParaRPr lang="en-US" altLang="en-US" sz="360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24000"/>
            <a:ext cx="3905250" cy="4664075"/>
          </a:xfrm>
        </p:spPr>
        <p:txBody>
          <a:bodyPr/>
          <a:lstStyle/>
          <a:p>
            <a:pPr marL="82550" indent="0">
              <a:buFont typeface="Wingdings 2" pitchFamily="18" charset="2"/>
              <a:buNone/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Characteristics</a:t>
            </a:r>
          </a:p>
          <a:p>
            <a:pPr>
              <a:defRPr/>
            </a:pP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แสวงหาผลประโยชน์ร่วมกัน</a:t>
            </a:r>
          </a:p>
          <a:p>
            <a:pPr>
              <a:defRPr/>
            </a:pP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ให้ความร่วมมือ ไม่แข่งขันชิงดีชิงเด่นกัน</a:t>
            </a:r>
          </a:p>
          <a:p>
            <a:pPr>
              <a:defRPr/>
            </a:pP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ฟังกันมากขึ้น ใช้เวลาสื่อสารกันยาวขึ้น และพูดคุยกันด้วยความกล้าหาญ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8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9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5. </a:t>
            </a:r>
            <a:r>
              <a:rPr lang="en-US" sz="4900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Seek first to understand, then to be understood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เข้าใจผู้อื่นก่อน แล้วจึงให้ผู้อื่นเข้าใจเรา</a:t>
            </a:r>
            <a:endParaRPr lang="en-US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524000"/>
            <a:ext cx="3949700" cy="4664075"/>
          </a:xfrm>
        </p:spPr>
        <p:txBody>
          <a:bodyPr/>
          <a:lstStyle/>
          <a:p>
            <a:pPr marL="82550" indent="0">
              <a:buFont typeface="Wingdings 2" pitchFamily="18" charset="2"/>
              <a:buNone/>
              <a:defRPr/>
            </a:pPr>
            <a:r>
              <a:rPr lang="th-TH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กรอบความคิด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th-TH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แบบไม่มีประสิทธิผล (ไม่ได้เรื่อง)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ฉันฟังด้วยความตั้งใจที่จะตอบ/พูด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th-TH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แบบมีประสิทธิผล (โอเคเลย)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ฉันฟังด้วยความตั้งใจที่จะเข้าใจ</a:t>
            </a:r>
            <a:endParaRPr lang="en-US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82550" indent="0">
              <a:buFont typeface="Wingdings 2" pitchFamily="18" charset="2"/>
              <a:buNone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pPr marL="82550" indent="0">
              <a:buFont typeface="Wingdings 2" pitchFamily="18" charset="2"/>
              <a:buNone/>
              <a:defRPr/>
            </a:pPr>
            <a:r>
              <a:rPr lang="th-TH" sz="32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พฤติกรรม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วิเคราะห์ก่อนให้คำแนะนำ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ฟังอย่างเข้าอกเข้าใจ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ทำให้ผู้อื่นเข้าใจเราจากมุมมองของเขา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82550" indent="0">
              <a:buFont typeface="Wingdings 2" pitchFamily="18" charset="2"/>
              <a:buNone/>
              <a:defRPr/>
            </a:pPr>
            <a:r>
              <a:rPr lang="th-TH" sz="32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ผลลัพธ์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มีอิทธิพลต่อผู้อื่นมากขึ้น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มีวิธีการแก้ไขปัญหาที่ซับซ้อน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ความชัดเจนในปัญหาที่แท้จริง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แก้ปัญหาได้เร็วขึ้น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th-TH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สิ่งที่เราไม่ชอบในระบบราชการ ตอนนี้</a:t>
            </a:r>
            <a:endParaRPr lang="th-TH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Let’s speak it out</a:t>
            </a:r>
            <a:endParaRPr lang="th-TH" sz="4000" b="1" dirty="0">
              <a:solidFill>
                <a:schemeClr val="accent4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My point of view</a:t>
            </a:r>
          </a:p>
          <a:p>
            <a:pPr>
              <a:defRPr/>
            </a:pPr>
            <a:r>
              <a:rPr lang="en-GB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Boss-centred administration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เรื่องที่ควรจะให้ความสำคัญกลับไม่ให้ความสำคัญ แต่เรื่องไม่สำคัญนิ เข้มกันจัง......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ดัดจริตหลักการ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เน้นรักษาอำนาจบารมี มากกว่าการปฏิบัติหน้าที่ให้ดี</a:t>
            </a:r>
          </a:p>
          <a:p>
            <a:pPr>
              <a:defRPr/>
            </a:pP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Perceive itself as superior</a:t>
            </a:r>
            <a:endParaRPr lang="en-GB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th-TH" sz="4800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วิเคราะห์ก่อนให้คำแนะนำ</a:t>
            </a:r>
            <a:endParaRPr lang="en-US" sz="4800" b="1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524000"/>
            <a:ext cx="3949700" cy="4664075"/>
          </a:xfrm>
        </p:spPr>
        <p:txBody>
          <a:bodyPr/>
          <a:lstStyle/>
          <a:p>
            <a:r>
              <a:rPr lang="th-TH" altLang="en-US" sz="3600" smtClean="0">
                <a:latin typeface="Angsana New" pitchFamily="18" charset="-34"/>
                <a:cs typeface="Angsana New" pitchFamily="18" charset="-34"/>
              </a:rPr>
              <a:t>คนส่วนใหญ่ไม่ใช้เวลาและความพยายามในการวิเคราะห์ถึงปัญหาที่เกิดขึ้นอย่างเหมาะสมก่อนให้คำแนะนำ พวกเขาคาดเดาว่า เข้าใจเงื่อนไขของผู้อื่นแล้ว และให้คำแนะนำอย่างรวดเร็ว</a:t>
            </a:r>
            <a:endParaRPr lang="en-US" altLang="en-US" sz="360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3796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4000"/>
            <a:ext cx="3752850" cy="4664075"/>
          </a:xfrm>
        </p:spPr>
        <p:txBody>
          <a:bodyPr/>
          <a:lstStyle/>
          <a:p>
            <a:r>
              <a:rPr lang="th-TH" altLang="en-US" sz="3200" smtClean="0">
                <a:latin typeface="Angsana New" pitchFamily="18" charset="-34"/>
                <a:cs typeface="Angsana New" pitchFamily="18" charset="-34"/>
              </a:rPr>
              <a:t>อุปสรรคที่สำคัญที่สุดสิ่งหนึ่งที่คนมักพบในการสื่อสารระหว่างกันคือ แนวโน้มที่จะตอบจากอัตตชีวประวัติ เราแนะนำ สอบถาม ตีความ และประเมินข้อความของผู้อื่นจากพื้นฐานของประสบการณ์และแรงจูงใจของเราเอง</a:t>
            </a:r>
            <a:endParaRPr lang="en-US" altLang="en-US" sz="320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th-TH" sz="4800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เคล็บลับการฟังอย่างเข้าอกเข้าใจ</a:t>
            </a:r>
            <a:endParaRPr lang="en-US" sz="4800" b="1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295400"/>
            <a:ext cx="7315200" cy="4892675"/>
          </a:xfrm>
        </p:spPr>
        <p:txBody>
          <a:bodyPr/>
          <a:lstStyle/>
          <a:p>
            <a:pPr>
              <a:defRPr/>
            </a:pP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มุ่งเน้นที่ผู้พูด ไม่ใช่การตอบสนองเพื่อ “แก้ไข” ผู้พูด</a:t>
            </a:r>
          </a:p>
          <a:p>
            <a:pPr>
              <a:defRPr/>
            </a:pP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ถ้าเราไม่เข้าใจ ก็ขอให้ผู้พูด พูดใหม่ก็ได้ อย่าเนียนว่าเข้าใจแล้ว</a:t>
            </a:r>
          </a:p>
          <a:p>
            <a:pPr>
              <a:defRPr/>
            </a:pP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อย่ากลัวที่จะนิ่งเงียบ บางครั้งแค่การฟังและไม่พูดอะไร ก็เป็นวิธีการที่ดีที่สุดในการเข้าถึงแก่นของประเด็น</a:t>
            </a:r>
          </a:p>
          <a:p>
            <a:pPr marL="82550" indent="0">
              <a:buFont typeface="Wingdings 2" pitchFamily="18" charset="2"/>
              <a:buNone/>
              <a:defRPr/>
            </a:pPr>
            <a:r>
              <a:rPr lang="th-TH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“ตามความคิดของผม ความเข้าอกเข้าใจเป็นเหมือนยารักษาในตัวของมันเอง เพราะมันช่วยแก้ไข ยืนยัน นำทางให้คนที่กำลังแย่ที่สุดกลับมามีชีวิตชีวาอีกครั้ง ถ้าคนๆหนึ่ง ถูกเข้าใจ เขาหรือเธอจะมีความรู้สึกต้องการผูกพันกับผู้อื่น”</a:t>
            </a:r>
            <a:r>
              <a:rPr lang="en-US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</a:t>
            </a:r>
            <a:r>
              <a:rPr lang="en-US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Carl Rogers</a:t>
            </a:r>
            <a:endParaRPr lang="th-TH" dirty="0">
              <a:solidFill>
                <a:srgbClr val="00206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GB" sz="4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6. </a:t>
            </a:r>
            <a:r>
              <a:rPr lang="en-GB" sz="48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Synergise </a:t>
            </a:r>
            <a:r>
              <a:rPr lang="th-TH" sz="4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ผนึกพลังประสานความต่าง</a:t>
            </a:r>
            <a:endParaRPr lang="en-GB" sz="4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524000"/>
            <a:ext cx="3797300" cy="4664075"/>
          </a:xfrm>
        </p:spPr>
        <p:txBody>
          <a:bodyPr/>
          <a:lstStyle/>
          <a:p>
            <a:pPr marL="82550" indent="0">
              <a:buFont typeface="Wingdings 2" pitchFamily="18" charset="2"/>
              <a:buNone/>
              <a:defRPr/>
            </a:pPr>
            <a:r>
              <a:rPr lang="th-TH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กรอบความคิด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th-TH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แบบไม่มีประสิทธิผล (ไม่ได้เรื่อง)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ถ้าไม่ใช่วิธีของคุณ ก็คือวิธีของฉัน หรือการประนีประนอม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th-TH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แบบมีประสิทธิผล (โอเคเลย)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เราสามารถสร้างหนทางที่ดีกว่าด้วยกันได้</a:t>
            </a:r>
            <a:endParaRPr lang="en-US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524000"/>
            <a:ext cx="3829050" cy="4664075"/>
          </a:xfrm>
        </p:spPr>
        <p:txBody>
          <a:bodyPr/>
          <a:lstStyle/>
          <a:p>
            <a:pPr marL="82550" indent="0">
              <a:buFont typeface="Wingdings 2" pitchFamily="18" charset="2"/>
              <a:buNone/>
              <a:defRPr/>
            </a:pPr>
            <a:r>
              <a:rPr lang="th-TH" sz="32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พฤติกรรม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ให้คุณค่าและร่วมยินดีกับความแตกต่าง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ฝึกฝนการร่วมมืออย่างสร้างสรรค์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82550" indent="0">
              <a:buFont typeface="Wingdings 2" pitchFamily="18" charset="2"/>
              <a:buNone/>
              <a:defRPr/>
            </a:pPr>
            <a:r>
              <a:rPr lang="th-TH" sz="32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ผลลัพธ์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นวัตกรรม และการคิดต้นสิ่งใหม่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คำตอบใหม่ที่ดีกว่า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ปรับเปลี่ยนสัมพันธภาพให้ดีขึ้น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เห็นคุณค่าของมุมมองที่หลากหลาย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th-TH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ให้คุณค่าและร่วมยินดีกับความแตกต่าง</a:t>
            </a:r>
            <a:endParaRPr lang="en-US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524000"/>
            <a:ext cx="3949700" cy="4664075"/>
          </a:xfrm>
        </p:spPr>
        <p:txBody>
          <a:bodyPr/>
          <a:lstStyle/>
          <a:p>
            <a:r>
              <a:rPr lang="th-TH" altLang="en-US" smtClean="0">
                <a:latin typeface="Angsana New" pitchFamily="18" charset="-34"/>
                <a:cs typeface="Angsana New" pitchFamily="18" charset="-34"/>
              </a:rPr>
              <a:t>บุคคลทั่วไปจะรู้สึกเหมือนถูกคุกคามจากความแตกต่างของความเห็น มุมมอง หรือภูมิหลัง </a:t>
            </a:r>
          </a:p>
          <a:p>
            <a:r>
              <a:rPr lang="th-TH" altLang="en-US" smtClean="0">
                <a:latin typeface="Angsana New" pitchFamily="18" charset="-34"/>
                <a:cs typeface="Angsana New" pitchFamily="18" charset="-34"/>
              </a:rPr>
              <a:t>แต่เมื่อคุณสร้างเป้าหมายร่วมกันได้ คุณจะสามารถค้นหาและเรียนรู้จากความแตกต่างได้</a:t>
            </a:r>
          </a:p>
          <a:p>
            <a:r>
              <a:rPr lang="th-TH" altLang="en-US" smtClean="0">
                <a:latin typeface="Angsana New" pitchFamily="18" charset="-34"/>
                <a:cs typeface="Angsana New" pitchFamily="18" charset="-34"/>
              </a:rPr>
              <a:t>บุคคลที่มีประสิทธิผลสูงไม่เพียงแค่อดทนต่อความแตกต่างที่เกิดขึ้น หรือแค่ยอมรับมันเท่านั้น แต่พวกเขาจะร่วมยินดีกับมันด้วย</a:t>
            </a:r>
            <a:endParaRPr lang="en-US" altLang="en-US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pPr>
              <a:defRPr/>
            </a:pPr>
            <a:r>
              <a:rPr lang="th-TH" sz="32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“ถ้าบุคคล </a:t>
            </a:r>
            <a:r>
              <a:rPr lang="en-US" sz="32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 </a:t>
            </a:r>
            <a:r>
              <a:rPr lang="th-TH" sz="32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คน มีความเห็นที่เหมือนกัน ความเห็นของอีกคนนึงก็คงไม่มีความหมาย”</a:t>
            </a:r>
          </a:p>
          <a:p>
            <a:pPr marL="82550" indent="0">
              <a:buFont typeface="Wingdings 2" pitchFamily="18" charset="2"/>
              <a:buNone/>
              <a:defRPr/>
            </a:pPr>
            <a:r>
              <a:rPr lang="th-TH" sz="3200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2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</a:t>
            </a:r>
            <a:r>
              <a:rPr lang="en-US" sz="32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Stephen R. Covey</a:t>
            </a:r>
            <a:endParaRPr lang="en-US" sz="3200" dirty="0">
              <a:solidFill>
                <a:srgbClr val="00206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sz="4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7. </a:t>
            </a:r>
            <a:r>
              <a:rPr lang="en-US" sz="44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Sharpen the saw </a:t>
            </a:r>
            <a:r>
              <a:rPr lang="th-TH" sz="4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ลับคมเลื่อยให้คมอยู่เสมอ</a:t>
            </a:r>
            <a:endParaRPr lang="en-US" sz="4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pPr marL="82550" indent="0">
              <a:buFont typeface="Wingdings 2" pitchFamily="18" charset="2"/>
              <a:buNone/>
              <a:defRPr/>
            </a:pPr>
            <a:r>
              <a:rPr lang="th-TH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กรอบความคิด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th-TH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แบบไม่มีประสิทธิผล (ไม่ได้เรื่อง)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ฉันมุ่งเน้นต่อการได้รับไข่ทองคำเท่านั้น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th-TH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แบบมีประสิทธิผล (โอเคเลย)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ฉันดูแลรักษาห่านที่ออกไข่ทองคำ</a:t>
            </a:r>
            <a:endParaRPr lang="en-US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pPr marL="82550" indent="0">
              <a:buFont typeface="Wingdings 2" pitchFamily="18" charset="2"/>
              <a:buNone/>
              <a:defRPr/>
            </a:pPr>
            <a:r>
              <a:rPr lang="th-TH" sz="32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พฤติกรรม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หมั่นเติมพลังอย่างสม่ำเสมอใน 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4 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มิติของชีวิต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เข้มแข็งในช่วงเวลาที่ท้าทาย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82550" indent="0">
              <a:buFont typeface="Wingdings 2" pitchFamily="18" charset="2"/>
              <a:buNone/>
              <a:defRPr/>
            </a:pPr>
            <a:r>
              <a:rPr lang="th-TH" sz="32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ผลลัพธ์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เพิ่มพูนความสามารถ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สัมพันธภาพที่แน่นแฟ้นยิ่งขึ้น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มีพลังสำรองมากขึ้น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ปรับปรุงพัฒนาอย่างต่อเนื่อง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th-TH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หมั่นเติมพลังอย่างสม่ำเสมอใน </a:t>
            </a:r>
            <a:r>
              <a:rPr lang="en-US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 </a:t>
            </a:r>
            <a:r>
              <a:rPr lang="th-TH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มิติของชีวิต</a:t>
            </a:r>
            <a:endParaRPr lang="en-US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en-US" sz="3600" b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Physical </a:t>
            </a:r>
            <a:r>
              <a:rPr lang="th-TH" altLang="en-US" sz="3600" b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กายภาพ</a:t>
            </a:r>
          </a:p>
          <a:p>
            <a:pPr>
              <a:buFont typeface="Courier New" pitchFamily="49" charset="0"/>
              <a:buChar char="o"/>
            </a:pPr>
            <a:r>
              <a:rPr lang="th-TH" altLang="en-US" smtClean="0">
                <a:latin typeface="Angsana New" pitchFamily="18" charset="-34"/>
                <a:cs typeface="Angsana New" pitchFamily="18" charset="-34"/>
              </a:rPr>
              <a:t>ออกกำลังกาย ทานอาหารที่มีประโยชน์ การพักผ่อน การจัดการกับคงามเครียด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3600" b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Mental </a:t>
            </a:r>
            <a:r>
              <a:rPr lang="th-TH" altLang="en-US" sz="3600" b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สติปัญญา</a:t>
            </a:r>
          </a:p>
          <a:p>
            <a:pPr>
              <a:buFont typeface="Courier New" pitchFamily="49" charset="0"/>
              <a:buChar char="o"/>
            </a:pPr>
            <a:r>
              <a:rPr lang="th-TH" altLang="en-US" smtClean="0">
                <a:latin typeface="Angsana New" pitchFamily="18" charset="-34"/>
                <a:cs typeface="Angsana New" pitchFamily="18" charset="-34"/>
              </a:rPr>
              <a:t>การอ่านหนังสือ การเขียน การเรียนรู้ การศึกษา</a:t>
            </a:r>
            <a:endParaRPr lang="en-US" altLang="en-US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8916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en-US" sz="3600" b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Social/emotional </a:t>
            </a:r>
            <a:r>
              <a:rPr lang="th-TH" altLang="en-US" sz="3600" b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สังคม/อารมณ์</a:t>
            </a:r>
          </a:p>
          <a:p>
            <a:pPr>
              <a:buFont typeface="Courier New" pitchFamily="49" charset="0"/>
              <a:buChar char="o"/>
            </a:pPr>
            <a:r>
              <a:rPr lang="th-TH" altLang="en-US" smtClean="0">
                <a:latin typeface="Angsana New" pitchFamily="18" charset="-34"/>
                <a:cs typeface="Angsana New" pitchFamily="18" charset="-34"/>
              </a:rPr>
              <a:t>หมั่นฝากบัญชีออมใจให้กับคนที่มีความสำคัญต่อเราออย่างสม่ำเสมอ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3600" b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Spiritual </a:t>
            </a:r>
            <a:r>
              <a:rPr lang="th-TH" altLang="en-US" sz="3600" b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จิตวิญญาณ</a:t>
            </a:r>
          </a:p>
          <a:p>
            <a:pPr>
              <a:buFont typeface="Courier New" pitchFamily="49" charset="0"/>
              <a:buChar char="o"/>
            </a:pPr>
            <a:r>
              <a:rPr lang="th-TH" altLang="en-US" smtClean="0">
                <a:latin typeface="Angsana New" pitchFamily="18" charset="-34"/>
                <a:cs typeface="Angsana New" pitchFamily="18" charset="-34"/>
              </a:rPr>
              <a:t>การช่วยเหลือผู้อื่น การฝึกสมาธิ การอยู่กับธรรมชาติ การปฏิบัติตามคำสอนของศาสนา</a:t>
            </a:r>
            <a:endParaRPr lang="en-US" altLang="en-US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ข้อคิดถึงปลัดอำเภอเลือดใหม่</a:t>
            </a:r>
            <a:endParaRPr lang="en-US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7404100" cy="4664075"/>
          </a:xfrm>
        </p:spPr>
        <p:txBody>
          <a:bodyPr/>
          <a:lstStyle/>
          <a:p>
            <a:r>
              <a:rPr lang="th-TH" altLang="en-US" dirty="0" smtClean="0">
                <a:latin typeface="Angsana New" pitchFamily="18" charset="-34"/>
                <a:cs typeface="Angsana New" pitchFamily="18" charset="-34"/>
              </a:rPr>
              <a:t>คำพูดเป็นเป็นนายเรา</a:t>
            </a:r>
          </a:p>
          <a:p>
            <a:r>
              <a:rPr lang="th-TH" altLang="en-US" dirty="0" smtClean="0">
                <a:latin typeface="Angsana New" pitchFamily="18" charset="-34"/>
                <a:cs typeface="Angsana New" pitchFamily="18" charset="-34"/>
              </a:rPr>
              <a:t>อย่าเห็นว่า เป็นความผิดเพียงแค่เล็กๆ น้อยๆ แล้วจึงทำ</a:t>
            </a:r>
          </a:p>
          <a:p>
            <a:r>
              <a:rPr lang="th-TH" altLang="en-US" dirty="0" smtClean="0">
                <a:latin typeface="Angsana New" pitchFamily="18" charset="-34"/>
                <a:cs typeface="Angsana New" pitchFamily="18" charset="-34"/>
              </a:rPr>
              <a:t>อย่าเห็นว่า เป็นแค่ความดีเล็กๆ น้อยๆ แล้วจึงไม่ทำ</a:t>
            </a:r>
          </a:p>
          <a:p>
            <a:r>
              <a:rPr lang="th-TH" altLang="en-US" dirty="0" smtClean="0">
                <a:latin typeface="Angsana New" pitchFamily="18" charset="-34"/>
                <a:cs typeface="Angsana New" pitchFamily="18" charset="-34"/>
              </a:rPr>
              <a:t>เสียงกระซิบ ดังกว่าเสียงตะโกน</a:t>
            </a:r>
          </a:p>
          <a:p>
            <a:r>
              <a:rPr lang="th-TH" altLang="en-US" dirty="0" smtClean="0">
                <a:latin typeface="Angsana New" pitchFamily="18" charset="-34"/>
                <a:cs typeface="Angsana New" pitchFamily="18" charset="-34"/>
              </a:rPr>
              <a:t>ผู้บังคับบัญชาทั้งดีและไม่ดี ก็สามารถสอนให้เราทำงานดีได้</a:t>
            </a:r>
          </a:p>
          <a:p>
            <a:r>
              <a:rPr lang="th-TH" altLang="en-US" dirty="0" smtClean="0">
                <a:latin typeface="Angsana New" pitchFamily="18" charset="-34"/>
                <a:cs typeface="Angsana New" pitchFamily="18" charset="-34"/>
              </a:rPr>
              <a:t>อย่าเห็นแก่</a:t>
            </a:r>
            <a:r>
              <a:rPr lang="th-TH" altLang="en-US" smtClean="0">
                <a:latin typeface="Angsana New" pitchFamily="18" charset="-34"/>
                <a:cs typeface="Angsana New" pitchFamily="18" charset="-34"/>
              </a:rPr>
              <a:t>ผลประโยชน์เล็กๆ น้อยๆ </a:t>
            </a:r>
            <a:endParaRPr lang="th-TH" altLang="en-US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altLang="en-US" dirty="0" smtClean="0">
                <a:latin typeface="Angsana New" pitchFamily="18" charset="-34"/>
                <a:cs typeface="Angsana New" pitchFamily="18" charset="-34"/>
              </a:rPr>
              <a:t>อย่าอายที่จะยอมรับผิด </a:t>
            </a:r>
          </a:p>
          <a:p>
            <a:r>
              <a:rPr lang="th-TH" altLang="en-US" dirty="0" smtClean="0">
                <a:latin typeface="Angsana New" pitchFamily="18" charset="-34"/>
                <a:cs typeface="Angsana New" pitchFamily="18" charset="-34"/>
              </a:rPr>
              <a:t>โง่บ้างก็ได้ เพื่อที่จะเรียนรู้บางอย่าง ไม่จำเป็นต้องเก่งอยู่ตลอดเวลา</a:t>
            </a:r>
          </a:p>
          <a:p>
            <a:r>
              <a:rPr lang="th-TH" altLang="en-US" dirty="0" smtClean="0">
                <a:latin typeface="Angsana New" pitchFamily="18" charset="-34"/>
                <a:cs typeface="Angsana New" pitchFamily="18" charset="-34"/>
              </a:rPr>
              <a:t>รู้จักอ่อน และรู้จักแข็ง</a:t>
            </a:r>
          </a:p>
          <a:p>
            <a:r>
              <a:rPr lang="th-TH" altLang="en-US" dirty="0" smtClean="0"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altLang="en-US" dirty="0" err="1" smtClean="0">
                <a:latin typeface="Angsana New" pitchFamily="18" charset="-34"/>
                <a:cs typeface="Angsana New" pitchFamily="18" charset="-34"/>
              </a:rPr>
              <a:t>โพสต์</a:t>
            </a:r>
            <a:r>
              <a:rPr lang="th-TH" altLang="en-US" dirty="0" smtClean="0">
                <a:latin typeface="Angsana New" pitchFamily="18" charset="-34"/>
                <a:cs typeface="Angsana New" pitchFamily="18" charset="-34"/>
              </a:rPr>
              <a:t>ข้อความใน </a:t>
            </a:r>
            <a:r>
              <a:rPr lang="en-US" altLang="en-US" dirty="0" smtClean="0">
                <a:latin typeface="Angsana New" pitchFamily="18" charset="-34"/>
                <a:cs typeface="Angsana New" pitchFamily="18" charset="-34"/>
              </a:rPr>
              <a:t>Facebook</a:t>
            </a:r>
            <a:endParaRPr lang="th-TH" altLang="en-US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altLang="en-US" dirty="0" smtClean="0">
              <a:latin typeface="Angsana New" pitchFamily="18" charset="-34"/>
              <a:cs typeface="Angsana New" pitchFamily="18" charset="-34"/>
            </a:endParaRPr>
          </a:p>
          <a:p>
            <a:endParaRPr lang="en-US" altLang="en-US" dirty="0" smtClean="0"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ขอบคุณครับ</a:t>
            </a:r>
            <a:endParaRPr lang="th-TH" sz="5400" b="1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40963" name="Picture 2" descr="C:\งานรัก\งานทั่วไป\12874741721287474186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33600" y="2133600"/>
            <a:ext cx="5791200" cy="3890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th-TH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เราควรแก้ยังไงดีครับ ท่านปลัดอำเภอเลือดใหม่</a:t>
            </a:r>
            <a:endParaRPr lang="th-TH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Could you please tell me?</a:t>
            </a:r>
            <a:endParaRPr lang="th-TH" sz="3200" b="1" dirty="0">
              <a:solidFill>
                <a:schemeClr val="accent4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953000" y="1524000"/>
            <a:ext cx="4191000" cy="4664075"/>
          </a:xfrm>
        </p:spPr>
        <p:txBody>
          <a:bodyPr/>
          <a:lstStyle/>
          <a:p>
            <a:pPr>
              <a:defRPr/>
            </a:pP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“When we can no longer change a situation, we are challenged to change ourselves”</a:t>
            </a:r>
          </a:p>
          <a:p>
            <a:pPr>
              <a:buFont typeface="Wingdings 2" pitchFamily="18" charset="2"/>
              <a:buNone/>
              <a:defRPr/>
            </a:pPr>
            <a:endParaRPr lang="en-US" sz="3200" b="1" dirty="0" smtClean="0">
              <a:solidFill>
                <a:schemeClr val="accent5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r>
              <a:rPr lang="en-US" sz="1800" b="1" dirty="0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(Viktor </a:t>
            </a:r>
            <a:r>
              <a:rPr lang="en-US" sz="1800" b="1" dirty="0" err="1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Frankl</a:t>
            </a:r>
            <a:r>
              <a:rPr lang="en-US" sz="1800" b="1" dirty="0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cited in Covey 2005)</a:t>
            </a:r>
            <a:endParaRPr lang="th-TH" sz="3200" b="1" dirty="0">
              <a:solidFill>
                <a:schemeClr val="accent5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n-US" sz="5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The 7 habits of highly effective people</a:t>
            </a:r>
            <a:r>
              <a:rPr lang="en-US" sz="5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sz="5000" b="1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2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(Franklin Covey 2005)</a:t>
            </a:r>
            <a:endParaRPr lang="th-TH" sz="50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14339" name="Picture 3" descr="D:\งานรัก\งานทั่วไป\บรรยายทั่วไป\7 habits cycl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47800" y="990600"/>
            <a:ext cx="5638800" cy="5499100"/>
          </a:xfrm>
          <a:noFill/>
        </p:spPr>
      </p:pic>
      <p:sp>
        <p:nvSpPr>
          <p:cNvPr id="14340" name="สี่เหลี่ยมผืนผ้า 7"/>
          <p:cNvSpPr>
            <a:spLocks noChangeArrowheads="1"/>
          </p:cNvSpPr>
          <p:nvPr/>
        </p:nvSpPr>
        <p:spPr bwMode="auto">
          <a:xfrm>
            <a:off x="1066800" y="6248400"/>
            <a:ext cx="7772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800"/>
              <a:t>From:https://www.google.co.th/search?q=7+habits+of+highly+effective&amp;tbm=isch&amp;tbs=rimg:CZVc1J48oJ3DIjgKkj9qEnByotVebWvHe9aHEQX98RwLiWOoum9xBlx4DOwqkXDWDgYtrNvTSb3Tcykrj2tkx29c_1CoSCQqSP2oScHKiEZ5NrP1E8JB-KhIJ1V5ta8d71ocRTLw3s_1f5nXYqEgkRBf3xHAuJYxGUeTte7Gm1bSoSCai6b3EGXHgMEdoXAgsbqB_1bKhIJ7CqRcNYOBi0Rgv8hHRBavaQqEgms29NJvdNzKRHW-ZlbUCoDoSoSCSuPa2THb1z8EfNNfymmdrbb&amp;tbo=u#imgrc=EQX98RwLiWN4nM%3A</a:t>
            </a:r>
            <a:endParaRPr lang="th-TH" alt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sz="5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1. </a:t>
            </a:r>
            <a:r>
              <a:rPr lang="en-US" sz="5400" u="sng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Be proactive</a:t>
            </a:r>
            <a:r>
              <a:rPr lang="en-US" sz="5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, not Reactive</a:t>
            </a:r>
            <a:endParaRPr lang="en-US" sz="5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pPr marL="82550" indent="0">
              <a:buFont typeface="Wingdings 2" pitchFamily="18" charset="2"/>
              <a:buNone/>
            </a:pPr>
            <a:r>
              <a:rPr lang="th-TH" altLang="en-US" sz="3200" b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พฤติกรรมของ </a:t>
            </a:r>
            <a:r>
              <a:rPr lang="en-US" altLang="en-US" sz="3200" b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Proactive</a:t>
            </a:r>
          </a:p>
          <a:p>
            <a:pPr marL="82550" indent="0">
              <a:buFont typeface="Wingdings 2" pitchFamily="18" charset="2"/>
              <a:buNone/>
            </a:pPr>
            <a:r>
              <a:rPr lang="th-TH" altLang="en-US" smtClean="0">
                <a:latin typeface="Angsana New" pitchFamily="18" charset="-34"/>
                <a:cs typeface="Angsana New" pitchFamily="18" charset="-34"/>
              </a:rPr>
              <a:t>สามารถหยุดและคิด เพื่อเปิดโอกาสให้ตัวเองในการเลือกตอบสนองตามหลักการและผลลัพธ์ที่ปรารถนา  เมื่อเขาใช้ช่องว่างระหว่างสิ่งเร้าและการตอบสนองอย่างชาญฉลาด จะส่งผลให้อิสรภาพในการเลือกของเขานั้นขยายมากขึ้น</a:t>
            </a:r>
            <a:endParaRPr lang="en-US" altLang="en-US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pPr marL="82550" indent="0">
              <a:buFont typeface="Wingdings 2" pitchFamily="18" charset="2"/>
              <a:buNone/>
            </a:pPr>
            <a:r>
              <a:rPr lang="th-TH" altLang="en-US" sz="3200" b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พฤติกรรมของ </a:t>
            </a:r>
            <a:r>
              <a:rPr lang="en-US" altLang="en-US" sz="3200" b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Reactive</a:t>
            </a:r>
            <a:endParaRPr lang="th-TH" altLang="en-US" sz="3200" b="1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 marL="82550" indent="0">
              <a:buFont typeface="Wingdings 2" pitchFamily="18" charset="2"/>
              <a:buNone/>
            </a:pPr>
            <a:r>
              <a:rPr lang="th-TH" altLang="en-US" smtClean="0">
                <a:latin typeface="Angsana New" pitchFamily="18" charset="-34"/>
                <a:cs typeface="Angsana New" pitchFamily="18" charset="-34"/>
              </a:rPr>
              <a:t>ยินยอมให้อิทธิพลภายนอก (อารมณ์ ความรู้สึก และสถานการณ์</a:t>
            </a:r>
            <a:r>
              <a:rPr lang="en-US" altLang="en-US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altLang="en-US" smtClean="0">
                <a:latin typeface="Angsana New" pitchFamily="18" charset="-34"/>
                <a:cs typeface="Angsana New" pitchFamily="18" charset="-34"/>
              </a:rPr>
              <a:t>เป็นตัวควบคุมการตอบสนองของเขา</a:t>
            </a:r>
            <a:endParaRPr lang="en-US" altLang="en-US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590800" y="679450"/>
            <a:ext cx="5181600" cy="57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US" altLang="en-US">
              <a:latin typeface="Gill Sans MT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28600"/>
          <a:ext cx="6096000" cy="6475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367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ภาษาของคน </a:t>
                      </a:r>
                      <a:r>
                        <a:rPr lang="en-US" sz="32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Proactive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ภาษาของคน </a:t>
                      </a:r>
                      <a:r>
                        <a:rPr lang="en-US" sz="32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Reactive</a:t>
                      </a:r>
                      <a:endParaRPr lang="th-TH" sz="3200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T="45721" marB="45721"/>
                </a:tc>
              </a:tr>
              <a:tr h="6367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ลองดูทางเลือกที่เรามี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พวกเราไม่สามารถทำอะไรได้</a:t>
                      </a:r>
                    </a:p>
                  </a:txBody>
                  <a:tcPr marT="45721" marB="45721"/>
                </a:tc>
              </a:tr>
              <a:tr h="822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ฉันสามารถเลือกวิธีการที่แตกต่างออกไปได้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ฉันเป็นของฉันอย่างนี้</a:t>
                      </a:r>
                    </a:p>
                    <a:p>
                      <a:pPr algn="l"/>
                      <a:endParaRPr lang="en-US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T="45721" marB="45721"/>
                </a:tc>
              </a:tr>
              <a:tr h="822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ฉันสามารถควบคุมความรู้สึกของตัวเอง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เขาทำให้ฉันโมโหมาก</a:t>
                      </a:r>
                    </a:p>
                    <a:p>
                      <a:pPr algn="l"/>
                      <a:endParaRPr lang="en-US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T="45721" marB="45721"/>
                </a:tc>
              </a:tr>
              <a:tr h="822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ฉันสามารถสร้างการนำเสนอที่มีประสิทธิผล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พวกเขาไม่อนุญาต</a:t>
                      </a:r>
                      <a:endParaRPr lang="en-US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T="45721" marB="45721"/>
                </a:tc>
              </a:tr>
              <a:tr h="822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ฉันจะเลือกการตอบสนองที่มีประสิทธิผล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ฉันจำเป็นต้องทำ</a:t>
                      </a:r>
                      <a:endParaRPr lang="en-US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T="45721" marB="45721"/>
                </a:tc>
              </a:tr>
              <a:tr h="636704"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ฉันเลือก</a:t>
                      </a:r>
                      <a:endParaRPr lang="en-US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ฉันไม่สามารถ</a:t>
                      </a:r>
                      <a:endParaRPr lang="en-US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T="45721" marB="45721"/>
                </a:tc>
              </a:tr>
              <a:tr h="636704"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ฉันชอบ</a:t>
                      </a:r>
                      <a:endParaRPr lang="en-US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ฉันต้อง</a:t>
                      </a:r>
                      <a:endParaRPr lang="en-US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T="45721" marB="45721"/>
                </a:tc>
              </a:tr>
              <a:tr h="636704"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ฉันจะ</a:t>
                      </a:r>
                      <a:endParaRPr lang="en-US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ถ้าเพียงแต่</a:t>
                      </a:r>
                      <a:endParaRPr lang="en-US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T="45721" marB="4572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sz="4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Become a transition person</a:t>
            </a:r>
            <a:endParaRPr lang="en-US" sz="4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pPr marL="82550" indent="0">
              <a:buFont typeface="Wingdings 2" pitchFamily="18" charset="2"/>
              <a:buNone/>
            </a:pPr>
            <a:r>
              <a:rPr lang="th-TH" altLang="en-US" b="1" smtClean="0">
                <a:latin typeface="Angsana New" pitchFamily="18" charset="-34"/>
                <a:cs typeface="Angsana New" pitchFamily="18" charset="-34"/>
              </a:rPr>
              <a:t>ผู้นำการเปลี่ยนแปลง </a:t>
            </a:r>
            <a:r>
              <a:rPr lang="th-TH" altLang="en-US" smtClean="0">
                <a:latin typeface="Angsana New" pitchFamily="18" charset="-34"/>
                <a:cs typeface="Angsana New" pitchFamily="18" charset="-34"/>
              </a:rPr>
              <a:t>คือ ผู้ที่หยุดพฤติกรรมที่ไม่ดี เป็นอันตราย เป็นในทางที่ผิด หรือที่เกิดจากความโชคร้าย โดยทดแทนสิ่งเหล่านั้นด้วยการเป็น </a:t>
            </a:r>
            <a:r>
              <a:rPr lang="en-US" altLang="en-US" smtClean="0">
                <a:latin typeface="Angsana New" pitchFamily="18" charset="-34"/>
                <a:cs typeface="Angsana New" pitchFamily="18" charset="-34"/>
              </a:rPr>
              <a:t>Proactive </a:t>
            </a:r>
            <a:r>
              <a:rPr lang="th-TH" altLang="en-US" smtClean="0">
                <a:latin typeface="Angsana New" pitchFamily="18" charset="-34"/>
                <a:cs typeface="Angsana New" pitchFamily="18" charset="-34"/>
              </a:rPr>
              <a:t>การช่วยเหลือผู้อื่นและพฤติกรรมที่มีประสิทธิผล บุคคลนี้จะเป็นแบบอย่างด้านพฤติกรรมเชิงบวก และส่งผ่านอุปนิสัยที่มีประสิทธิผลซึ่งสร้างความแข็งแกร่งในทางบวกให้กับผู้อื่น</a:t>
            </a:r>
            <a:endParaRPr lang="en-US" altLang="en-US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r>
              <a:rPr lang="en-US" altLang="en-US" b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Reactive</a:t>
            </a:r>
            <a:r>
              <a:rPr lang="en-US" altLang="en-US" smtClean="0">
                <a:latin typeface="Angsana New" pitchFamily="18" charset="-34"/>
                <a:cs typeface="Angsana New" pitchFamily="18" charset="-34"/>
              </a:rPr>
              <a:t> = </a:t>
            </a:r>
            <a:r>
              <a:rPr lang="th-TH" altLang="en-US" smtClean="0">
                <a:latin typeface="Angsana New" pitchFamily="18" charset="-34"/>
                <a:cs typeface="Angsana New" pitchFamily="18" charset="-34"/>
              </a:rPr>
              <a:t>ชอบแก้ปัญหา และจะเสร็จเร็วเมื่อมีสิ่งเร้า</a:t>
            </a:r>
          </a:p>
          <a:p>
            <a:r>
              <a:rPr lang="en-US" altLang="en-US" b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Proactive</a:t>
            </a:r>
            <a:r>
              <a:rPr lang="en-US" altLang="en-US" smtClean="0">
                <a:latin typeface="Angsana New" pitchFamily="18" charset="-34"/>
                <a:cs typeface="Angsana New" pitchFamily="18" charset="-34"/>
              </a:rPr>
              <a:t> = </a:t>
            </a:r>
            <a:r>
              <a:rPr lang="th-TH" altLang="en-US" smtClean="0">
                <a:latin typeface="Angsana New" pitchFamily="18" charset="-34"/>
                <a:cs typeface="Angsana New" pitchFamily="18" charset="-34"/>
              </a:rPr>
              <a:t>ชอบป้องกันปัญหา เร็วในสิ่งที่ควรเร็ว ช้าในสิ่งที่ควรช้า</a:t>
            </a:r>
            <a:endParaRPr lang="en-US" altLang="en-US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609600"/>
            <a:ext cx="74993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 </a:t>
            </a:r>
            <a:r>
              <a:rPr lang="en-US" sz="60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Begin with the end in mind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เริ่มต้นด้วยจุดมุ่งหมายในใจ สร้างวิสัยทัศน์ของผลลัพธ์ก่อนลงมือกระทำ</a:t>
            </a:r>
            <a:endParaRPr lang="en-US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346325"/>
            <a:ext cx="3873500" cy="3978275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th-TH" altLang="en-US" b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แบบไม่มีประสิทธิผล (ไม่ได้เรื่อง)</a:t>
            </a:r>
          </a:p>
          <a:p>
            <a:pPr>
              <a:buFont typeface="Courier New" pitchFamily="49" charset="0"/>
              <a:buChar char="o"/>
            </a:pPr>
            <a:r>
              <a:rPr lang="th-TH" altLang="en-US" smtClean="0">
                <a:latin typeface="Angsana New" pitchFamily="18" charset="-34"/>
                <a:cs typeface="Angsana New" pitchFamily="18" charset="-34"/>
              </a:rPr>
              <a:t>ชีวิตฉันถูกกำหนดไว้แล้ว</a:t>
            </a:r>
          </a:p>
          <a:p>
            <a:pPr>
              <a:buFont typeface="Arial" charset="0"/>
              <a:buChar char="•"/>
            </a:pPr>
            <a:r>
              <a:rPr lang="th-TH" altLang="en-US" b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แบบมีประสิทธิผล (โอเคเลย)</a:t>
            </a:r>
          </a:p>
          <a:p>
            <a:pPr>
              <a:buFont typeface="Courier New" pitchFamily="49" charset="0"/>
              <a:buChar char="o"/>
            </a:pPr>
            <a:r>
              <a:rPr lang="th-TH" altLang="en-US" smtClean="0">
                <a:latin typeface="Angsana New" pitchFamily="18" charset="-34"/>
                <a:cs typeface="Angsana New" pitchFamily="18" charset="-34"/>
              </a:rPr>
              <a:t>ฉันเป็นผู้ลิขิตชีวิตของฉันเอง</a:t>
            </a:r>
            <a:endParaRPr lang="en-US" altLang="en-US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752600"/>
            <a:ext cx="4114800" cy="4664075"/>
          </a:xfrm>
        </p:spPr>
        <p:txBody>
          <a:bodyPr/>
          <a:lstStyle/>
          <a:p>
            <a:pPr marL="82550" indent="0">
              <a:buFont typeface="Wingdings 2" pitchFamily="18" charset="2"/>
              <a:buNone/>
              <a:defRPr/>
            </a:pPr>
            <a:r>
              <a:rPr lang="th-TH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การสร้างทางจิตใจเกิดขึ้นก่อนการสร้างทางกายภาพ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ทุกสิ่งทุกอย่างเกิดขึ้นจากการสร้างสองครั้ง 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ครั้งแรกเป็นการสร้างทางจิตใจหรือการคิดวางแผน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ครั้งที่สองเป็นการสร้างกายภาพหรือการลงมือกระทำ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บุคคลที่มีประสิทธิภาพสูงจะมองเห็นผลลัพธ์ที่เขาต้องการในทุกๆ มิติของชีวิตอย่างชัดเจนก่อนลงมือกระทำ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533400"/>
            <a:ext cx="3797300" cy="5654675"/>
          </a:xfrm>
        </p:spPr>
        <p:txBody>
          <a:bodyPr/>
          <a:lstStyle/>
          <a:p>
            <a:pPr marL="82550" indent="0">
              <a:buFont typeface="Wingdings 2" pitchFamily="18" charset="2"/>
              <a:buNone/>
              <a:defRPr/>
            </a:pPr>
            <a:r>
              <a:rPr lang="th-TH" sz="3200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พฤติกรรม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สร้างวิสัยทัศน์ของผลลัพธ์ก่อนลงมือกระทำ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สร้างและดำเนินชีวิตตามคำปณิธานส่วนตน</a:t>
            </a:r>
          </a:p>
          <a:p>
            <a:pPr marL="82550" indent="0">
              <a:buFont typeface="Wingdings 2" pitchFamily="18" charset="2"/>
              <a:buNone/>
              <a:defRPr/>
            </a:pPr>
            <a:r>
              <a:rPr lang="th-TH" sz="3200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ผลลัพธ์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ความชัดเจนของผลลัพธ์ที่ต้องการ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รู้สึกถึงความหมายและเป้าหมายอย่างลึกซึ้ง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เกณฑ์ในการตัดสินใจว่าอะไรสำคัญ ไม่สำคัญ</a:t>
            </a:r>
          </a:p>
          <a:p>
            <a:pPr marL="82550" indent="0">
              <a:buFont typeface="Wingdings 2" pitchFamily="18" charset="2"/>
              <a:buNone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533400"/>
            <a:ext cx="3829050" cy="5654675"/>
          </a:xfrm>
        </p:spPr>
        <p:txBody>
          <a:bodyPr/>
          <a:lstStyle/>
          <a:p>
            <a:pPr marL="82550" indent="0">
              <a:buFont typeface="Wingdings 2" pitchFamily="18" charset="2"/>
              <a:buNone/>
              <a:defRPr/>
            </a:pPr>
            <a:r>
              <a:rPr lang="th-TH" sz="3200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ประโยชน์ของคำปณิธานส่วนตน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สร้างความชัดเจนถึงสิ่งที่มีความสำคัญต่อคุณ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สร้างความมุ่งเน้นต่อสิ่งสำคัญ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ช่วยลิขิตชีวิตของคุณ แทนการถูกกำหนดจากสิ่งต่างๆ ภายนอก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ให้แนวทางในการตัดสินใจในแต่ละวัน</a:t>
            </a:r>
          </a:p>
          <a:p>
            <a:pPr>
              <a:defRPr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ทำให้รู้สึกถึงความหมายและเป้าหมายที่ลึกซึ้งมากขึ้น</a:t>
            </a:r>
            <a:endParaRPr lang="en-US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จุดที่สุด">
  <a:themeElements>
    <a:clrScheme name="จุดที่สุด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จุดที่สุด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จุดที่สุด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1526</TotalTime>
  <Words>1954</Words>
  <Application>Microsoft Office PowerPoint</Application>
  <PresentationFormat>นำเสนอทางหน้าจอ (4:3)</PresentationFormat>
  <Paragraphs>250</Paragraphs>
  <Slides>27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27</vt:i4>
      </vt:variant>
    </vt:vector>
  </HeadingPairs>
  <TitlesOfParts>
    <vt:vector size="28" baseType="lpstr">
      <vt:lpstr>จุดที่สุด</vt:lpstr>
      <vt:lpstr>คุณลักษณะของข้าราชการ ในศตวรรษที่ 21</vt:lpstr>
      <vt:lpstr>สิ่งที่เราไม่ชอบในระบบราชการ ตอนนี้</vt:lpstr>
      <vt:lpstr>เราควรแก้ยังไงดีครับ ท่านปลัดอำเภอเลือดใหม่</vt:lpstr>
      <vt:lpstr>The 7 habits of highly effective people (Franklin Covey 2005)</vt:lpstr>
      <vt:lpstr>1. Be proactive, not Reactive</vt:lpstr>
      <vt:lpstr>งานนำเสนอ PowerPoint</vt:lpstr>
      <vt:lpstr>Become a transition person</vt:lpstr>
      <vt:lpstr>2. Begin with the end in mind เริ่มต้นด้วยจุดมุ่งหมายในใจ สร้างวิสัยทัศน์ของผลลัพธ์ก่อนลงมือกระทำ</vt:lpstr>
      <vt:lpstr>งานนำเสนอ PowerPoint</vt:lpstr>
      <vt:lpstr>3. Put first things first ทำสิ่งที่สำคัญก่อน</vt:lpstr>
      <vt:lpstr>มุ่งเน้นสิ่งที่มีความสำคัญมากลำดับต้นๆ ขจัดสิ่งที่ไม่สำคัญออกไป</vt:lpstr>
      <vt:lpstr>วางแผนรายสัปดาห์</vt:lpstr>
      <vt:lpstr>ถ้าคุณจะทำงานให้ได้ผลดีที่สุด คุณจำเป็นต้องมีเครื่องมือที่ดีด้วยเช่นกัน และระบบการวางแผนที่มีประสิทธิผลนั้นควรจะ</vt:lpstr>
      <vt:lpstr>The 7 habits of highly effective people (Franklin Covey 2005)</vt:lpstr>
      <vt:lpstr>ชัยชนะส่วนตนเพื่อชัยชนะส่วนรวม (มหาตมะ คานธี)</vt:lpstr>
      <vt:lpstr>กฏของการสร้างบัญชีออมใจ</vt:lpstr>
      <vt:lpstr>4. Think win-win คิดแบบชนะ-ชนะ</vt:lpstr>
      <vt:lpstr>ชนะ-ชนะ “ลองหาคำตอบที่ดีสำหรับพวกเราทั้งคู่”</vt:lpstr>
      <vt:lpstr>5. Seek first to understand, then to be understood  เข้าใจผู้อื่นก่อน แล้วจึงให้ผู้อื่นเข้าใจเรา</vt:lpstr>
      <vt:lpstr>วิเคราะห์ก่อนให้คำแนะนำ</vt:lpstr>
      <vt:lpstr>เคล็บลับการฟังอย่างเข้าอกเข้าใจ</vt:lpstr>
      <vt:lpstr>6. Synergise ผนึกพลังประสานความต่าง</vt:lpstr>
      <vt:lpstr>ให้คุณค่าและร่วมยินดีกับความแตกต่าง</vt:lpstr>
      <vt:lpstr>7. Sharpen the saw ลับคมเลื่อยให้คมอยู่เสมอ</vt:lpstr>
      <vt:lpstr>หมั่นเติมพลังอย่างสม่ำเสมอใน 4 มิติของชีวิต</vt:lpstr>
      <vt:lpstr>ข้อคิดถึงปลัดอำเภอเลือดใหม่</vt:lpstr>
      <vt:lpstr>ขอบคุณครับ</vt:lpstr>
    </vt:vector>
  </TitlesOfParts>
  <Company>FasterOS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ทัศนคติที่ดีต่อการทำงานภาครัฐ</dc:title>
  <dc:creator>FasterUser</dc:creator>
  <cp:lastModifiedBy>Windows User</cp:lastModifiedBy>
  <cp:revision>168</cp:revision>
  <dcterms:created xsi:type="dcterms:W3CDTF">2013-09-09T09:33:19Z</dcterms:created>
  <dcterms:modified xsi:type="dcterms:W3CDTF">2018-12-25T11:00:20Z</dcterms:modified>
</cp:coreProperties>
</file>